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7"/>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20" r:id="rId15"/>
    <p:sldId id="349" r:id="rId16"/>
    <p:sldId id="350" r:id="rId17"/>
    <p:sldId id="321" r:id="rId18"/>
    <p:sldId id="341" r:id="rId19"/>
    <p:sldId id="342" r:id="rId20"/>
    <p:sldId id="345" r:id="rId21"/>
    <p:sldId id="346" r:id="rId22"/>
    <p:sldId id="348" r:id="rId23"/>
    <p:sldId id="347" r:id="rId24"/>
    <p:sldId id="318" r:id="rId25"/>
    <p:sldId id="3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7" autoAdjust="0"/>
    <p:restoredTop sz="78870" autoAdjust="0"/>
  </p:normalViewPr>
  <p:slideViewPr>
    <p:cSldViewPr snapToGrid="0">
      <p:cViewPr varScale="1">
        <p:scale>
          <a:sx n="81" d="100"/>
          <a:sy n="81" d="100"/>
        </p:scale>
        <p:origin x="591" y="51"/>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4/22/2018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1620221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315804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055002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99129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3733921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4/22/2018 8:00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with VSTS </a:t>
            </a:r>
            <a:r>
              <a:rPr lang="en-US"/>
              <a:t>and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grpSp>
        <p:nvGrpSpPr>
          <p:cNvPr id="62" name="Alt text group"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9FF7B1F0-4816-4E25-AF53-4F383551D663}"/>
              </a:ext>
            </a:extLst>
          </p:cNvPr>
          <p:cNvGrpSpPr/>
          <p:nvPr/>
        </p:nvGrpSpPr>
        <p:grpSpPr>
          <a:xfrm>
            <a:off x="622299" y="2115254"/>
            <a:ext cx="10932448" cy="4284400"/>
            <a:chOff x="831849" y="2115254"/>
            <a:chExt cx="10932448" cy="4284400"/>
          </a:xfrm>
        </p:grpSpPr>
        <p:sp>
          <p:nvSpPr>
            <p:cNvPr id="4" name="Rectangle 3">
              <a:extLst>
                <a:ext uri="{FF2B5EF4-FFF2-40B4-BE49-F238E27FC236}">
                  <a16:creationId xmlns:a16="http://schemas.microsoft.com/office/drawing/2014/main" id="{FBE81C97-60DA-43A9-9E36-E3BB513C08BE}"/>
                </a:ext>
              </a:extLst>
            </p:cNvPr>
            <p:cNvSpPr/>
            <p:nvPr/>
          </p:nvSpPr>
          <p:spPr bwMode="auto">
            <a:xfrm>
              <a:off x="831849" y="2115254"/>
              <a:ext cx="10932447" cy="42844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u="sng" dirty="0">
                <a:solidFill>
                  <a:schemeClr val="tx1"/>
                </a:solidFill>
                <a:ea typeface="Segoe UI" pitchFamily="34" charset="0"/>
                <a:cs typeface="Segoe UI" pitchFamily="34" charset="0"/>
              </a:endParaRPr>
            </a:p>
          </p:txBody>
        </p:sp>
        <p:pic>
          <p:nvPicPr>
            <p:cNvPr id="5" name="Picture 4">
              <a:extLst>
                <a:ext uri="{FF2B5EF4-FFF2-40B4-BE49-F238E27FC236}">
                  <a16:creationId xmlns:a16="http://schemas.microsoft.com/office/drawing/2014/main" id="{99C9F7AE-362B-4DD4-9004-223EA1DDD4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811" y="2592643"/>
              <a:ext cx="412994" cy="412994"/>
            </a:xfrm>
            <a:prstGeom prst="rect">
              <a:avLst/>
            </a:prstGeom>
          </p:spPr>
        </p:pic>
        <p:pic>
          <p:nvPicPr>
            <p:cNvPr id="11" name="Content Placeholder 12">
              <a:extLst>
                <a:ext uri="{FF2B5EF4-FFF2-40B4-BE49-F238E27FC236}">
                  <a16:creationId xmlns:a16="http://schemas.microsoft.com/office/drawing/2014/main" id="{1D605CE1-3FCE-421C-8CFE-DEABF94AB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2114" y="4601497"/>
              <a:ext cx="702724" cy="702724"/>
            </a:xfrm>
            <a:prstGeom prst="rect">
              <a:avLst/>
            </a:prstGeom>
          </p:spPr>
        </p:pic>
        <p:sp>
          <p:nvSpPr>
            <p:cNvPr id="12" name="TextBox 11">
              <a:extLst>
                <a:ext uri="{FF2B5EF4-FFF2-40B4-BE49-F238E27FC236}">
                  <a16:creationId xmlns:a16="http://schemas.microsoft.com/office/drawing/2014/main" id="{379928B8-4527-4D9E-9EE7-0A4028F33FFC}"/>
                </a:ext>
              </a:extLst>
            </p:cNvPr>
            <p:cNvSpPr txBox="1"/>
            <p:nvPr/>
          </p:nvSpPr>
          <p:spPr>
            <a:xfrm>
              <a:off x="9982319" y="2967667"/>
              <a:ext cx="1781978" cy="1258806"/>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Azure App Service with Web App</a:t>
              </a:r>
            </a:p>
            <a:p>
              <a:pPr algn="ctr">
                <a:lnSpc>
                  <a:spcPct val="90000"/>
                </a:lnSpc>
                <a:spcAft>
                  <a:spcPts val="600"/>
                </a:spcAft>
              </a:pPr>
              <a:r>
                <a:rPr lang="en-US" sz="1600" b="1" u="sng" dirty="0">
                  <a:solidFill>
                    <a:schemeClr val="bg1"/>
                  </a:solidFill>
                </a:rPr>
                <a:t>(S3 Instance)</a:t>
              </a:r>
            </a:p>
          </p:txBody>
        </p:sp>
        <p:sp>
          <p:nvSpPr>
            <p:cNvPr id="13" name="TextBox 12">
              <a:extLst>
                <a:ext uri="{FF2B5EF4-FFF2-40B4-BE49-F238E27FC236}">
                  <a16:creationId xmlns:a16="http://schemas.microsoft.com/office/drawing/2014/main" id="{818BDF10-2FC3-4BE3-961A-4094F58844C2}"/>
                </a:ext>
              </a:extLst>
            </p:cNvPr>
            <p:cNvSpPr txBox="1"/>
            <p:nvPr/>
          </p:nvSpPr>
          <p:spPr>
            <a:xfrm>
              <a:off x="9972487" y="5235488"/>
              <a:ext cx="1781978" cy="1037207"/>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Azure SQL Database</a:t>
              </a:r>
            </a:p>
            <a:p>
              <a:pPr algn="ctr">
                <a:lnSpc>
                  <a:spcPct val="90000"/>
                </a:lnSpc>
                <a:spcAft>
                  <a:spcPts val="600"/>
                </a:spcAft>
              </a:pPr>
              <a:r>
                <a:rPr lang="en-US" sz="1600" b="1" u="sng" dirty="0">
                  <a:solidFill>
                    <a:schemeClr val="bg1"/>
                  </a:solidFill>
                </a:rPr>
                <a:t>(S1 Instance)</a:t>
              </a:r>
            </a:p>
          </p:txBody>
        </p:sp>
        <p:cxnSp>
          <p:nvCxnSpPr>
            <p:cNvPr id="19" name="Straight Connector 18">
              <a:extLst>
                <a:ext uri="{FF2B5EF4-FFF2-40B4-BE49-F238E27FC236}">
                  <a16:creationId xmlns:a16="http://schemas.microsoft.com/office/drawing/2014/main" id="{CE79BFD8-A1AF-41C1-8025-2BC4EDDA18BB}"/>
                </a:ext>
              </a:extLst>
            </p:cNvPr>
            <p:cNvCxnSpPr/>
            <p:nvPr/>
          </p:nvCxnSpPr>
          <p:spPr>
            <a:xfrm>
              <a:off x="4814866" y="3200400"/>
              <a:ext cx="914400" cy="914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AB42331-B0AE-4792-9EFA-8058224B6627}"/>
                </a:ext>
              </a:extLst>
            </p:cNvPr>
            <p:cNvGrpSpPr/>
            <p:nvPr/>
          </p:nvGrpSpPr>
          <p:grpSpPr>
            <a:xfrm>
              <a:off x="4099570" y="3551214"/>
              <a:ext cx="2020528" cy="1888102"/>
              <a:chOff x="4719002" y="3304326"/>
              <a:chExt cx="2020528" cy="1888102"/>
            </a:xfrm>
          </p:grpSpPr>
          <p:pic>
            <p:nvPicPr>
              <p:cNvPr id="16" name="Picture 15">
                <a:extLst>
                  <a:ext uri="{FF2B5EF4-FFF2-40B4-BE49-F238E27FC236}">
                    <a16:creationId xmlns:a16="http://schemas.microsoft.com/office/drawing/2014/main" id="{EFFA7D4E-2361-4D0E-8CC5-F8D2FC8A84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6139" y="3304326"/>
                <a:ext cx="780290" cy="780290"/>
              </a:xfrm>
              <a:prstGeom prst="rect">
                <a:avLst/>
              </a:prstGeom>
            </p:spPr>
          </p:pic>
          <p:sp>
            <p:nvSpPr>
              <p:cNvPr id="21" name="TextBox 20">
                <a:extLst>
                  <a:ext uri="{FF2B5EF4-FFF2-40B4-BE49-F238E27FC236}">
                    <a16:creationId xmlns:a16="http://schemas.microsoft.com/office/drawing/2014/main" id="{2D79299A-4464-4FE2-A565-639FA864E695}"/>
                  </a:ext>
                </a:extLst>
              </p:cNvPr>
              <p:cNvSpPr txBox="1"/>
              <p:nvPr/>
            </p:nvSpPr>
            <p:spPr>
              <a:xfrm>
                <a:off x="4719002" y="4010566"/>
                <a:ext cx="2020528" cy="1181862"/>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Manual internal code review &amp; QA on local developer machines</a:t>
                </a:r>
              </a:p>
            </p:txBody>
          </p:sp>
        </p:grpSp>
        <p:grpSp>
          <p:nvGrpSpPr>
            <p:cNvPr id="26" name="Group 25">
              <a:extLst>
                <a:ext uri="{FF2B5EF4-FFF2-40B4-BE49-F238E27FC236}">
                  <a16:creationId xmlns:a16="http://schemas.microsoft.com/office/drawing/2014/main" id="{6A155122-75A7-47B6-98DD-B3414DC9BEBB}"/>
                </a:ext>
              </a:extLst>
            </p:cNvPr>
            <p:cNvGrpSpPr/>
            <p:nvPr/>
          </p:nvGrpSpPr>
          <p:grpSpPr>
            <a:xfrm>
              <a:off x="7163811" y="3408936"/>
              <a:ext cx="1781978" cy="1347493"/>
              <a:chOff x="7607550" y="3432153"/>
              <a:chExt cx="1781978" cy="1347493"/>
            </a:xfrm>
          </p:grpSpPr>
          <p:pic>
            <p:nvPicPr>
              <p:cNvPr id="24" name="Picture 23">
                <a:extLst>
                  <a:ext uri="{FF2B5EF4-FFF2-40B4-BE49-F238E27FC236}">
                    <a16:creationId xmlns:a16="http://schemas.microsoft.com/office/drawing/2014/main" id="{A981FA67-EAF7-492E-BE74-06F67D28161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394" y="3999356"/>
                <a:ext cx="780290" cy="780290"/>
              </a:xfrm>
              <a:prstGeom prst="rect">
                <a:avLst/>
              </a:prstGeom>
            </p:spPr>
          </p:pic>
          <p:sp>
            <p:nvSpPr>
              <p:cNvPr id="25" name="TextBox 24">
                <a:extLst>
                  <a:ext uri="{FF2B5EF4-FFF2-40B4-BE49-F238E27FC236}">
                    <a16:creationId xmlns:a16="http://schemas.microsoft.com/office/drawing/2014/main" id="{B7C0A930-D207-41F2-8BC4-EB1A2B6950EC}"/>
                  </a:ext>
                </a:extLst>
              </p:cNvPr>
              <p:cNvSpPr txBox="1"/>
              <p:nvPr/>
            </p:nvSpPr>
            <p:spPr>
              <a:xfrm>
                <a:off x="7607550" y="3432153"/>
                <a:ext cx="1781978"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Visual Studio / FTP</a:t>
                </a:r>
              </a:p>
            </p:txBody>
          </p:sp>
        </p:grpSp>
        <p:cxnSp>
          <p:nvCxnSpPr>
            <p:cNvPr id="28" name="Straight Connector 27">
              <a:extLst>
                <a:ext uri="{FF2B5EF4-FFF2-40B4-BE49-F238E27FC236}">
                  <a16:creationId xmlns:a16="http://schemas.microsoft.com/office/drawing/2014/main" id="{3E1AB382-BC5E-4EC8-9564-66DBCA755598}"/>
                </a:ext>
              </a:extLst>
            </p:cNvPr>
            <p:cNvCxnSpPr>
              <a:cxnSpLocks/>
            </p:cNvCxnSpPr>
            <p:nvPr/>
          </p:nvCxnSpPr>
          <p:spPr>
            <a:xfrm>
              <a:off x="1516847" y="4644743"/>
              <a:ext cx="0" cy="553807"/>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E7C23F-41EF-4BBB-B466-8C52A4ED067C}"/>
                </a:ext>
              </a:extLst>
            </p:cNvPr>
            <p:cNvSpPr txBox="1"/>
            <p:nvPr/>
          </p:nvSpPr>
          <p:spPr>
            <a:xfrm>
              <a:off x="1539336" y="4922251"/>
              <a:ext cx="1582208" cy="517065"/>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solidFill>
                    <a:schemeClr val="bg1"/>
                  </a:solidFill>
                </a:rPr>
                <a:t>master</a:t>
              </a:r>
            </a:p>
          </p:txBody>
        </p:sp>
        <p:grpSp>
          <p:nvGrpSpPr>
            <p:cNvPr id="41" name="Group 40">
              <a:extLst>
                <a:ext uri="{FF2B5EF4-FFF2-40B4-BE49-F238E27FC236}">
                  <a16:creationId xmlns:a16="http://schemas.microsoft.com/office/drawing/2014/main" id="{BB7E9F7B-005E-4F38-99C4-5C402BE4DFBC}"/>
                </a:ext>
              </a:extLst>
            </p:cNvPr>
            <p:cNvGrpSpPr/>
            <p:nvPr/>
          </p:nvGrpSpPr>
          <p:grpSpPr>
            <a:xfrm>
              <a:off x="883734" y="3141260"/>
              <a:ext cx="2256543" cy="2066992"/>
              <a:chOff x="883734" y="3597070"/>
              <a:chExt cx="2256543" cy="2066992"/>
            </a:xfrm>
          </p:grpSpPr>
          <p:grpSp>
            <p:nvGrpSpPr>
              <p:cNvPr id="40" name="Group 39">
                <a:extLst>
                  <a:ext uri="{FF2B5EF4-FFF2-40B4-BE49-F238E27FC236}">
                    <a16:creationId xmlns:a16="http://schemas.microsoft.com/office/drawing/2014/main" id="{3A1E0ACC-CDE7-4889-9C66-ED5D901F01F1}"/>
                  </a:ext>
                </a:extLst>
              </p:cNvPr>
              <p:cNvGrpSpPr/>
              <p:nvPr/>
            </p:nvGrpSpPr>
            <p:grpSpPr>
              <a:xfrm>
                <a:off x="883734" y="3597070"/>
                <a:ext cx="2256543" cy="2066992"/>
                <a:chOff x="883734" y="3597070"/>
                <a:chExt cx="2256543" cy="2066992"/>
              </a:xfrm>
            </p:grpSpPr>
            <p:grpSp>
              <p:nvGrpSpPr>
                <p:cNvPr id="39" name="Group 38">
                  <a:extLst>
                    <a:ext uri="{FF2B5EF4-FFF2-40B4-BE49-F238E27FC236}">
                      <a16:creationId xmlns:a16="http://schemas.microsoft.com/office/drawing/2014/main" id="{0FABD9B0-022A-4A6F-9AFE-EE3E9D7E6706}"/>
                    </a:ext>
                  </a:extLst>
                </p:cNvPr>
                <p:cNvGrpSpPr/>
                <p:nvPr/>
              </p:nvGrpSpPr>
              <p:grpSpPr>
                <a:xfrm>
                  <a:off x="883734" y="3597070"/>
                  <a:ext cx="2256543" cy="2066992"/>
                  <a:chOff x="883734" y="3597070"/>
                  <a:chExt cx="2256543" cy="2066992"/>
                </a:xfrm>
              </p:grpSpPr>
              <p:grpSp>
                <p:nvGrpSpPr>
                  <p:cNvPr id="10" name="Group 9">
                    <a:extLst>
                      <a:ext uri="{FF2B5EF4-FFF2-40B4-BE49-F238E27FC236}">
                        <a16:creationId xmlns:a16="http://schemas.microsoft.com/office/drawing/2014/main" id="{93A13F4C-93BF-4E9C-8D8C-8DD2C1E4A984}"/>
                      </a:ext>
                    </a:extLst>
                  </p:cNvPr>
                  <p:cNvGrpSpPr/>
                  <p:nvPr/>
                </p:nvGrpSpPr>
                <p:grpSpPr>
                  <a:xfrm>
                    <a:off x="883734" y="3597070"/>
                    <a:ext cx="1781978" cy="1499948"/>
                    <a:chOff x="2653540" y="2225393"/>
                    <a:chExt cx="1781978" cy="1499948"/>
                  </a:xfrm>
                </p:grpSpPr>
                <p:grpSp>
                  <p:nvGrpSpPr>
                    <p:cNvPr id="9" name="Group 8">
                      <a:extLst>
                        <a:ext uri="{FF2B5EF4-FFF2-40B4-BE49-F238E27FC236}">
                          <a16:creationId xmlns:a16="http://schemas.microsoft.com/office/drawing/2014/main" id="{7459CE1B-8C90-4278-8E3A-B557DB3A4FDD}"/>
                        </a:ext>
                      </a:extLst>
                    </p:cNvPr>
                    <p:cNvGrpSpPr/>
                    <p:nvPr/>
                  </p:nvGrpSpPr>
                  <p:grpSpPr>
                    <a:xfrm>
                      <a:off x="3144552" y="2799140"/>
                      <a:ext cx="790122" cy="926201"/>
                      <a:chOff x="5696023" y="3038855"/>
                      <a:chExt cx="790122" cy="926201"/>
                    </a:xfrm>
                  </p:grpSpPr>
                  <p:pic>
                    <p:nvPicPr>
                      <p:cNvPr id="6" name="Picture 5">
                        <a:extLst>
                          <a:ext uri="{FF2B5EF4-FFF2-40B4-BE49-F238E27FC236}">
                            <a16:creationId xmlns:a16="http://schemas.microsoft.com/office/drawing/2014/main" id="{3F97D46D-B72C-4D88-975E-3460D43C50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05855" y="3038855"/>
                        <a:ext cx="780290" cy="780290"/>
                      </a:xfrm>
                      <a:prstGeom prst="rect">
                        <a:avLst/>
                      </a:prstGeom>
                    </p:spPr>
                  </p:pic>
                  <p:pic>
                    <p:nvPicPr>
                      <p:cNvPr id="8" name="Picture 7">
                        <a:extLst>
                          <a:ext uri="{FF2B5EF4-FFF2-40B4-BE49-F238E27FC236}">
                            <a16:creationId xmlns:a16="http://schemas.microsoft.com/office/drawing/2014/main" id="{887DEB18-E89F-47AF-91AF-685B1A8499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96023" y="3673234"/>
                        <a:ext cx="291822" cy="291822"/>
                      </a:xfrm>
                      <a:prstGeom prst="rect">
                        <a:avLst/>
                      </a:prstGeom>
                    </p:spPr>
                  </p:pic>
                </p:grpSp>
                <p:sp>
                  <p:nvSpPr>
                    <p:cNvPr id="15" name="TextBox 14">
                      <a:extLst>
                        <a:ext uri="{FF2B5EF4-FFF2-40B4-BE49-F238E27FC236}">
                          <a16:creationId xmlns:a16="http://schemas.microsoft.com/office/drawing/2014/main" id="{9E33BAC1-87FE-47D1-9ED8-35A9BEE25DD9}"/>
                        </a:ext>
                      </a:extLst>
                    </p:cNvPr>
                    <p:cNvSpPr txBox="1"/>
                    <p:nvPr/>
                  </p:nvSpPr>
                  <p:spPr>
                    <a:xfrm>
                      <a:off x="2653540" y="2225393"/>
                      <a:ext cx="1781978" cy="738664"/>
                    </a:xfrm>
                    <a:prstGeom prst="rect">
                      <a:avLst/>
                    </a:prstGeom>
                    <a:noFill/>
                  </p:spPr>
                  <p:txBody>
                    <a:bodyPr wrap="square" lIns="182880" tIns="146304" rIns="182880" bIns="146304" rtlCol="0">
                      <a:spAutoFit/>
                    </a:bodyPr>
                    <a:lstStyle/>
                    <a:p>
                      <a:pPr algn="ctr">
                        <a:lnSpc>
                          <a:spcPct val="90000"/>
                        </a:lnSpc>
                        <a:spcAft>
                          <a:spcPts val="600"/>
                        </a:spcAft>
                      </a:pPr>
                      <a:r>
                        <a:rPr lang="en-US" sz="1600" b="1" u="sng" dirty="0">
                          <a:solidFill>
                            <a:schemeClr val="bg1"/>
                          </a:solidFill>
                        </a:rPr>
                        <a:t>Visual Studio Team Services</a:t>
                      </a:r>
                    </a:p>
                  </p:txBody>
                </p:sp>
              </p:grpSp>
              <p:sp>
                <p:nvSpPr>
                  <p:cNvPr id="30" name="TextBox 29">
                    <a:extLst>
                      <a:ext uri="{FF2B5EF4-FFF2-40B4-BE49-F238E27FC236}">
                        <a16:creationId xmlns:a16="http://schemas.microsoft.com/office/drawing/2014/main" id="{1FDF7D5F-A9D0-4918-BB2A-9F7923E25D61}"/>
                      </a:ext>
                    </a:extLst>
                  </p:cNvPr>
                  <p:cNvSpPr txBox="1"/>
                  <p:nvPr/>
                </p:nvSpPr>
                <p:spPr>
                  <a:xfrm>
                    <a:off x="1549168" y="5146997"/>
                    <a:ext cx="1591109" cy="517065"/>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solidFill>
                          <a:schemeClr val="bg1"/>
                        </a:solidFill>
                      </a:rPr>
                      <a:t>test</a:t>
                    </a:r>
                  </a:p>
                </p:txBody>
              </p:sp>
            </p:grpSp>
            <p:sp>
              <p:nvSpPr>
                <p:cNvPr id="31" name="TextBox 30">
                  <a:extLst>
                    <a:ext uri="{FF2B5EF4-FFF2-40B4-BE49-F238E27FC236}">
                      <a16:creationId xmlns:a16="http://schemas.microsoft.com/office/drawing/2014/main" id="{97C325C1-3411-417C-A0EA-CDE647C38898}"/>
                    </a:ext>
                  </a:extLst>
                </p:cNvPr>
                <p:cNvSpPr txBox="1"/>
                <p:nvPr/>
              </p:nvSpPr>
              <p:spPr>
                <a:xfrm>
                  <a:off x="1541929" y="4909489"/>
                  <a:ext cx="1591109" cy="517065"/>
                </a:xfrm>
                <a:prstGeom prst="rect">
                  <a:avLst/>
                </a:prstGeom>
                <a:noFill/>
              </p:spPr>
              <p:txBody>
                <a:bodyPr wrap="square" lIns="182880" tIns="146304" rIns="182880" bIns="146304" rtlCol="0">
                  <a:spAutoFit/>
                </a:bodyPr>
                <a:lstStyle/>
                <a:p>
                  <a:pPr>
                    <a:lnSpc>
                      <a:spcPct val="90000"/>
                    </a:lnSpc>
                    <a:spcAft>
                      <a:spcPts val="600"/>
                    </a:spcAft>
                  </a:pPr>
                  <a:r>
                    <a:rPr lang="en-US" sz="1600" b="1" u="sng" dirty="0">
                      <a:solidFill>
                        <a:schemeClr val="bg1"/>
                      </a:solidFill>
                    </a:rPr>
                    <a:t>development</a:t>
                  </a:r>
                </a:p>
              </p:txBody>
            </p:sp>
          </p:grpSp>
          <p:cxnSp>
            <p:nvCxnSpPr>
              <p:cNvPr id="33" name="Straight Connector 32">
                <a:extLst>
                  <a:ext uri="{FF2B5EF4-FFF2-40B4-BE49-F238E27FC236}">
                    <a16:creationId xmlns:a16="http://schemas.microsoft.com/office/drawing/2014/main" id="{44A222D9-3361-4F50-9008-80E517E62892}"/>
                  </a:ext>
                </a:extLst>
              </p:cNvPr>
              <p:cNvCxnSpPr>
                <a:cxnSpLocks/>
              </p:cNvCxnSpPr>
              <p:nvPr/>
            </p:nvCxnSpPr>
            <p:spPr>
              <a:xfrm>
                <a:off x="1512075" y="5180784"/>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8E346AC-B8A7-402F-8F08-57E5685F01D3}"/>
                  </a:ext>
                </a:extLst>
              </p:cNvPr>
              <p:cNvCxnSpPr>
                <a:cxnSpLocks/>
              </p:cNvCxnSpPr>
              <p:nvPr/>
            </p:nvCxnSpPr>
            <p:spPr>
              <a:xfrm>
                <a:off x="1512075" y="5414082"/>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539FA49-B62F-47F8-BAB9-AE4DA6B56DE2}"/>
                  </a:ext>
                </a:extLst>
              </p:cNvPr>
              <p:cNvCxnSpPr>
                <a:cxnSpLocks/>
              </p:cNvCxnSpPr>
              <p:nvPr/>
            </p:nvCxnSpPr>
            <p:spPr>
              <a:xfrm>
                <a:off x="1520657" y="5650825"/>
                <a:ext cx="161216" cy="214"/>
              </a:xfrm>
              <a:prstGeom prst="line">
                <a:avLst/>
              </a:prstGeom>
              <a:ln>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77CD2061-C432-4FE7-BAD8-D73D69FC6E9B}"/>
                </a:ext>
              </a:extLst>
            </p:cNvPr>
            <p:cNvCxnSpPr>
              <a:cxnSpLocks/>
            </p:cNvCxnSpPr>
            <p:nvPr/>
          </p:nvCxnSpPr>
          <p:spPr>
            <a:xfrm>
              <a:off x="3067065" y="4724974"/>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75395E3-E527-4B6F-B920-9C2E2A3133FF}"/>
                </a:ext>
              </a:extLst>
            </p:cNvPr>
            <p:cNvCxnSpPr>
              <a:cxnSpLocks/>
            </p:cNvCxnSpPr>
            <p:nvPr/>
          </p:nvCxnSpPr>
          <p:spPr>
            <a:xfrm>
              <a:off x="6222984" y="4615873"/>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212FB9E-3633-4C68-BC3B-C30A1BA53799}"/>
                </a:ext>
              </a:extLst>
            </p:cNvPr>
            <p:cNvCxnSpPr>
              <a:cxnSpLocks/>
            </p:cNvCxnSpPr>
            <p:nvPr/>
          </p:nvCxnSpPr>
          <p:spPr>
            <a:xfrm flipV="1">
              <a:off x="8809567" y="3966402"/>
              <a:ext cx="1007533" cy="296825"/>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664FB98-8381-4BA7-8425-5FBDE7C3D48F}"/>
                </a:ext>
              </a:extLst>
            </p:cNvPr>
            <p:cNvCxnSpPr>
              <a:cxnSpLocks/>
            </p:cNvCxnSpPr>
            <p:nvPr/>
          </p:nvCxnSpPr>
          <p:spPr>
            <a:xfrm>
              <a:off x="8809566" y="4590337"/>
              <a:ext cx="1007534" cy="426163"/>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049AD7A-F2F9-4389-9F66-F527BB91EBC1}"/>
                </a:ext>
              </a:extLst>
            </p:cNvPr>
            <p:cNvCxnSpPr>
              <a:cxnSpLocks/>
            </p:cNvCxnSpPr>
            <p:nvPr/>
          </p:nvCxnSpPr>
          <p:spPr>
            <a:xfrm>
              <a:off x="3061625" y="4958272"/>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5C4E28-8977-4B1F-AA9D-64A196A2E1C2}"/>
                </a:ext>
              </a:extLst>
            </p:cNvPr>
            <p:cNvCxnSpPr>
              <a:cxnSpLocks/>
            </p:cNvCxnSpPr>
            <p:nvPr/>
          </p:nvCxnSpPr>
          <p:spPr>
            <a:xfrm>
              <a:off x="3067453" y="5195015"/>
              <a:ext cx="948891"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Potential issues, objections and blockers</a:t>
            </a: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514350" indent="-514350">
              <a:buFont typeface="+mj-lt"/>
              <a:buAutoNum type="arabicPeriod"/>
            </a:pPr>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mj-lt"/>
              <a:buAutoNum type="arabicPeriod"/>
            </a:pPr>
            <a:endParaRPr lang="en-US" sz="2800" dirty="0"/>
          </a:p>
          <a:p>
            <a:pPr marL="514350" indent="-514350">
              <a:buFont typeface="+mj-lt"/>
              <a:buAutoNum type="arabicPeriod"/>
            </a:pPr>
            <a:r>
              <a:rPr lang="en-US" sz="2800" dirty="0"/>
              <a:t>“We do not want the developers to be able to make changes to the Azure resources even though they will have access to make source code changes.”</a:t>
            </a:r>
          </a:p>
          <a:p>
            <a:pPr marL="514350" indent="-514350">
              <a:buFont typeface="+mj-lt"/>
              <a:buAutoNum type="arabicPeriod"/>
            </a:pPr>
            <a:endParaRPr lang="en-US" sz="2800" dirty="0"/>
          </a:p>
          <a:p>
            <a:pPr marL="514350" indent="-514350">
              <a:buFont typeface="+mj-lt"/>
              <a:buAutoNum type="arabicPeriod"/>
            </a:pPr>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Potential issues, objections and blockers</a:t>
            </a: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pPr marL="514350" indent="-514350">
              <a:buFont typeface="+mj-lt"/>
              <a:buAutoNum type="arabicPeriod" startAt="4"/>
            </a:pPr>
            <a:r>
              <a:rPr lang="en-US" sz="2800" dirty="0"/>
              <a:t>“How much of an impact will these process changes have on our development cadence? Will learning this place a new burden on the developers?”</a:t>
            </a:r>
          </a:p>
          <a:p>
            <a:pPr marL="514350" indent="-514350">
              <a:buFont typeface="+mj-lt"/>
              <a:buAutoNum type="arabicPeriod" startAt="4"/>
            </a:pPr>
            <a:endParaRPr lang="en-US" sz="2800" dirty="0"/>
          </a:p>
          <a:p>
            <a:pPr marL="514350" indent="-514350">
              <a:buFont typeface="+mj-lt"/>
              <a:buAutoNum type="arabicPeriod" startAt="4"/>
            </a:pPr>
            <a:r>
              <a:rPr lang="en-US" sz="2800" dirty="0"/>
              <a:t>“Our developers are already having challenges learning how to use Git –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E849414E-5D59-4245-9A0A-53E6D006AECB}"/>
                </a:ext>
              </a:extLst>
            </p:cNvPr>
            <p:cNvGrpSpPr/>
            <p:nvPr/>
          </p:nvGrpSpPr>
          <p:grpSpPr>
            <a:xfrm>
              <a:off x="2957951" y="2331311"/>
              <a:ext cx="3367168" cy="517065"/>
              <a:chOff x="2741772" y="241381"/>
              <a:chExt cx="3367168" cy="517065"/>
            </a:xfrm>
          </p:grpSpPr>
          <p:sp>
            <p:nvSpPr>
              <p:cNvPr id="26" name="TextBox 25">
                <a:extLst>
                  <a:ext uri="{FF2B5EF4-FFF2-40B4-BE49-F238E27FC236}">
                    <a16:creationId xmlns:a16="http://schemas.microsoft.com/office/drawing/2014/main" id="{725567A8-F563-4F2B-9AD7-225D0B2329A4}"/>
                  </a:ext>
                </a:extLst>
              </p:cNvPr>
              <p:cNvSpPr txBox="1"/>
              <p:nvPr/>
            </p:nvSpPr>
            <p:spPr>
              <a:xfrm>
                <a:off x="2741772" y="24138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Visual Studio Team Services</a:t>
                </a:r>
              </a:p>
            </p:txBody>
          </p:sp>
          <p:pic>
            <p:nvPicPr>
              <p:cNvPr id="25" name="Picture 24">
                <a:extLst>
                  <a:ext uri="{FF2B5EF4-FFF2-40B4-BE49-F238E27FC236}">
                    <a16:creationId xmlns:a16="http://schemas.microsoft.com/office/drawing/2014/main" id="{6EA5A08A-35F7-44FE-BB77-42BC7FC37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213" y="364873"/>
                <a:ext cx="270909" cy="270909"/>
              </a:xfrm>
              <a:prstGeom prst="rect">
                <a:avLst/>
              </a:prstGeom>
            </p:spPr>
          </p:pic>
        </p:gr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VSTS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77324" y="2486976"/>
              <a:ext cx="1206390" cy="998405"/>
              <a:chOff x="8577324" y="2506028"/>
              <a:chExt cx="1206390" cy="9984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5" name="Picture 44">
                <a:extLst>
                  <a:ext uri="{FF2B5EF4-FFF2-40B4-BE49-F238E27FC236}">
                    <a16:creationId xmlns:a16="http://schemas.microsoft.com/office/drawing/2014/main" id="{5B230F2E-7C64-4CD1-9774-21FBBFA92B4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48" name="Group 47">
              <a:extLst>
                <a:ext uri="{FF2B5EF4-FFF2-40B4-BE49-F238E27FC236}">
                  <a16:creationId xmlns:a16="http://schemas.microsoft.com/office/drawing/2014/main" id="{03BAEAB4-E307-4B8E-BE70-CFC98CBD6A51}"/>
                </a:ext>
              </a:extLst>
            </p:cNvPr>
            <p:cNvGrpSpPr/>
            <p:nvPr/>
          </p:nvGrpSpPr>
          <p:grpSpPr>
            <a:xfrm>
              <a:off x="10016843" y="3013941"/>
              <a:ext cx="1206390" cy="998405"/>
              <a:chOff x="8577324" y="2506028"/>
              <a:chExt cx="1206390" cy="998405"/>
            </a:xfrm>
          </p:grpSpPr>
          <p:sp>
            <p:nvSpPr>
              <p:cNvPr id="49" name="Rectangle 48">
                <a:extLst>
                  <a:ext uri="{FF2B5EF4-FFF2-40B4-BE49-F238E27FC236}">
                    <a16:creationId xmlns:a16="http://schemas.microsoft.com/office/drawing/2014/main" id="{52175594-3261-47D1-958F-4083807501A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50" name="TextBox 49">
                <a:extLst>
                  <a:ext uri="{FF2B5EF4-FFF2-40B4-BE49-F238E27FC236}">
                    <a16:creationId xmlns:a16="http://schemas.microsoft.com/office/drawing/2014/main" id="{979418CD-134F-463A-908E-A98F70EC88F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1" name="Picture 50">
                <a:extLst>
                  <a:ext uri="{FF2B5EF4-FFF2-40B4-BE49-F238E27FC236}">
                    <a16:creationId xmlns:a16="http://schemas.microsoft.com/office/drawing/2014/main" id="{6DAEE564-F3A9-4642-8F85-5573484955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2" name="TextBox 51">
                <a:extLst>
                  <a:ext uri="{FF2B5EF4-FFF2-40B4-BE49-F238E27FC236}">
                    <a16:creationId xmlns:a16="http://schemas.microsoft.com/office/drawing/2014/main" id="{C37D9D57-F7B7-4EED-A901-102D99D33BF7}"/>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3" name="Picture 52">
                <a:extLst>
                  <a:ext uri="{FF2B5EF4-FFF2-40B4-BE49-F238E27FC236}">
                    <a16:creationId xmlns:a16="http://schemas.microsoft.com/office/drawing/2014/main" id="{E93CAF00-41CC-4F84-942F-80142878220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54" name="Group 53">
              <a:extLst>
                <a:ext uri="{FF2B5EF4-FFF2-40B4-BE49-F238E27FC236}">
                  <a16:creationId xmlns:a16="http://schemas.microsoft.com/office/drawing/2014/main" id="{0F40A586-9316-41ED-84A3-F336109DAD9C}"/>
                </a:ext>
              </a:extLst>
            </p:cNvPr>
            <p:cNvGrpSpPr/>
            <p:nvPr/>
          </p:nvGrpSpPr>
          <p:grpSpPr>
            <a:xfrm>
              <a:off x="8580705" y="3561298"/>
              <a:ext cx="1206390" cy="998405"/>
              <a:chOff x="8577324" y="2506028"/>
              <a:chExt cx="1206390" cy="998405"/>
            </a:xfrm>
          </p:grpSpPr>
          <p:sp>
            <p:nvSpPr>
              <p:cNvPr id="55" name="Rectangle 54">
                <a:extLst>
                  <a:ext uri="{FF2B5EF4-FFF2-40B4-BE49-F238E27FC236}">
                    <a16:creationId xmlns:a16="http://schemas.microsoft.com/office/drawing/2014/main" id="{79282ECA-E157-4DEF-959C-0569137B2A82}"/>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56" name="TextBox 55">
                <a:extLst>
                  <a:ext uri="{FF2B5EF4-FFF2-40B4-BE49-F238E27FC236}">
                    <a16:creationId xmlns:a16="http://schemas.microsoft.com/office/drawing/2014/main" id="{5E67D748-6871-4959-A18F-05FAB1F9D8BB}"/>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7" name="Picture 56">
                <a:extLst>
                  <a:ext uri="{FF2B5EF4-FFF2-40B4-BE49-F238E27FC236}">
                    <a16:creationId xmlns:a16="http://schemas.microsoft.com/office/drawing/2014/main" id="{C38A4DA4-34AF-4BB3-B7EE-E22517106D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8" name="TextBox 57">
                <a:extLst>
                  <a:ext uri="{FF2B5EF4-FFF2-40B4-BE49-F238E27FC236}">
                    <a16:creationId xmlns:a16="http://schemas.microsoft.com/office/drawing/2014/main" id="{8D9399A2-681E-4B4D-9373-2F2675FADE8A}"/>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9" name="Picture 58">
                <a:extLst>
                  <a:ext uri="{FF2B5EF4-FFF2-40B4-BE49-F238E27FC236}">
                    <a16:creationId xmlns:a16="http://schemas.microsoft.com/office/drawing/2014/main" id="{95C3DE0E-A204-41D0-B8EA-6107F48165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60" name="Group 59">
              <a:extLst>
                <a:ext uri="{FF2B5EF4-FFF2-40B4-BE49-F238E27FC236}">
                  <a16:creationId xmlns:a16="http://schemas.microsoft.com/office/drawing/2014/main" id="{AD9EE178-E2FA-467D-9FF9-06D256BB3CA7}"/>
                </a:ext>
              </a:extLst>
            </p:cNvPr>
            <p:cNvGrpSpPr/>
            <p:nvPr/>
          </p:nvGrpSpPr>
          <p:grpSpPr>
            <a:xfrm>
              <a:off x="8821295" y="4589707"/>
              <a:ext cx="1924498" cy="461665"/>
              <a:chOff x="9298735" y="4498682"/>
              <a:chExt cx="1924498" cy="461665"/>
            </a:xfrm>
          </p:grpSpPr>
          <p:sp>
            <p:nvSpPr>
              <p:cNvPr id="32" name="TextBox 31">
                <a:extLst>
                  <a:ext uri="{FF2B5EF4-FFF2-40B4-BE49-F238E27FC236}">
                    <a16:creationId xmlns:a16="http://schemas.microsoft.com/office/drawing/2014/main" id="{5B5BBC6E-0F61-48D3-A022-812C13620B05}"/>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31" name="Picture 30">
                <a:extLst>
                  <a:ext uri="{FF2B5EF4-FFF2-40B4-BE49-F238E27FC236}">
                    <a16:creationId xmlns:a16="http://schemas.microsoft.com/office/drawing/2014/main" id="{E46132AA-E846-4081-A97D-337A695852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928E889-DF8F-4143-AC81-660B667C75CA}"/>
                </a:ext>
              </a:extLst>
            </p:cNvPr>
            <p:cNvGrpSpPr/>
            <p:nvPr/>
          </p:nvGrpSpPr>
          <p:grpSpPr>
            <a:xfrm>
              <a:off x="8587544" y="4525877"/>
              <a:ext cx="2635689" cy="121755"/>
              <a:chOff x="8587544" y="4373477"/>
              <a:chExt cx="2635689" cy="121755"/>
            </a:xfrm>
          </p:grpSpPr>
          <p:cxnSp>
            <p:nvCxnSpPr>
              <p:cNvPr id="69" name="Straight Connector 68">
                <a:extLst>
                  <a:ext uri="{FF2B5EF4-FFF2-40B4-BE49-F238E27FC236}">
                    <a16:creationId xmlns:a16="http://schemas.microsoft.com/office/drawing/2014/main" id="{1985135F-3DCB-4B86-93A7-8A16579DBA1B}"/>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43D53-8960-4522-9BA0-BC128737084E}"/>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C80895-D361-4581-A12A-433F0B7B7370}"/>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to be locked in to a specific source control repository. We are evaluating GitHub and Visual Studio Team Services and need to be able to change between them without frustrating rework.”</a:t>
            </a:r>
          </a:p>
          <a:p>
            <a:pPr lvl="0"/>
            <a:endParaRPr lang="en-US" sz="2800" i="1" dirty="0"/>
          </a:p>
          <a:p>
            <a:pPr marL="457200" lvl="0" indent="-457200">
              <a:buFont typeface="Arial" panose="020B0604020202020204" pitchFamily="34" charset="0"/>
              <a:buChar char="•"/>
            </a:pPr>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the developers to be able to make changes to the Azure resources even though they will have access to make source code changes.”</a:t>
            </a:r>
          </a:p>
          <a:p>
            <a:pPr lvl="0"/>
            <a:endParaRPr lang="en-US" sz="2800" i="1" dirty="0"/>
          </a:p>
          <a:p>
            <a:pPr marL="457200" indent="-457200">
              <a:buFont typeface="Arial" panose="020B0604020202020204" pitchFamily="34" charset="0"/>
              <a:buChar char="•"/>
            </a:pPr>
            <a:r>
              <a:rPr lang="en-US" sz="2800" dirty="0"/>
              <a:t>This solution would remove the need to provide access to these specific environments from the developers. The company could provide other access (i.e. MSDN subscriptions) that developers could use to explore the features of </a:t>
            </a:r>
            <a:r>
              <a:rPr lang="en-US" sz="2800"/>
              <a:t>the platform.</a:t>
            </a:r>
            <a:endParaRPr lang="en-US" sz="2800" dirty="0"/>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9630031" cy="523220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Setup and configure continuous delivery within Azure using a combination of Azure Resource Manager (ARM) templates and Visual Studio Team Services (VSTS). Attendees will do this throughout the use of a new VSTS project, Git repository for source control, and an ARM template for Azure resource deployment and configuration management.</a:t>
            </a:r>
          </a:p>
          <a:p>
            <a:pPr>
              <a:lnSpc>
                <a:spcPct val="90000"/>
              </a:lnSpc>
              <a:spcAft>
                <a:spcPts val="600"/>
              </a:spcAft>
            </a:pPr>
            <a:endParaRPr lang="en-US" sz="2200" dirty="0">
              <a:latin typeface="+mj-lt"/>
            </a:endParaRPr>
          </a:p>
          <a:p>
            <a:pPr>
              <a:lnSpc>
                <a:spcPct val="90000"/>
              </a:lnSpc>
              <a:spcAft>
                <a:spcPts val="600"/>
              </a:spcAft>
            </a:pPr>
            <a:r>
              <a:rPr lang="en-US" sz="3600" dirty="0">
                <a:latin typeface="+mj-lt"/>
              </a:rPr>
              <a:t>Learning objectives</a:t>
            </a:r>
          </a:p>
          <a:p>
            <a:pPr>
              <a:lnSpc>
                <a:spcPct val="90000"/>
              </a:lnSpc>
              <a:spcAft>
                <a:spcPts val="600"/>
              </a:spcAft>
            </a:pPr>
            <a:r>
              <a:rPr lang="en-US" sz="2000" dirty="0"/>
              <a:t>Attendees will be better able to build templates to automate cloud infrastructure and reduce error-prone manual processes. In addition, </a:t>
            </a:r>
          </a:p>
          <a:p>
            <a:pPr marL="342900" indent="-342900">
              <a:lnSpc>
                <a:spcPct val="90000"/>
              </a:lnSpc>
              <a:spcAft>
                <a:spcPts val="600"/>
              </a:spcAft>
              <a:buFont typeface="Arial" panose="020B0604020202020204" pitchFamily="34" charset="0"/>
              <a:buChar char="•"/>
            </a:pPr>
            <a:r>
              <a:rPr lang="en-US" sz="2000" dirty="0"/>
              <a:t>Create an Azure Resource Manager (ARM) template to provision Azure resources</a:t>
            </a:r>
          </a:p>
          <a:p>
            <a:pPr marL="342900" indent="-342900">
              <a:lnSpc>
                <a:spcPct val="90000"/>
              </a:lnSpc>
              <a:spcAft>
                <a:spcPts val="600"/>
              </a:spcAft>
              <a:buFont typeface="Arial" panose="020B0604020202020204" pitchFamily="34" charset="0"/>
              <a:buChar char="•"/>
            </a:pPr>
            <a:r>
              <a:rPr lang="en-US" sz="2000" dirty="0"/>
              <a:t>Configure Continuous Delivery with Visual Studio Team Services (VSTS)</a:t>
            </a:r>
          </a:p>
          <a:p>
            <a:pPr marL="342900" indent="-342900">
              <a:lnSpc>
                <a:spcPct val="90000"/>
              </a:lnSpc>
              <a:spcAft>
                <a:spcPts val="600"/>
              </a:spcAft>
              <a:buFont typeface="Arial" panose="020B0604020202020204" pitchFamily="34" charset="0"/>
              <a:buChar char="•"/>
            </a:pPr>
            <a:r>
              <a:rPr lang="en-US" sz="2000" dirty="0"/>
              <a:t>Configure Application Insights into an application</a:t>
            </a:r>
          </a:p>
          <a:p>
            <a:pPr marL="342900" indent="-342900">
              <a:lnSpc>
                <a:spcPct val="90000"/>
              </a:lnSpc>
              <a:spcAft>
                <a:spcPts val="600"/>
              </a:spcAft>
              <a:buFont typeface="Arial" panose="020B0604020202020204" pitchFamily="34" charset="0"/>
              <a:buChar char="•"/>
            </a:pPr>
            <a:r>
              <a:rPr lang="en-US" sz="2000" dirty="0"/>
              <a:t>Create a Visual Studio Team Services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“If developers can deploy directly to the cloud, will that expose us to the same quality problems we had before when untested code was promoted to production?”</a:t>
            </a:r>
          </a:p>
          <a:p>
            <a:pPr lvl="0"/>
            <a:endParaRPr lang="en-US" sz="2800" i="1" dirty="0"/>
          </a:p>
          <a:p>
            <a:pPr marL="457200" indent="-457200">
              <a:buFont typeface="Arial" panose="020B0604020202020204" pitchFamily="34" charset="0"/>
              <a:buChar char="•"/>
            </a:pPr>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“How much of an impact will these process changes have on our development cadence? Will learning this place a new burden on the developers?”</a:t>
            </a:r>
          </a:p>
          <a:p>
            <a:pPr lvl="0"/>
            <a:endParaRPr lang="en-US" sz="2800" i="1" dirty="0"/>
          </a:p>
          <a:p>
            <a:pPr marL="457200" indent="-457200">
              <a:buFont typeface="Arial" panose="020B0604020202020204" pitchFamily="34" charset="0"/>
              <a:buChar char="•"/>
            </a:pPr>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i="1" dirty="0"/>
              <a:t>“Our developers are already having a challenge learning how to use Git, will adding a continuous deployment system on top of that slow them down and confuse them even more?”</a:t>
            </a:r>
          </a:p>
          <a:p>
            <a:pPr lvl="0"/>
            <a:endParaRPr lang="en-US" sz="2800" i="1" dirty="0"/>
          </a:p>
          <a:p>
            <a:pPr marL="457200" indent="-457200">
              <a:buFont typeface="Arial" panose="020B0604020202020204" pitchFamily="34" charset="0"/>
              <a:buChar char="•"/>
            </a:pPr>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BE50FA5-AAB4-4020-8DC8-D7F28414F756}"/>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8B17F94-2F4C-4E08-993C-EB22961ADE4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7E869542-C940-4527-B42C-830DAF634DE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CE8D1302-33F4-4FE9-8A08-A9EAFB206A6F}"/>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3A7548DE-2626-4742-8E90-8492BDAA72F9}"/>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207615DC-0822-4BB9-997D-57170C988142}"/>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2155</Words>
  <Application>Microsoft Office PowerPoint</Application>
  <PresentationFormat>Widescreen</PresentationFormat>
  <Paragraphs>189</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with VSTS and Azure</vt:lpstr>
      <vt:lpstr>Abstract and learning objectives</vt:lpstr>
      <vt:lpstr>Step 1: Review the customer case study</vt:lpstr>
      <vt:lpstr>Tailspin Toys, Inc.</vt:lpstr>
      <vt:lpstr>Tailspin Toys, Inc.</vt:lpstr>
      <vt:lpstr>Tailspin Toys, Inc.</vt:lpstr>
      <vt:lpstr>Tailspin Toys, Inc.</vt:lpstr>
      <vt:lpstr>Tailspin Toys, Inc.</vt:lpstr>
      <vt:lpstr>Tailspin Toys, Inc.</vt:lpstr>
      <vt:lpstr>Tailspin Toys, Inc.</vt:lpstr>
      <vt:lpstr>Potential issues, objections and blockers</vt:lpstr>
      <vt:lpstr>Potential issues, objections and blockers</vt:lpstr>
      <vt:lpstr>Step 2: Design a proof of concept solution</vt:lpstr>
      <vt:lpstr>Step 2: Design the solution</vt:lpstr>
      <vt:lpstr>Step 3: Present the solution</vt:lpstr>
      <vt:lpstr>Wrap-up</vt:lpstr>
      <vt:lpstr>Preferred solution</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2018-04-23T01:00:31Z</dcterms:modified>
</cp:coreProperties>
</file>