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9" r:id="rId2"/>
    <p:sldId id="279" r:id="rId3"/>
    <p:sldId id="281" r:id="rId4"/>
    <p:sldId id="283" r:id="rId5"/>
    <p:sldId id="284" r:id="rId6"/>
    <p:sldId id="285" r:id="rId7"/>
    <p:sldId id="286" r:id="rId8"/>
    <p:sldId id="287" r:id="rId9"/>
    <p:sldId id="27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196" autoAdjust="0"/>
  </p:normalViewPr>
  <p:slideViewPr>
    <p:cSldViewPr snapToGrid="0">
      <p:cViewPr>
        <p:scale>
          <a:sx n="66" d="100"/>
          <a:sy n="66" d="100"/>
        </p:scale>
        <p:origin x="1330" y="3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702AB04-7C5B-48EB-B77E-067F7962D302}" type="datetimeFigureOut">
              <a:rPr lang="en-US" smtClean="0"/>
              <a:t>4/16/2025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14D9F3A3-18C3-4923-BF2E-716D5368A24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702AB04-7C5B-48EB-B77E-067F7962D302}"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702AB04-7C5B-48EB-B77E-067F7962D302}"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702AB04-7C5B-48EB-B77E-067F7962D302}"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702AB04-7C5B-48EB-B77E-067F7962D302}"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702AB04-7C5B-48EB-B77E-067F7962D302}" type="datetimeFigureOut">
              <a:rPr lang="en-US" smtClean="0"/>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9F3A3-18C3-4923-BF2E-716D5368A24F}"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702AB04-7C5B-48EB-B77E-067F7962D302}" type="datetimeFigureOut">
              <a:rPr lang="en-US" smtClean="0"/>
              <a:t>4/16/2025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9F3A3-18C3-4923-BF2E-716D5368A24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702AB04-7C5B-48EB-B77E-067F7962D302}" type="datetimeFigureOut">
              <a:rPr lang="en-US" smtClean="0"/>
              <a:t>4/16/2025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9F3A3-18C3-4923-BF2E-716D5368A24F}"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2AB04-7C5B-48EB-B77E-067F7962D302}" type="datetimeFigureOut">
              <a:rPr lang="en-US" smtClean="0"/>
              <a:t>4/16/2025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9F3A3-18C3-4923-BF2E-716D5368A2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E702AB04-7C5B-48EB-B77E-067F7962D302}" type="datetimeFigureOut">
              <a:rPr lang="en-US" smtClean="0"/>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9F3A3-18C3-4923-BF2E-716D5368A24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702AB04-7C5B-48EB-B77E-067F7962D302}" type="datetimeFigureOut">
              <a:rPr lang="en-US" smtClean="0"/>
              <a:t>4/16/2025</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14D9F3A3-18C3-4923-BF2E-716D5368A24F}" type="slidenum">
              <a:rPr lang="en-US" smtClean="0"/>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E702AB04-7C5B-48EB-B77E-067F7962D302}" type="datetimeFigureOut">
              <a:rPr lang="en-US" smtClean="0"/>
              <a:t>4/16/2025</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14D9F3A3-18C3-4923-BF2E-716D5368A24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odingeek.com/data-structure/avl-tree-introduction-to-rotations-and-its-implementation/#recommende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codingeek.com/wp-content/uploads/2017/04/LL.p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codingeek.com/wp-content/uploads/2017/04/RR.p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codingeek.com/wp-content/uploads/2017/05/LR.p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codingeek.com/wp-content/uploads/2017/05/RL.p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623163"/>
            <a:ext cx="10596419" cy="3781059"/>
          </a:xfrm>
        </p:spPr>
        <p:txBody>
          <a:bodyPr>
            <a:noAutofit/>
          </a:bodyPr>
          <a:lstStyle/>
          <a:p>
            <a:pPr marL="539750" marR="112395" algn="ctr">
              <a:lnSpc>
                <a:spcPct val="100000"/>
              </a:lnSpc>
              <a:spcBef>
                <a:spcPts val="435"/>
              </a:spcBef>
              <a:spcAft>
                <a:spcPts val="0"/>
              </a:spcAft>
            </a:pPr>
            <a:r>
              <a:rPr lang="en-US" b="1" dirty="0">
                <a:solidFill>
                  <a:srgbClr val="006FC0"/>
                </a:solidFill>
                <a:latin typeface="CG Omega"/>
                <a:ea typeface="Trebuchet MS"/>
                <a:cs typeface="Trebuchet MS"/>
              </a:rPr>
              <a:t>CVR</a:t>
            </a:r>
            <a:r>
              <a:rPr lang="en-US" b="1" spc="195" dirty="0">
                <a:solidFill>
                  <a:srgbClr val="006FC0"/>
                </a:solidFill>
                <a:latin typeface="CG Omega"/>
                <a:ea typeface="Trebuchet MS"/>
                <a:cs typeface="Trebuchet MS"/>
              </a:rPr>
              <a:t> </a:t>
            </a:r>
            <a:r>
              <a:rPr lang="en-US" b="1" dirty="0">
                <a:solidFill>
                  <a:srgbClr val="006FC0"/>
                </a:solidFill>
                <a:latin typeface="CG Omega"/>
                <a:ea typeface="Trebuchet MS"/>
                <a:cs typeface="Trebuchet MS"/>
              </a:rPr>
              <a:t>COLLEGE</a:t>
            </a:r>
            <a:r>
              <a:rPr lang="en-US" b="1" spc="185" dirty="0">
                <a:solidFill>
                  <a:srgbClr val="006FC0"/>
                </a:solidFill>
                <a:latin typeface="CG Omega"/>
                <a:ea typeface="Trebuchet MS"/>
                <a:cs typeface="Trebuchet MS"/>
              </a:rPr>
              <a:t> </a:t>
            </a:r>
            <a:r>
              <a:rPr lang="en-US" b="1" dirty="0">
                <a:solidFill>
                  <a:srgbClr val="006FC0"/>
                </a:solidFill>
                <a:latin typeface="CG Omega"/>
                <a:ea typeface="Trebuchet MS"/>
                <a:cs typeface="Trebuchet MS"/>
              </a:rPr>
              <a:t>OF</a:t>
            </a:r>
            <a:r>
              <a:rPr lang="en-US" b="1" spc="200" dirty="0">
                <a:solidFill>
                  <a:srgbClr val="006FC0"/>
                </a:solidFill>
                <a:latin typeface="CG Omega"/>
                <a:ea typeface="Trebuchet MS"/>
                <a:cs typeface="Trebuchet MS"/>
              </a:rPr>
              <a:t> </a:t>
            </a:r>
            <a:r>
              <a:rPr lang="en-US" b="1" dirty="0">
                <a:solidFill>
                  <a:srgbClr val="006FC0"/>
                </a:solidFill>
                <a:latin typeface="CG Omega"/>
                <a:ea typeface="Trebuchet MS"/>
                <a:cs typeface="Trebuchet MS"/>
              </a:rPr>
              <a:t>ENGINEERING</a:t>
            </a:r>
            <a:br>
              <a:rPr lang="en-IN" b="1" dirty="0">
                <a:latin typeface="Trebuchet MS"/>
                <a:ea typeface="Trebuchet MS"/>
                <a:cs typeface="Trebuchet MS"/>
              </a:rPr>
            </a:br>
            <a:br>
              <a:rPr lang="en-IN" sz="1600" dirty="0">
                <a:solidFill>
                  <a:schemeClr val="tx1"/>
                </a:solidFill>
                <a:latin typeface="Times New Roman"/>
                <a:ea typeface="Times New Roman"/>
              </a:rPr>
            </a:br>
            <a:br>
              <a:rPr lang="en-IN" sz="1800" dirty="0">
                <a:solidFill>
                  <a:schemeClr val="tx1"/>
                </a:solidFill>
                <a:latin typeface="Times New Roman"/>
                <a:ea typeface="Times New Roman"/>
              </a:rPr>
            </a:br>
            <a:r>
              <a:rPr lang="en-IN" sz="2000" b="1" dirty="0">
                <a:solidFill>
                  <a:schemeClr val="tx1"/>
                </a:solidFill>
                <a:latin typeface="Times New Roman"/>
                <a:ea typeface="Times New Roman"/>
              </a:rPr>
              <a:t>DEPARTMENT OF CSE (DATA SCIENCE)</a:t>
            </a:r>
            <a:br>
              <a:rPr lang="en-IN" sz="2000" b="1" dirty="0">
                <a:solidFill>
                  <a:schemeClr val="tx1"/>
                </a:solidFill>
                <a:latin typeface="Times New Roman"/>
                <a:ea typeface="Times New Roman"/>
              </a:rPr>
            </a:br>
            <a:br>
              <a:rPr lang="en-IN" sz="2000" dirty="0">
                <a:solidFill>
                  <a:schemeClr val="tx1"/>
                </a:solidFill>
                <a:latin typeface="Times New Roman"/>
                <a:ea typeface="Times New Roman"/>
              </a:rPr>
            </a:br>
            <a:r>
              <a:rPr lang="en-IN" sz="2000" dirty="0">
                <a:solidFill>
                  <a:schemeClr val="tx1"/>
                </a:solidFill>
                <a:latin typeface="Times New Roman"/>
                <a:ea typeface="Times New Roman"/>
              </a:rPr>
              <a:t>Advanced Data Structures through java</a:t>
            </a:r>
            <a:br>
              <a:rPr lang="en-IN" sz="2000" dirty="0">
                <a:solidFill>
                  <a:schemeClr val="tx1"/>
                </a:solidFill>
                <a:latin typeface="Times New Roman"/>
                <a:ea typeface="Times New Roman"/>
              </a:rPr>
            </a:br>
            <a:br>
              <a:rPr lang="en-IN" sz="2000" dirty="0">
                <a:solidFill>
                  <a:schemeClr val="tx1"/>
                </a:solidFill>
                <a:latin typeface="Times New Roman"/>
                <a:ea typeface="Times New Roman"/>
              </a:rPr>
            </a:br>
            <a:r>
              <a:rPr lang="en-IN" sz="3200" dirty="0">
                <a:solidFill>
                  <a:schemeClr val="tx1"/>
                </a:solidFill>
                <a:latin typeface="Times New Roman"/>
                <a:ea typeface="Times New Roman"/>
              </a:rPr>
              <a:t>Rotations in AVL Trees (Single and Double rotations)</a:t>
            </a:r>
            <a:br>
              <a:rPr lang="en-US" sz="2800" b="1" dirty="0">
                <a:solidFill>
                  <a:schemeClr val="tx1"/>
                </a:solidFill>
              </a:rPr>
            </a:br>
            <a:r>
              <a:rPr lang="en-US" sz="2400" b="1" dirty="0">
                <a:solidFill>
                  <a:schemeClr val="tx1"/>
                </a:solidFill>
              </a:rPr>
              <a:t> </a:t>
            </a:r>
            <a:br>
              <a:rPr lang="en-US" sz="2400" b="1" dirty="0">
                <a:solidFill>
                  <a:schemeClr val="tx1"/>
                </a:solidFill>
              </a:rPr>
            </a:br>
            <a:endParaRPr lang="en-US" sz="3200" b="1" dirty="0">
              <a:solidFill>
                <a:schemeClr val="tx1"/>
              </a:solidFill>
              <a:latin typeface="Times New Roman" pitchFamily="18" charset="0"/>
              <a:cs typeface="Times New Roman" pitchFamily="18" charset="0"/>
            </a:endParaRPr>
          </a:p>
        </p:txBody>
      </p:sp>
      <p:pic>
        <p:nvPicPr>
          <p:cNvPr id="7" name="Picture 6"/>
          <p:cNvPicPr>
            <a:picLocks noChangeAspect="1"/>
          </p:cNvPicPr>
          <p:nvPr/>
        </p:nvPicPr>
        <p:blipFill>
          <a:blip r:embed="rId2"/>
          <a:stretch>
            <a:fillRect/>
          </a:stretch>
        </p:blipFill>
        <p:spPr>
          <a:xfrm>
            <a:off x="841495" y="1051000"/>
            <a:ext cx="1046019" cy="1030408"/>
          </a:xfrm>
          <a:prstGeom prst="rect">
            <a:avLst/>
          </a:prstGeom>
        </p:spPr>
      </p:pic>
      <p:sp>
        <p:nvSpPr>
          <p:cNvPr id="2" name="TextBox 1">
            <a:extLst>
              <a:ext uri="{FF2B5EF4-FFF2-40B4-BE49-F238E27FC236}">
                <a16:creationId xmlns:a16="http://schemas.microsoft.com/office/drawing/2014/main" id="{7DE2AD57-8A55-F5A7-B6CF-A26E9DBBE663}"/>
              </a:ext>
            </a:extLst>
          </p:cNvPr>
          <p:cNvSpPr txBox="1"/>
          <p:nvPr/>
        </p:nvSpPr>
        <p:spPr>
          <a:xfrm>
            <a:off x="8395995" y="4094600"/>
            <a:ext cx="3331029" cy="1015663"/>
          </a:xfrm>
          <a:prstGeom prst="rect">
            <a:avLst/>
          </a:prstGeom>
          <a:noFill/>
        </p:spPr>
        <p:txBody>
          <a:bodyPr wrap="square" rtlCol="0">
            <a:spAutoFit/>
          </a:bodyPr>
          <a:lstStyle/>
          <a:p>
            <a:r>
              <a:rPr lang="en-IN" sz="2000" b="1" dirty="0"/>
              <a:t>Sravanthi</a:t>
            </a:r>
            <a:br>
              <a:rPr lang="en-IN" sz="2000" b="1" dirty="0"/>
            </a:br>
            <a:r>
              <a:rPr lang="en-IN" sz="2000" b="1" dirty="0"/>
              <a:t>CSD-A</a:t>
            </a:r>
          </a:p>
          <a:p>
            <a:r>
              <a:rPr lang="en-IN" sz="2000" b="1" dirty="0"/>
              <a:t>23B81A6749</a:t>
            </a:r>
          </a:p>
        </p:txBody>
      </p:sp>
    </p:spTree>
    <p:extLst>
      <p:ext uri="{BB962C8B-B14F-4D97-AF65-F5344CB8AC3E}">
        <p14:creationId xmlns:p14="http://schemas.microsoft.com/office/powerpoint/2010/main" val="1934734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F59D52-0B9A-9B27-4DE0-5A5FFE8E4064}"/>
              </a:ext>
            </a:extLst>
          </p:cNvPr>
          <p:cNvSpPr>
            <a:spLocks noGrp="1"/>
          </p:cNvSpPr>
          <p:nvPr>
            <p:ph idx="1"/>
          </p:nvPr>
        </p:nvSpPr>
        <p:spPr>
          <a:xfrm>
            <a:off x="562391" y="1234911"/>
            <a:ext cx="10372702" cy="4260916"/>
          </a:xfrm>
        </p:spPr>
        <p:txBody>
          <a:bodyPr>
            <a:normAutofit/>
          </a:bodyPr>
          <a:lstStyle/>
          <a:p>
            <a:pPr algn="l">
              <a:lnSpc>
                <a:spcPts val="2100"/>
              </a:lnSpc>
              <a:spcAft>
                <a:spcPts val="1200"/>
              </a:spcAft>
              <a:buNone/>
            </a:pPr>
            <a:endParaRPr lang="en-US" sz="1800" b="0" i="0" dirty="0">
              <a:solidFill>
                <a:srgbClr val="475569"/>
              </a:solidFill>
              <a:effectLst/>
              <a:latin typeface="Inter 400"/>
            </a:endParaRPr>
          </a:p>
          <a:p>
            <a:pPr>
              <a:buNone/>
            </a:pPr>
            <a:br>
              <a:rPr lang="en-US" dirty="0"/>
            </a:br>
            <a:endParaRPr lang="en-IN" dirty="0"/>
          </a:p>
        </p:txBody>
      </p:sp>
      <p:sp>
        <p:nvSpPr>
          <p:cNvPr id="3" name="Title 2">
            <a:extLst>
              <a:ext uri="{FF2B5EF4-FFF2-40B4-BE49-F238E27FC236}">
                <a16:creationId xmlns:a16="http://schemas.microsoft.com/office/drawing/2014/main" id="{1ACD3C6C-B92D-A39C-1121-4A5C7F369B54}"/>
              </a:ext>
            </a:extLst>
          </p:cNvPr>
          <p:cNvSpPr>
            <a:spLocks noGrp="1"/>
          </p:cNvSpPr>
          <p:nvPr>
            <p:ph type="title"/>
          </p:nvPr>
        </p:nvSpPr>
        <p:spPr>
          <a:xfrm>
            <a:off x="233265" y="158619"/>
            <a:ext cx="11747241" cy="895739"/>
          </a:xfrm>
        </p:spPr>
        <p:txBody>
          <a:bodyPr>
            <a:noAutofit/>
          </a:bodyPr>
          <a:lstStyle/>
          <a:p>
            <a:br>
              <a:rPr lang="en-US" sz="3200" b="1" i="0" u="none" strike="noStrike" dirty="0">
                <a:solidFill>
                  <a:srgbClr val="1E293B"/>
                </a:solidFill>
                <a:effectLst/>
                <a:latin typeface="Inter 600"/>
              </a:rPr>
            </a:br>
            <a:r>
              <a:rPr lang="en-US" sz="6000" b="1" i="0" dirty="0">
                <a:solidFill>
                  <a:srgbClr val="1B1B32"/>
                </a:solidFill>
                <a:effectLst/>
                <a:latin typeface="-apple-system"/>
              </a:rPr>
              <a:t>What is an AVL Tree?</a:t>
            </a:r>
            <a:br>
              <a:rPr lang="en-US" sz="1200" b="1" i="0" dirty="0">
                <a:solidFill>
                  <a:srgbClr val="1B1B32"/>
                </a:solidFill>
                <a:effectLst/>
                <a:latin typeface="-apple-system"/>
              </a:rPr>
            </a:br>
            <a:br>
              <a:rPr lang="en-US" sz="3200" b="1" i="0" u="none" strike="noStrike" dirty="0">
                <a:solidFill>
                  <a:srgbClr val="1E293B"/>
                </a:solidFill>
                <a:effectLst/>
                <a:latin typeface="Inter 600"/>
              </a:rPr>
            </a:br>
            <a:endParaRPr lang="en-IN" sz="3200" dirty="0"/>
          </a:p>
        </p:txBody>
      </p:sp>
      <p:sp>
        <p:nvSpPr>
          <p:cNvPr id="6" name="TextBox 5">
            <a:extLst>
              <a:ext uri="{FF2B5EF4-FFF2-40B4-BE49-F238E27FC236}">
                <a16:creationId xmlns:a16="http://schemas.microsoft.com/office/drawing/2014/main" id="{5EC9EEF3-F4B8-E86A-E462-13005E85CA16}"/>
              </a:ext>
            </a:extLst>
          </p:cNvPr>
          <p:cNvSpPr txBox="1"/>
          <p:nvPr/>
        </p:nvSpPr>
        <p:spPr>
          <a:xfrm>
            <a:off x="233265" y="1054359"/>
            <a:ext cx="9975964" cy="2554545"/>
          </a:xfrm>
          <a:prstGeom prst="rect">
            <a:avLst/>
          </a:prstGeom>
          <a:noFill/>
        </p:spPr>
        <p:txBody>
          <a:bodyPr wrap="square">
            <a:spAutoFit/>
          </a:bodyPr>
          <a:lstStyle/>
          <a:p>
            <a:r>
              <a:rPr lang="en-US" sz="3200" b="0" i="0" dirty="0">
                <a:solidFill>
                  <a:srgbClr val="0A0A23"/>
                </a:solidFill>
                <a:effectLst/>
                <a:latin typeface="Lato" panose="020F0502020204030203" pitchFamily="34" charset="0"/>
              </a:rPr>
              <a:t>An AVL tree is a type of binary search tree. Named after it's inventors Adelson, </a:t>
            </a:r>
            <a:r>
              <a:rPr lang="en-US" sz="3200" b="0" i="0" dirty="0" err="1">
                <a:solidFill>
                  <a:srgbClr val="0A0A23"/>
                </a:solidFill>
                <a:effectLst/>
                <a:latin typeface="Lato" panose="020F0502020204030203" pitchFamily="34" charset="0"/>
              </a:rPr>
              <a:t>Velskii</a:t>
            </a:r>
            <a:r>
              <a:rPr lang="en-US" sz="3200" b="0" i="0" dirty="0">
                <a:solidFill>
                  <a:srgbClr val="0A0A23"/>
                </a:solidFill>
                <a:effectLst/>
                <a:latin typeface="Lato" panose="020F0502020204030203" pitchFamily="34" charset="0"/>
              </a:rPr>
              <a:t>, and Landis, AVL trees have the property of dynamic self-balancing in addition to all the other properties exhibited by binary search trees</a:t>
            </a:r>
            <a:r>
              <a:rPr lang="en-US" b="0" i="0" dirty="0">
                <a:solidFill>
                  <a:srgbClr val="0A0A23"/>
                </a:solidFill>
                <a:effectLst/>
                <a:latin typeface="Lato" panose="020F0502020204030203" pitchFamily="34" charset="0"/>
              </a:rPr>
              <a:t>.</a:t>
            </a:r>
            <a:endParaRPr lang="en-IN" dirty="0"/>
          </a:p>
        </p:txBody>
      </p:sp>
    </p:spTree>
    <p:extLst>
      <p:ext uri="{BB962C8B-B14F-4D97-AF65-F5344CB8AC3E}">
        <p14:creationId xmlns:p14="http://schemas.microsoft.com/office/powerpoint/2010/main" val="2006747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2618DA-134A-60DA-762C-0433CFC09563}"/>
              </a:ext>
            </a:extLst>
          </p:cNvPr>
          <p:cNvSpPr>
            <a:spLocks noGrp="1"/>
          </p:cNvSpPr>
          <p:nvPr>
            <p:ph idx="1"/>
          </p:nvPr>
        </p:nvSpPr>
        <p:spPr>
          <a:xfrm>
            <a:off x="367004" y="184374"/>
            <a:ext cx="10972800" cy="5889855"/>
          </a:xfrm>
        </p:spPr>
        <p:txBody>
          <a:bodyPr>
            <a:normAutofit/>
          </a:bodyPr>
          <a:lstStyle/>
          <a:p>
            <a:r>
              <a:rPr lang="en-IN" b="1" i="0" dirty="0">
                <a:solidFill>
                  <a:srgbClr val="1B1B32"/>
                </a:solidFill>
                <a:effectLst/>
                <a:latin typeface="-apple-system"/>
              </a:rPr>
              <a:t>AVL Tree Rotations</a:t>
            </a:r>
          </a:p>
          <a:p>
            <a:pPr algn="l" fontAlgn="base">
              <a:buNone/>
            </a:pPr>
            <a:r>
              <a:rPr lang="en-US" b="0" i="0" dirty="0">
                <a:solidFill>
                  <a:srgbClr val="0A0A23"/>
                </a:solidFill>
                <a:effectLst/>
                <a:latin typeface="Lato" panose="020F0502020204030203" pitchFamily="34" charset="0"/>
              </a:rPr>
              <a:t>In AVL trees, after each operation like insertion and deletion, the balance factor of every node needs to be checked. If every node satisfies the balance factor condition, then the operation can be concluded. Otherwise, the tree needs to be rebalanced using rotation operations.</a:t>
            </a:r>
          </a:p>
          <a:p>
            <a:pPr algn="l" fontAlgn="base"/>
            <a:r>
              <a:rPr lang="en-US" b="0" i="0" dirty="0">
                <a:solidFill>
                  <a:srgbClr val="0A0A23"/>
                </a:solidFill>
                <a:effectLst/>
                <a:latin typeface="Lato" panose="020F0502020204030203" pitchFamily="34" charset="0"/>
              </a:rPr>
              <a:t>There are four rotations and they are classified into two types:</a:t>
            </a:r>
          </a:p>
          <a:p>
            <a:pPr algn="l" fontAlgn="base"/>
            <a:endParaRPr lang="en-US" b="0" i="0" dirty="0">
              <a:solidFill>
                <a:srgbClr val="0A0A23"/>
              </a:solidFill>
              <a:effectLst/>
              <a:latin typeface="Lato" panose="020F0502020204030203" pitchFamily="34" charset="0"/>
            </a:endParaRPr>
          </a:p>
          <a:p>
            <a:r>
              <a:rPr lang="en-IN" dirty="0"/>
              <a:t>1)</a:t>
            </a:r>
            <a:r>
              <a:rPr lang="en-IN" b="1" i="0" dirty="0">
                <a:solidFill>
                  <a:srgbClr val="1B1B32"/>
                </a:solidFill>
                <a:effectLst/>
                <a:latin typeface="-apple-system"/>
              </a:rPr>
              <a:t> Left Rotation (LL Rotation)</a:t>
            </a:r>
          </a:p>
          <a:p>
            <a:r>
              <a:rPr lang="en-IN" b="1" dirty="0">
                <a:solidFill>
                  <a:srgbClr val="1B1B32"/>
                </a:solidFill>
                <a:latin typeface="-apple-system"/>
              </a:rPr>
              <a:t>2)</a:t>
            </a:r>
            <a:r>
              <a:rPr lang="en-IN" b="1" i="0" dirty="0">
                <a:solidFill>
                  <a:srgbClr val="1B1B32"/>
                </a:solidFill>
                <a:effectLst/>
                <a:latin typeface="-apple-system"/>
              </a:rPr>
              <a:t> Right Rotation (RR Rotation)</a:t>
            </a:r>
          </a:p>
          <a:p>
            <a:r>
              <a:rPr lang="en-IN" b="1" dirty="0">
                <a:solidFill>
                  <a:srgbClr val="1B1B32"/>
                </a:solidFill>
                <a:latin typeface="-apple-system"/>
              </a:rPr>
              <a:t>3)</a:t>
            </a:r>
            <a:r>
              <a:rPr lang="en-IN" b="1" i="0" dirty="0">
                <a:solidFill>
                  <a:srgbClr val="1B1B32"/>
                </a:solidFill>
                <a:effectLst/>
                <a:latin typeface="-apple-system"/>
              </a:rPr>
              <a:t> Left-Right Rotation (LR Rotation)</a:t>
            </a:r>
          </a:p>
          <a:p>
            <a:r>
              <a:rPr lang="en-IN" b="1" dirty="0">
                <a:solidFill>
                  <a:srgbClr val="1B1B32"/>
                </a:solidFill>
                <a:latin typeface="-apple-system"/>
              </a:rPr>
              <a:t>4)</a:t>
            </a:r>
            <a:r>
              <a:rPr lang="en-IN" b="1" i="0" dirty="0">
                <a:solidFill>
                  <a:srgbClr val="1B1B32"/>
                </a:solidFill>
                <a:effectLst/>
                <a:latin typeface="-apple-system"/>
              </a:rPr>
              <a:t> Right-Left Rotation (RL Rotation)</a:t>
            </a:r>
          </a:p>
          <a:p>
            <a:endParaRPr lang="en-IN" b="1" i="0" dirty="0">
              <a:solidFill>
                <a:srgbClr val="1B1B32"/>
              </a:solidFill>
              <a:effectLst/>
              <a:latin typeface="-apple-system"/>
            </a:endParaRPr>
          </a:p>
          <a:p>
            <a:endParaRPr lang="en-IN" dirty="0"/>
          </a:p>
        </p:txBody>
      </p:sp>
    </p:spTree>
    <p:extLst>
      <p:ext uri="{BB962C8B-B14F-4D97-AF65-F5344CB8AC3E}">
        <p14:creationId xmlns:p14="http://schemas.microsoft.com/office/powerpoint/2010/main" val="3596540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1">
            <a:extLst>
              <a:ext uri="{FF2B5EF4-FFF2-40B4-BE49-F238E27FC236}">
                <a16:creationId xmlns:a16="http://schemas.microsoft.com/office/drawing/2014/main" id="{F1FC673B-D66F-162F-9C31-3756D91D6886}"/>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7" name="Rectangle 12">
            <a:extLst>
              <a:ext uri="{FF2B5EF4-FFF2-40B4-BE49-F238E27FC236}">
                <a16:creationId xmlns:a16="http://schemas.microsoft.com/office/drawing/2014/main" id="{76121AC7-8776-22B0-58F2-1D178643C4B8}"/>
              </a:ext>
            </a:extLst>
          </p:cNvPr>
          <p:cNvSpPr>
            <a:spLocks noChangeArrowheads="1"/>
          </p:cNvSpPr>
          <p:nvPr/>
        </p:nvSpPr>
        <p:spPr bwMode="auto">
          <a:xfrm>
            <a:off x="182880" y="1103948"/>
            <a:ext cx="11887200" cy="29546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805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44444"/>
                </a:solidFill>
                <a:effectLst/>
                <a:latin typeface="Droid Sans"/>
                <a:hlinkClick r:id="rId2" tooltip="Recommended – "/>
              </a:rPr>
              <a:t>–</a:t>
            </a:r>
            <a:endParaRPr kumimoji="0" lang="en-US" altLang="en-US" sz="2400" b="0" i="0" u="none" strike="noStrike" cap="none" normalizeH="0" baseline="0" dirty="0">
              <a:ln>
                <a:noFill/>
              </a:ln>
              <a:solidFill>
                <a:srgbClr val="555555"/>
              </a:solidFill>
              <a:effectLst/>
              <a:latin typeface="Droid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1C4C2D"/>
                </a:solidFill>
                <a:effectLst/>
                <a:latin typeface="Droid Sans"/>
              </a:rPr>
              <a:t>Balancing and Balance Factor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555555"/>
                </a:solidFill>
                <a:effectLst/>
                <a:latin typeface="Droid Sans"/>
              </a:rPr>
              <a:t>The balancing condition of AVL tree: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1" u="none" strike="noStrike" cap="none" normalizeH="0" baseline="0" dirty="0">
                <a:ln>
                  <a:noFill/>
                </a:ln>
                <a:solidFill>
                  <a:srgbClr val="555555"/>
                </a:solidFill>
                <a:effectLst/>
                <a:latin typeface="Droid Sans"/>
              </a:rPr>
              <a:t>Balance factor = height(Left subtree) – height(Right subtree)</a:t>
            </a:r>
            <a:r>
              <a:rPr kumimoji="0" lang="en-US" altLang="en-US" sz="2400" b="0" i="0" u="none" strike="noStrike" cap="none" normalizeH="0" baseline="0" dirty="0">
                <a:ln>
                  <a:noFill/>
                </a:ln>
                <a:solidFill>
                  <a:srgbClr val="555555"/>
                </a:solidFill>
                <a:effectLst/>
                <a:latin typeface="Droid San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555555"/>
              </a:solidFill>
              <a:effectLst/>
              <a:latin typeface="Droid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555555"/>
                </a:solidFill>
                <a:effectLst/>
                <a:latin typeface="Droid Sans"/>
              </a:rPr>
              <a:t>And it should be -1, 0 or 1. Other than this will cause restructuring (or balancing) the tree.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555555"/>
                </a:solidFill>
                <a:effectLst/>
                <a:latin typeface="Droid Sans"/>
              </a:rPr>
              <a:t>Balancing performed is carried in the following ways,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808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1E6840-5F34-598D-D434-92BD7853C65B}"/>
              </a:ext>
            </a:extLst>
          </p:cNvPr>
          <p:cNvSpPr>
            <a:spLocks noGrp="1"/>
          </p:cNvSpPr>
          <p:nvPr>
            <p:ph idx="1"/>
          </p:nvPr>
        </p:nvSpPr>
        <p:spPr>
          <a:xfrm>
            <a:off x="432319" y="1166018"/>
            <a:ext cx="10972800" cy="4525963"/>
          </a:xfrm>
        </p:spPr>
        <p:txBody>
          <a:bodyPr>
            <a:normAutofit/>
          </a:bodyPr>
          <a:lstStyle/>
          <a:p>
            <a:pPr algn="l">
              <a:buNone/>
            </a:pPr>
            <a:r>
              <a:rPr lang="en-US" sz="2000" b="0" i="0" dirty="0">
                <a:solidFill>
                  <a:srgbClr val="555555"/>
                </a:solidFill>
                <a:effectLst/>
                <a:latin typeface="Droid Sans"/>
              </a:rPr>
              <a:t> In    the binary search tree shown below is a case of right rotation. There is a single rotation required at the root 50, done as followed,</a:t>
            </a:r>
          </a:p>
          <a:p>
            <a:pPr algn="l">
              <a:buFont typeface="Arial" panose="020B0604020202020204" pitchFamily="34" charset="0"/>
              <a:buChar char="•"/>
            </a:pPr>
            <a:r>
              <a:rPr lang="en-US" sz="2000" b="0" i="0" dirty="0">
                <a:solidFill>
                  <a:srgbClr val="555555"/>
                </a:solidFill>
                <a:effectLst/>
                <a:latin typeface="Droid Sans"/>
              </a:rPr>
              <a:t>20 will be the new root.</a:t>
            </a:r>
          </a:p>
          <a:p>
            <a:pPr algn="l">
              <a:buFont typeface="Arial" panose="020B0604020202020204" pitchFamily="34" charset="0"/>
              <a:buChar char="•"/>
            </a:pPr>
            <a:r>
              <a:rPr lang="en-US" sz="2000" b="0" i="0" dirty="0">
                <a:solidFill>
                  <a:srgbClr val="555555"/>
                </a:solidFill>
                <a:effectLst/>
                <a:latin typeface="Droid Sans"/>
              </a:rPr>
              <a:t>50 takes ownership of 20’s right child,</a:t>
            </a:r>
          </a:p>
          <a:p>
            <a:pPr algn="l">
              <a:buFont typeface="Arial" panose="020B0604020202020204" pitchFamily="34" charset="0"/>
              <a:buChar char="•"/>
            </a:pPr>
            <a:r>
              <a:rPr lang="en-US" sz="2000" b="0" i="0" dirty="0">
                <a:solidFill>
                  <a:srgbClr val="555555"/>
                </a:solidFill>
                <a:effectLst/>
                <a:latin typeface="Droid Sans"/>
              </a:rPr>
              <a:t>10 is still the left child of 20.</a:t>
            </a:r>
          </a:p>
          <a:p>
            <a:pPr marL="109728" indent="0">
              <a:buNone/>
            </a:pPr>
            <a:r>
              <a:rPr lang="en-IN" sz="3200" b="1" dirty="0"/>
              <a:t>                                  </a:t>
            </a:r>
          </a:p>
          <a:p>
            <a:pPr marL="109728" indent="0">
              <a:buNone/>
            </a:pPr>
            <a:r>
              <a:rPr lang="en-IN" sz="3200" b="1" dirty="0"/>
              <a:t>                        </a:t>
            </a:r>
          </a:p>
        </p:txBody>
      </p:sp>
      <p:sp>
        <p:nvSpPr>
          <p:cNvPr id="3" name="Title 2">
            <a:extLst>
              <a:ext uri="{FF2B5EF4-FFF2-40B4-BE49-F238E27FC236}">
                <a16:creationId xmlns:a16="http://schemas.microsoft.com/office/drawing/2014/main" id="{C0E1737E-BAE4-BF70-0542-741149BFD844}"/>
              </a:ext>
            </a:extLst>
          </p:cNvPr>
          <p:cNvSpPr>
            <a:spLocks noGrp="1"/>
          </p:cNvSpPr>
          <p:nvPr>
            <p:ph type="title"/>
          </p:nvPr>
        </p:nvSpPr>
        <p:spPr/>
        <p:txBody>
          <a:bodyPr>
            <a:normAutofit/>
          </a:bodyPr>
          <a:lstStyle/>
          <a:p>
            <a:r>
              <a:rPr lang="en-IN" sz="3200" b="1" i="0" dirty="0">
                <a:solidFill>
                  <a:srgbClr val="1F4C1B"/>
                </a:solidFill>
                <a:effectLst/>
                <a:latin typeface="Droid Sans"/>
              </a:rPr>
              <a:t>Right rotation(RR)</a:t>
            </a:r>
            <a:br>
              <a:rPr lang="en-IN" sz="1100" b="1" i="0" dirty="0">
                <a:solidFill>
                  <a:srgbClr val="1F4C1B"/>
                </a:solidFill>
                <a:effectLst/>
                <a:latin typeface="Droid Sans"/>
              </a:rPr>
            </a:br>
            <a:endParaRPr lang="en-IN" sz="2800" dirty="0"/>
          </a:p>
        </p:txBody>
      </p:sp>
      <p:pic>
        <p:nvPicPr>
          <p:cNvPr id="3078" name="Picture 6" descr="Left left rotation">
            <a:hlinkClick r:id="rId2"/>
            <a:extLst>
              <a:ext uri="{FF2B5EF4-FFF2-40B4-BE49-F238E27FC236}">
                <a16:creationId xmlns:a16="http://schemas.microsoft.com/office/drawing/2014/main" id="{4227BBAE-878C-AFE7-3FB7-3AF8EC1851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9370" y="3189922"/>
            <a:ext cx="5858510" cy="229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066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E6BC3C-034C-B292-FBCE-F5A21AE67D16}"/>
              </a:ext>
            </a:extLst>
          </p:cNvPr>
          <p:cNvSpPr>
            <a:spLocks noGrp="1"/>
          </p:cNvSpPr>
          <p:nvPr>
            <p:ph idx="1"/>
          </p:nvPr>
        </p:nvSpPr>
        <p:spPr>
          <a:xfrm>
            <a:off x="393897" y="1166018"/>
            <a:ext cx="10972800" cy="63514347"/>
          </a:xfrm>
        </p:spPr>
        <p:txBody>
          <a:bodyPr/>
          <a:lstStyle/>
          <a:p>
            <a:endParaRPr lang="en-US" sz="6000" b="1" dirty="0"/>
          </a:p>
          <a:p>
            <a:endParaRPr lang="en-IN" sz="6000" b="1" dirty="0"/>
          </a:p>
          <a:p>
            <a:endParaRPr lang="en-US" sz="6000" b="1" dirty="0"/>
          </a:p>
        </p:txBody>
      </p:sp>
      <p:sp>
        <p:nvSpPr>
          <p:cNvPr id="7" name="Rectangle 6">
            <a:extLst>
              <a:ext uri="{FF2B5EF4-FFF2-40B4-BE49-F238E27FC236}">
                <a16:creationId xmlns:a16="http://schemas.microsoft.com/office/drawing/2014/main" id="{3DC8CCDB-DE75-4338-5193-E683406E39C5}"/>
              </a:ext>
            </a:extLst>
          </p:cNvPr>
          <p:cNvSpPr>
            <a:spLocks noChangeArrowheads="1"/>
          </p:cNvSpPr>
          <p:nvPr/>
        </p:nvSpPr>
        <p:spPr bwMode="auto">
          <a:xfrm>
            <a:off x="241497" y="937896"/>
            <a:ext cx="11556606" cy="21539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01530" tIns="238050" rIns="0" bIns="249159"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55555"/>
                </a:solidFill>
                <a:effectLst/>
                <a:latin typeface="Droid Sans"/>
              </a:rPr>
              <a:t> In  the binary search tree shown below is a case of left rotation where required. There is a single rotation required at the root 50, done as followed,</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555555"/>
                </a:solidFill>
                <a:effectLst/>
                <a:latin typeface="Droid Sans"/>
              </a:rPr>
              <a:t>70 will be the new root.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555555"/>
                </a:solidFill>
                <a:effectLst/>
                <a:latin typeface="Droid Sans"/>
              </a:rPr>
              <a:t>50 takes ownership of 70’s left child.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555555"/>
                </a:solidFill>
                <a:effectLst/>
                <a:latin typeface="Droid Sans"/>
              </a:rPr>
              <a:t>80 is still the right child of 70.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itle 8">
            <a:extLst>
              <a:ext uri="{FF2B5EF4-FFF2-40B4-BE49-F238E27FC236}">
                <a16:creationId xmlns:a16="http://schemas.microsoft.com/office/drawing/2014/main" id="{66F155E1-2D5F-4E2A-EB3D-34916A38D006}"/>
              </a:ext>
            </a:extLst>
          </p:cNvPr>
          <p:cNvSpPr>
            <a:spLocks noGrp="1"/>
          </p:cNvSpPr>
          <p:nvPr>
            <p:ph type="title"/>
          </p:nvPr>
        </p:nvSpPr>
        <p:spPr/>
        <p:txBody>
          <a:bodyPr>
            <a:normAutofit fontScale="90000"/>
          </a:bodyPr>
          <a:lstStyle/>
          <a:p>
            <a:r>
              <a:rPr lang="en-IN" b="1" i="0" dirty="0">
                <a:solidFill>
                  <a:srgbClr val="1F4C1B"/>
                </a:solidFill>
                <a:effectLst/>
                <a:latin typeface="Droid Sans"/>
              </a:rPr>
              <a:t>Left rotation(LL)</a:t>
            </a:r>
            <a:br>
              <a:rPr lang="en-IN" b="1" i="0" dirty="0">
                <a:solidFill>
                  <a:srgbClr val="1F4C1B"/>
                </a:solidFill>
                <a:effectLst/>
                <a:latin typeface="Droid Sans"/>
              </a:rPr>
            </a:br>
            <a:endParaRPr lang="en-IN" dirty="0"/>
          </a:p>
        </p:txBody>
      </p:sp>
      <p:pic>
        <p:nvPicPr>
          <p:cNvPr id="4104" name="Picture 8" descr="Right right rotation">
            <a:hlinkClick r:id="rId2"/>
            <a:extLst>
              <a:ext uri="{FF2B5EF4-FFF2-40B4-BE49-F238E27FC236}">
                <a16:creationId xmlns:a16="http://schemas.microsoft.com/office/drawing/2014/main" id="{13211C31-5882-A5F7-EB8A-DFDF5AE3BF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350" y="3152339"/>
            <a:ext cx="4418330" cy="1914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94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71801C-6AD5-C436-7425-6D4274C70CAB}"/>
              </a:ext>
            </a:extLst>
          </p:cNvPr>
          <p:cNvSpPr>
            <a:spLocks noGrp="1"/>
          </p:cNvSpPr>
          <p:nvPr>
            <p:ph idx="1"/>
          </p:nvPr>
        </p:nvSpPr>
        <p:spPr>
          <a:xfrm>
            <a:off x="424405" y="983618"/>
            <a:ext cx="10972800" cy="2743430"/>
          </a:xfrm>
        </p:spPr>
        <p:txBody>
          <a:bodyPr/>
          <a:lstStyle/>
          <a:p>
            <a:pPr algn="l">
              <a:buNone/>
            </a:pPr>
            <a:r>
              <a:rPr lang="en-US" b="0" i="0" dirty="0">
                <a:solidFill>
                  <a:srgbClr val="555555"/>
                </a:solidFill>
                <a:effectLst/>
                <a:latin typeface="Droid Sans"/>
              </a:rPr>
              <a:t>shown below is the case of LR rotation, here two rotations are performed. First RR and then, LL as follows,</a:t>
            </a:r>
          </a:p>
          <a:p>
            <a:pPr algn="l">
              <a:buFont typeface="Arial" panose="020B0604020202020204" pitchFamily="34" charset="0"/>
              <a:buChar char="•"/>
            </a:pPr>
            <a:r>
              <a:rPr lang="en-US" b="0" i="0" dirty="0">
                <a:solidFill>
                  <a:srgbClr val="555555"/>
                </a:solidFill>
                <a:effectLst/>
                <a:latin typeface="Droid Sans"/>
              </a:rPr>
              <a:t>Right rotation is applied at 70, after restructuring, 60 takes the place of 70 and 70 as the right child of 60.</a:t>
            </a:r>
          </a:p>
          <a:p>
            <a:pPr algn="l">
              <a:buFont typeface="Arial" panose="020B0604020202020204" pitchFamily="34" charset="0"/>
              <a:buChar char="•"/>
            </a:pPr>
            <a:r>
              <a:rPr lang="en-US" b="0" i="0" dirty="0">
                <a:solidFill>
                  <a:srgbClr val="555555"/>
                </a:solidFill>
                <a:effectLst/>
                <a:latin typeface="Droid Sans"/>
              </a:rPr>
              <a:t>Now left rotation is required at the root 50, 60 becomes the root. 50 and 70 become the left and right child respectively.</a:t>
            </a:r>
          </a:p>
          <a:p>
            <a:endParaRPr lang="en-IN" dirty="0"/>
          </a:p>
        </p:txBody>
      </p:sp>
      <p:sp>
        <p:nvSpPr>
          <p:cNvPr id="3" name="Title 2">
            <a:extLst>
              <a:ext uri="{FF2B5EF4-FFF2-40B4-BE49-F238E27FC236}">
                <a16:creationId xmlns:a16="http://schemas.microsoft.com/office/drawing/2014/main" id="{CC3DFFB9-96B6-124D-7ECB-6B94C9442F8A}"/>
              </a:ext>
            </a:extLst>
          </p:cNvPr>
          <p:cNvSpPr>
            <a:spLocks noGrp="1"/>
          </p:cNvSpPr>
          <p:nvPr>
            <p:ph type="title"/>
          </p:nvPr>
        </p:nvSpPr>
        <p:spPr>
          <a:xfrm>
            <a:off x="517002" y="239914"/>
            <a:ext cx="10972800" cy="1143000"/>
          </a:xfrm>
        </p:spPr>
        <p:txBody>
          <a:bodyPr>
            <a:normAutofit fontScale="90000"/>
          </a:bodyPr>
          <a:lstStyle/>
          <a:p>
            <a:r>
              <a:rPr lang="en-US" b="1" i="0" dirty="0">
                <a:solidFill>
                  <a:srgbClr val="1F4C1B"/>
                </a:solidFill>
                <a:effectLst/>
                <a:latin typeface="Droid Sans"/>
              </a:rPr>
              <a:t> Left right double rotation(LR)</a:t>
            </a:r>
            <a:br>
              <a:rPr lang="en-US" b="1" i="0" dirty="0">
                <a:solidFill>
                  <a:srgbClr val="1F4C1B"/>
                </a:solidFill>
                <a:effectLst/>
                <a:latin typeface="Droid Sans"/>
              </a:rPr>
            </a:br>
            <a:endParaRPr lang="en-IN" dirty="0"/>
          </a:p>
        </p:txBody>
      </p:sp>
      <p:sp>
        <p:nvSpPr>
          <p:cNvPr id="5" name="Rectangle 1">
            <a:extLst>
              <a:ext uri="{FF2B5EF4-FFF2-40B4-BE49-F238E27FC236}">
                <a16:creationId xmlns:a16="http://schemas.microsoft.com/office/drawing/2014/main" id="{616A8697-D936-A2FE-5C00-4908A2FAA36E}"/>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609E5C"/>
                </a:solidFill>
                <a:effectLst/>
                <a:latin typeface="Droid Sans"/>
              </a:rPr>
              <a:t>  </a:t>
            </a:r>
            <a:r>
              <a:rPr kumimoji="0" lang="en-US" altLang="en-US" sz="11700" b="0" i="0" u="none" strike="noStrike" cap="none" normalizeH="0" baseline="0">
                <a:ln>
                  <a:noFill/>
                </a:ln>
                <a:solidFill>
                  <a:srgbClr val="609E5C"/>
                </a:solidFill>
                <a:effectLst/>
                <a:latin typeface="Droid Sans"/>
              </a:rPr>
              <a:t>           </a:t>
            </a:r>
            <a:r>
              <a:rPr kumimoji="0" lang="en-US" altLang="en-US" sz="800" b="0" i="0" u="none" strike="noStrike" cap="none" normalizeH="0" baseline="0">
                <a:ln>
                  <a:noFill/>
                </a:ln>
                <a:solidFill>
                  <a:schemeClr val="tx1"/>
                </a:solidFill>
                <a:effectLst/>
              </a:rPr>
              <a:t>LR Rotation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122" name="Picture 2" descr="LR Rotation">
            <a:hlinkClick r:id="rId2"/>
            <a:extLst>
              <a:ext uri="{FF2B5EF4-FFF2-40B4-BE49-F238E27FC236}">
                <a16:creationId xmlns:a16="http://schemas.microsoft.com/office/drawing/2014/main" id="{F679172D-4C6A-6A25-2DD2-24C74BC192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1313" y="3911318"/>
            <a:ext cx="5717492" cy="2423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286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9BC177-0A52-B09F-3217-EF5156497A70}"/>
              </a:ext>
            </a:extLst>
          </p:cNvPr>
          <p:cNvSpPr>
            <a:spLocks noGrp="1"/>
          </p:cNvSpPr>
          <p:nvPr>
            <p:ph idx="1"/>
          </p:nvPr>
        </p:nvSpPr>
        <p:spPr>
          <a:xfrm>
            <a:off x="609600" y="1481330"/>
            <a:ext cx="10972800" cy="2743430"/>
          </a:xfrm>
        </p:spPr>
        <p:txBody>
          <a:bodyPr>
            <a:normAutofit fontScale="92500" lnSpcReduction="20000"/>
          </a:bodyPr>
          <a:lstStyle/>
          <a:p>
            <a:pPr algn="l">
              <a:buNone/>
            </a:pPr>
            <a:r>
              <a:rPr lang="en-US" b="0" i="0" dirty="0">
                <a:solidFill>
                  <a:srgbClr val="555555"/>
                </a:solidFill>
                <a:effectLst/>
                <a:latin typeface="Droid Sans"/>
              </a:rPr>
              <a:t>Shown below is the case of RL rotation, here two rotations are performed. First LL and then, RR as follows,</a:t>
            </a:r>
          </a:p>
          <a:p>
            <a:pPr algn="l">
              <a:buFont typeface="Arial" panose="020B0604020202020204" pitchFamily="34" charset="0"/>
              <a:buChar char="•"/>
            </a:pPr>
            <a:r>
              <a:rPr lang="en-US" b="0" i="0" dirty="0">
                <a:solidFill>
                  <a:srgbClr val="555555"/>
                </a:solidFill>
                <a:effectLst/>
                <a:latin typeface="Droid Sans"/>
              </a:rPr>
              <a:t>Left rotation is applied at 30, after restructuring 40 takes the place of 30 and 30 as the left child of 40.</a:t>
            </a:r>
          </a:p>
          <a:p>
            <a:pPr algn="l">
              <a:buFont typeface="Arial" panose="020B0604020202020204" pitchFamily="34" charset="0"/>
              <a:buChar char="•"/>
            </a:pPr>
            <a:r>
              <a:rPr lang="en-US" b="0" i="0" dirty="0">
                <a:solidFill>
                  <a:srgbClr val="555555"/>
                </a:solidFill>
                <a:effectLst/>
                <a:latin typeface="Droid Sans"/>
              </a:rPr>
              <a:t>Now right rotation is required at the root 50, 40 becomes root. 30 and 50 becomes the left and right child respectively.</a:t>
            </a:r>
          </a:p>
          <a:p>
            <a:pPr>
              <a:buNone/>
            </a:pPr>
            <a:br>
              <a:rPr lang="en-US" u="none" strike="noStrike" dirty="0">
                <a:solidFill>
                  <a:srgbClr val="609E5C"/>
                </a:solidFill>
                <a:effectLst/>
                <a:hlinkClick r:id="rId2"/>
              </a:rPr>
            </a:br>
            <a:endParaRPr lang="en-IN" dirty="0"/>
          </a:p>
        </p:txBody>
      </p:sp>
      <p:sp>
        <p:nvSpPr>
          <p:cNvPr id="3" name="Title 2">
            <a:extLst>
              <a:ext uri="{FF2B5EF4-FFF2-40B4-BE49-F238E27FC236}">
                <a16:creationId xmlns:a16="http://schemas.microsoft.com/office/drawing/2014/main" id="{930DF3EA-35F2-F058-D91A-D8B697F4D1D0}"/>
              </a:ext>
            </a:extLst>
          </p:cNvPr>
          <p:cNvSpPr>
            <a:spLocks noGrp="1"/>
          </p:cNvSpPr>
          <p:nvPr>
            <p:ph type="title"/>
          </p:nvPr>
        </p:nvSpPr>
        <p:spPr/>
        <p:txBody>
          <a:bodyPr>
            <a:normAutofit fontScale="90000"/>
          </a:bodyPr>
          <a:lstStyle/>
          <a:p>
            <a:r>
              <a:rPr lang="en-US" b="1" i="0" dirty="0">
                <a:solidFill>
                  <a:srgbClr val="1F4C1B"/>
                </a:solidFill>
                <a:effectLst/>
                <a:latin typeface="Droid Sans"/>
              </a:rPr>
              <a:t>Right left double rotation(RL)</a:t>
            </a:r>
            <a:br>
              <a:rPr lang="en-US" b="1" i="0" dirty="0">
                <a:solidFill>
                  <a:srgbClr val="1F4C1B"/>
                </a:solidFill>
                <a:effectLst/>
                <a:latin typeface="Droid Sans"/>
              </a:rPr>
            </a:br>
            <a:endParaRPr lang="en-IN" dirty="0"/>
          </a:p>
        </p:txBody>
      </p:sp>
      <p:sp>
        <p:nvSpPr>
          <p:cNvPr id="5" name="Rectangle 1">
            <a:extLst>
              <a:ext uri="{FF2B5EF4-FFF2-40B4-BE49-F238E27FC236}">
                <a16:creationId xmlns:a16="http://schemas.microsoft.com/office/drawing/2014/main" id="{32359664-8496-FB8A-30A4-B924D5C6CB3B}"/>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609E5C"/>
                </a:solidFill>
                <a:effectLst/>
                <a:latin typeface="Droid Sans"/>
              </a:rPr>
              <a:t>  </a:t>
            </a:r>
            <a:r>
              <a:rPr kumimoji="0" lang="en-US" altLang="en-US" sz="12700" b="0" i="0" u="none" strike="noStrike" cap="none" normalizeH="0" baseline="0">
                <a:ln>
                  <a:noFill/>
                </a:ln>
                <a:solidFill>
                  <a:srgbClr val="609E5C"/>
                </a:solidFill>
                <a:effectLst/>
                <a:latin typeface="Droid Sans"/>
              </a:rPr>
              <a:t>           </a:t>
            </a:r>
            <a:r>
              <a:rPr kumimoji="0" lang="en-US" altLang="en-US" sz="800" b="0" i="0" u="none" strike="noStrike" cap="none" normalizeH="0" baseline="0">
                <a:ln>
                  <a:noFill/>
                </a:ln>
                <a:solidFill>
                  <a:schemeClr val="tx1"/>
                </a:solidFill>
                <a:effectLst/>
              </a:rPr>
              <a:t>RL Rotation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146" name="Picture 2" descr="RL Rotation">
            <a:hlinkClick r:id="rId2"/>
            <a:extLst>
              <a:ext uri="{FF2B5EF4-FFF2-40B4-BE49-F238E27FC236}">
                <a16:creationId xmlns:a16="http://schemas.microsoft.com/office/drawing/2014/main" id="{2F1E9D85-3945-87ED-2F92-C4CD74295C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3131" y="3777245"/>
            <a:ext cx="6157330" cy="271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896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endParaRPr lang="en-US" sz="5400" b="1" dirty="0"/>
          </a:p>
          <a:p>
            <a:pPr marL="109728" indent="0" algn="ctr">
              <a:buNone/>
            </a:pPr>
            <a:r>
              <a:rPr lang="en-US" sz="5400" b="1" dirty="0"/>
              <a:t>Thank You</a:t>
            </a:r>
            <a:endParaRPr lang="en-IN" sz="5400" b="1" dirty="0"/>
          </a:p>
        </p:txBody>
      </p:sp>
    </p:spTree>
    <p:extLst>
      <p:ext uri="{BB962C8B-B14F-4D97-AF65-F5344CB8AC3E}">
        <p14:creationId xmlns:p14="http://schemas.microsoft.com/office/powerpoint/2010/main" val="41595213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906</TotalTime>
  <Words>548</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9</vt:i4>
      </vt:variant>
    </vt:vector>
  </HeadingPairs>
  <TitlesOfParts>
    <vt:vector size="23" baseType="lpstr">
      <vt:lpstr>-apple-system</vt:lpstr>
      <vt:lpstr>Arial</vt:lpstr>
      <vt:lpstr>CG Omega</vt:lpstr>
      <vt:lpstr>Droid Sans</vt:lpstr>
      <vt:lpstr>Inter 400</vt:lpstr>
      <vt:lpstr>Inter 600</vt:lpstr>
      <vt:lpstr>Lato</vt:lpstr>
      <vt:lpstr>Lucida Sans Unicode</vt:lpstr>
      <vt:lpstr>Times New Roman</vt:lpstr>
      <vt:lpstr>Trebuchet MS</vt:lpstr>
      <vt:lpstr>Verdana</vt:lpstr>
      <vt:lpstr>Wingdings 2</vt:lpstr>
      <vt:lpstr>Wingdings 3</vt:lpstr>
      <vt:lpstr>Concourse</vt:lpstr>
      <vt:lpstr>CVR COLLEGE OF ENGINEERING   DEPARTMENT OF CSE (DATA SCIENCE)  Advanced Data Structures through java  Rotations in AVL Trees (Single and Double rotations)   </vt:lpstr>
      <vt:lpstr> What is an AVL Tree?  </vt:lpstr>
      <vt:lpstr>PowerPoint Presentation</vt:lpstr>
      <vt:lpstr>PowerPoint Presentation</vt:lpstr>
      <vt:lpstr>Right rotation(RR) </vt:lpstr>
      <vt:lpstr>Left rotation(LL) </vt:lpstr>
      <vt:lpstr> Left right double rotation(LR) </vt:lpstr>
      <vt:lpstr>Right left double rotation(RL)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Review-1</dc:title>
  <dc:creator>M Varaprasd Rao</dc:creator>
  <cp:lastModifiedBy>Aparadhu Sridher</cp:lastModifiedBy>
  <cp:revision>39</cp:revision>
  <dcterms:created xsi:type="dcterms:W3CDTF">2024-07-18T04:46:24Z</dcterms:created>
  <dcterms:modified xsi:type="dcterms:W3CDTF">2025-04-16T18:58:18Z</dcterms:modified>
</cp:coreProperties>
</file>