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75" r:id="rId15"/>
    <p:sldId id="268" r:id="rId16"/>
    <p:sldId id="274" r:id="rId1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-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wikimedia.org/wiki/File:Fractal_Broccoli.jpg#/media/File:Fractal_Broccoli.jp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3444948"/>
            <a:ext cx="10464800" cy="14953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Larg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sz="3800" dirty="0">
                <a:solidFill>
                  <a:srgbClr val="FFFFFF"/>
                </a:solidFill>
              </a:rPr>
              <a:t>amount of library support for scientific computing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7" y="1987692"/>
            <a:ext cx="3951250" cy="1170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53" y="2077679"/>
            <a:ext cx="3034344" cy="2275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Demos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827" y="3902148"/>
            <a:ext cx="5418197" cy="32854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Forest fire</a:t>
            </a:r>
          </a:p>
          <a:p>
            <a:r>
              <a:rPr lang="en-US" sz="3600" dirty="0" smtClean="0"/>
              <a:t>Neighborhood segregation</a:t>
            </a:r>
          </a:p>
          <a:p>
            <a:r>
              <a:rPr lang="en-US" sz="3600" dirty="0" smtClean="0"/>
              <a:t>Adam Smith’s fashion model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39" y="3579974"/>
            <a:ext cx="5557837" cy="4168377"/>
          </a:xfrm>
        </p:spPr>
      </p:pic>
    </p:spTree>
    <p:extLst>
      <p:ext uri="{BB962C8B-B14F-4D97-AF65-F5344CB8AC3E}">
        <p14:creationId xmlns:p14="http://schemas.microsoft.com/office/powerpoint/2010/main" val="19249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926081"/>
            <a:ext cx="11314176" cy="610129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"Fractal Broccoli" by Jon Sullivan - http://</a:t>
            </a:r>
            <a:r>
              <a:rPr lang="en-US" sz="3200" dirty="0" err="1"/>
              <a:t>pdphoto.org</a:t>
            </a:r>
            <a:r>
              <a:rPr lang="en-US" sz="3200" dirty="0"/>
              <a:t>/</a:t>
            </a:r>
            <a:r>
              <a:rPr lang="en-US" sz="3200" dirty="0" err="1"/>
              <a:t>PictureDetail.php?mat</a:t>
            </a:r>
            <a:r>
              <a:rPr lang="en-US" sz="3200" dirty="0"/>
              <a:t>=</a:t>
            </a:r>
            <a:r>
              <a:rPr lang="en-US" sz="3200" dirty="0" err="1"/>
              <a:t>pdef&amp;pg</a:t>
            </a:r>
            <a:r>
              <a:rPr lang="en-US" sz="3200" dirty="0"/>
              <a:t>=8232. Licensed under Public Domain via Commons - </a:t>
            </a:r>
            <a:r>
              <a:rPr lang="en-US" sz="3200" dirty="0">
                <a:hlinkClick r:id="rId2"/>
              </a:rPr>
              <a:t>https://commons.wikimedia.org/wiki/File:Fractal_Broccoli.jpg#/</a:t>
            </a:r>
            <a:r>
              <a:rPr lang="en-US" sz="3200" dirty="0" smtClean="0">
                <a:hlinkClick r:id="rId2"/>
              </a:rPr>
              <a:t>media/File:Fractal_Broccoli.jpg</a:t>
            </a:r>
            <a:endParaRPr lang="en-US" sz="3200" dirty="0" smtClean="0"/>
          </a:p>
          <a:p>
            <a:r>
              <a:rPr lang="en-US" dirty="0"/>
              <a:t>"Oscillator" by </a:t>
            </a:r>
            <a:r>
              <a:rPr lang="en-US" dirty="0" err="1"/>
              <a:t>Grontesca</a:t>
            </a:r>
            <a:r>
              <a:rPr lang="en-US" dirty="0"/>
              <a:t> at the English language Wikipedia.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File:Oscillator.gif</a:t>
            </a:r>
            <a:r>
              <a:rPr lang="en-US" dirty="0"/>
              <a:t>#/media/</a:t>
            </a:r>
            <a:r>
              <a:rPr lang="en-US" dirty="0" err="1"/>
              <a:t>File:Oscillator.gif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"Iridescent biofilm on a </a:t>
            </a:r>
            <a:r>
              <a:rPr lang="en-US" dirty="0" err="1"/>
              <a:t>fishtank</a:t>
            </a:r>
            <a:r>
              <a:rPr lang="en-US" dirty="0"/>
              <a:t>" by </a:t>
            </a:r>
            <a:r>
              <a:rPr lang="en-US" dirty="0" err="1"/>
              <a:t>Zaereth</a:t>
            </a:r>
            <a:r>
              <a:rPr lang="en-US" dirty="0"/>
              <a:t> - Own work. Licensed under CC0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File:Iridescent_biofilm_on_a_fishtank.JPG</a:t>
            </a:r>
            <a:r>
              <a:rPr lang="en-US" dirty="0"/>
              <a:t>#/media/</a:t>
            </a:r>
            <a:r>
              <a:rPr lang="en-US" dirty="0" err="1"/>
              <a:t>File:Iridescent_biofilm_on_a_fishtank.JPG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"Gram Stain Anthrax".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File:Gram_Stain_Anthrax.jpg</a:t>
            </a:r>
            <a:r>
              <a:rPr lang="en-US" dirty="0"/>
              <a:t>#/media/</a:t>
            </a:r>
            <a:r>
              <a:rPr lang="en-US" dirty="0" err="1"/>
              <a:t>File:Gram_Stain_Anthrax.jpg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"Internet map 1024" by The </a:t>
            </a:r>
            <a:r>
              <a:rPr lang="en-US" dirty="0" err="1"/>
              <a:t>Opte</a:t>
            </a:r>
            <a:r>
              <a:rPr lang="en-US" dirty="0"/>
              <a:t> Project - Originally from the English Wikipedia; description page is/was here..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/wiki/File:Internet_map_1024.jpg#/</a:t>
            </a:r>
            <a:r>
              <a:rPr lang="en-US" dirty="0" smtClean="0"/>
              <a:t>media/File:Internet_map_1024.jpg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796363"/>
            <a:ext cx="11314176" cy="61119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Farmer, Nicaragua" by Neil Palmer (CIAT) - 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ciat</a:t>
            </a:r>
            <a:r>
              <a:rPr lang="en-US" dirty="0"/>
              <a:t>/5471862690/. Licensed under CC BY-SA 2.0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r>
              <a:rPr lang="en-US" dirty="0"/>
              <a:t>#/media/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"Laura Miller at ANL".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File:Laura_Miller_at_ANL.jpg</a:t>
            </a:r>
            <a:r>
              <a:rPr lang="en-US" dirty="0"/>
              <a:t>#/media/</a:t>
            </a:r>
            <a:r>
              <a:rPr lang="en-US" dirty="0" err="1"/>
              <a:t>File:Laura_Miller_at_ANL.jpg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Indiacarpenter</a:t>
            </a:r>
            <a:r>
              <a:rPr lang="en-US" dirty="0"/>
              <a:t>" by No machine-readable author provided. </a:t>
            </a:r>
            <a:r>
              <a:rPr lang="en-US" dirty="0" err="1"/>
              <a:t>Deeptrivia</a:t>
            </a:r>
            <a:r>
              <a:rPr lang="en-US" dirty="0"/>
              <a:t> assumed (based on copyright claims). - No machine-readable source provided. Own work assumed (based on copyright claims)..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File:Indiacarpenter.jpg</a:t>
            </a:r>
            <a:r>
              <a:rPr lang="en-US" dirty="0"/>
              <a:t>#/media/</a:t>
            </a:r>
            <a:r>
              <a:rPr lang="en-US" dirty="0" err="1"/>
              <a:t>File:Indiacarpenter.jpg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TwoLorenzOrbits</a:t>
            </a:r>
            <a:r>
              <a:rPr lang="en-US" dirty="0"/>
              <a:t>".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File:TwoLorenzOrbits.jpg</a:t>
            </a:r>
            <a:r>
              <a:rPr lang="en-US" dirty="0"/>
              <a:t>#/media/</a:t>
            </a:r>
            <a:r>
              <a:rPr lang="en-US" dirty="0" err="1"/>
              <a:t>File:TwoLorenzOrbits.jpg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"Boxing Tournament in Aid of King George's Fund For Sailors at the Royal Naval Air Station, </a:t>
            </a:r>
            <a:r>
              <a:rPr lang="en-US" dirty="0" err="1"/>
              <a:t>Henstridge</a:t>
            </a:r>
            <a:r>
              <a:rPr lang="en-US" dirty="0"/>
              <a:t>, Somerset, July 1945 A29806" by Royal Navy official photographer - http://</a:t>
            </a:r>
            <a:r>
              <a:rPr lang="en-US" dirty="0" err="1"/>
              <a:t>media.iwm.org.uk</a:t>
            </a:r>
            <a:r>
              <a:rPr lang="en-US" dirty="0"/>
              <a:t>/</a:t>
            </a:r>
            <a:r>
              <a:rPr lang="en-US" dirty="0" err="1"/>
              <a:t>iwm</a:t>
            </a:r>
            <a:r>
              <a:rPr lang="en-US" dirty="0"/>
              <a:t>/</a:t>
            </a:r>
            <a:r>
              <a:rPr lang="en-US" dirty="0" err="1"/>
              <a:t>mediaLib</a:t>
            </a:r>
            <a:r>
              <a:rPr lang="en-US" dirty="0"/>
              <a:t>//31/media-31189/</a:t>
            </a:r>
            <a:r>
              <a:rPr lang="en-US" dirty="0" err="1"/>
              <a:t>large.jpgThis</a:t>
            </a:r>
            <a:r>
              <a:rPr lang="en-US" dirty="0"/>
              <a:t> is photograph A 29806 from the collections of the Imperial War Museums.. Licensed under Public Domain via Commons - </a:t>
            </a:r>
          </a:p>
          <a:p>
            <a:endParaRPr lang="en-US" dirty="0"/>
          </a:p>
          <a:p>
            <a:r>
              <a:rPr lang="en-US" dirty="0"/>
              <a:t>"HAL9000" by </a:t>
            </a:r>
            <a:r>
              <a:rPr lang="en-US" dirty="0" err="1"/>
              <a:t>Cryteria</a:t>
            </a:r>
            <a:r>
              <a:rPr lang="en-US" dirty="0"/>
              <a:t> - Own work. Licensed under CC BY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/wiki/File:HAL9000.svg#/media/File:HAL9000.svg</a:t>
            </a:r>
          </a:p>
        </p:txBody>
      </p:sp>
    </p:spTree>
    <p:extLst>
      <p:ext uri="{BB962C8B-B14F-4D97-AF65-F5344CB8AC3E}">
        <p14:creationId xmlns:p14="http://schemas.microsoft.com/office/powerpoint/2010/main" val="2124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158862"/>
            <a:ext cx="5561712" cy="57871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834" y="3879075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502</TotalTime>
  <Words>581</Words>
  <Application>Microsoft Macintosh PowerPoint</Application>
  <PresentationFormat>Custom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Demos</vt:lpstr>
      <vt:lpstr>CREDITS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42</cp:revision>
  <dcterms:modified xsi:type="dcterms:W3CDTF">2015-10-29T02:25:57Z</dcterms:modified>
</cp:coreProperties>
</file>