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/>
    <p:restoredTop sz="94670"/>
  </p:normalViewPr>
  <p:slideViewPr>
    <p:cSldViewPr snapToGrid="0" snapToObjects="1">
      <p:cViewPr>
        <p:scale>
          <a:sx n="120" d="100"/>
          <a:sy n="120" d="100"/>
        </p:scale>
        <p:origin x="800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6CEF0-2569-6B4C-BE2B-AFE3C60E98A6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ADD1E-6766-D042-AB30-C1A1E7232FF2}">
      <dgm:prSet phldrT="[Text]"/>
      <dgm:spPr/>
      <dgm:t>
        <a:bodyPr/>
        <a:lstStyle/>
        <a:p>
          <a:r>
            <a:rPr lang="en-US" smtClean="0"/>
            <a:t>Monarchy</a:t>
          </a:r>
          <a:endParaRPr lang="en-US"/>
        </a:p>
      </dgm:t>
    </dgm:pt>
    <dgm:pt modelId="{B6B831BB-D55B-7045-AF74-D6B34D615C7D}" type="parTrans" cxnId="{57521F8C-173D-E142-AA93-0E63C9285AB8}">
      <dgm:prSet/>
      <dgm:spPr/>
      <dgm:t>
        <a:bodyPr/>
        <a:lstStyle/>
        <a:p>
          <a:endParaRPr lang="en-US"/>
        </a:p>
      </dgm:t>
    </dgm:pt>
    <dgm:pt modelId="{5AB83336-0D36-5B47-A681-AED638EDA44E}" type="sibTrans" cxnId="{57521F8C-173D-E142-AA93-0E63C9285AB8}">
      <dgm:prSet/>
      <dgm:spPr/>
      <dgm:t>
        <a:bodyPr/>
        <a:lstStyle/>
        <a:p>
          <a:endParaRPr lang="en-US"/>
        </a:p>
      </dgm:t>
    </dgm:pt>
    <dgm:pt modelId="{1D321C66-8FC0-C546-AE1A-5D5DB5823710}">
      <dgm:prSet phldrT="[Text]"/>
      <dgm:spPr/>
      <dgm:t>
        <a:bodyPr/>
        <a:lstStyle/>
        <a:p>
          <a:r>
            <a:rPr lang="en-US" dirty="0" smtClean="0"/>
            <a:t>Aristocracy</a:t>
          </a:r>
          <a:endParaRPr lang="en-US" dirty="0"/>
        </a:p>
      </dgm:t>
    </dgm:pt>
    <dgm:pt modelId="{57E9755A-AF2D-A748-82CB-3F978AF5A804}" type="parTrans" cxnId="{6604C691-3170-1244-940D-31DC8D163F63}">
      <dgm:prSet/>
      <dgm:spPr/>
      <dgm:t>
        <a:bodyPr/>
        <a:lstStyle/>
        <a:p>
          <a:endParaRPr lang="en-US"/>
        </a:p>
      </dgm:t>
    </dgm:pt>
    <dgm:pt modelId="{B58B709A-17AD-CA46-9A66-CDE109F2596A}" type="sibTrans" cxnId="{6604C691-3170-1244-940D-31DC8D163F63}">
      <dgm:prSet/>
      <dgm:spPr/>
      <dgm:t>
        <a:bodyPr/>
        <a:lstStyle/>
        <a:p>
          <a:endParaRPr lang="en-US"/>
        </a:p>
      </dgm:t>
    </dgm:pt>
    <dgm:pt modelId="{6FAB5E4F-3B29-2D40-A7B3-510B67F0F36B}">
      <dgm:prSet phldrT="[Text]"/>
      <dgm:spPr/>
      <dgm:t>
        <a:bodyPr/>
        <a:lstStyle/>
        <a:p>
          <a:r>
            <a:rPr lang="en-US" dirty="0" smtClean="0"/>
            <a:t>Democracy</a:t>
          </a:r>
          <a:endParaRPr lang="en-US" dirty="0"/>
        </a:p>
      </dgm:t>
    </dgm:pt>
    <dgm:pt modelId="{E5F12C19-4AD7-394B-A8E2-6FA4330DF1DB}" type="parTrans" cxnId="{A1629383-FED4-F44F-8870-EA0CBFBE82CF}">
      <dgm:prSet/>
      <dgm:spPr/>
      <dgm:t>
        <a:bodyPr/>
        <a:lstStyle/>
        <a:p>
          <a:endParaRPr lang="en-US"/>
        </a:p>
      </dgm:t>
    </dgm:pt>
    <dgm:pt modelId="{7E9DC87A-8C15-AB4A-AC63-A8CFD7403CDF}" type="sibTrans" cxnId="{A1629383-FED4-F44F-8870-EA0CBFBE82CF}">
      <dgm:prSet/>
      <dgm:spPr/>
      <dgm:t>
        <a:bodyPr/>
        <a:lstStyle/>
        <a:p>
          <a:endParaRPr lang="en-US"/>
        </a:p>
      </dgm:t>
    </dgm:pt>
    <dgm:pt modelId="{DFBCBB2B-9243-D644-B374-8736E146E74C}">
      <dgm:prSet phldrT="[Text]"/>
      <dgm:spPr/>
      <dgm:t>
        <a:bodyPr/>
        <a:lstStyle/>
        <a:p>
          <a:r>
            <a:rPr lang="en-US" dirty="0" smtClean="0"/>
            <a:t>Anarchy</a:t>
          </a:r>
          <a:endParaRPr lang="en-US" dirty="0"/>
        </a:p>
      </dgm:t>
    </dgm:pt>
    <dgm:pt modelId="{87876333-7E72-8945-94FE-F130EB76CA64}" type="parTrans" cxnId="{C17B54D8-47AE-6448-8810-48DBC5D9412F}">
      <dgm:prSet/>
      <dgm:spPr/>
      <dgm:t>
        <a:bodyPr/>
        <a:lstStyle/>
        <a:p>
          <a:endParaRPr lang="en-US"/>
        </a:p>
      </dgm:t>
    </dgm:pt>
    <dgm:pt modelId="{25AA5A84-54D2-7949-8783-7A8A4B3BA792}" type="sibTrans" cxnId="{C17B54D8-47AE-6448-8810-48DBC5D9412F}">
      <dgm:prSet/>
      <dgm:spPr/>
      <dgm:t>
        <a:bodyPr/>
        <a:lstStyle/>
        <a:p>
          <a:endParaRPr lang="en-US"/>
        </a:p>
      </dgm:t>
    </dgm:pt>
    <dgm:pt modelId="{EF3E6153-FC19-C047-AE23-C501F0291717}" type="pres">
      <dgm:prSet presAssocID="{FB16CEF0-2569-6B4C-BE2B-AFE3C60E98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F7217-DBE1-0A40-A387-65E0FC30A780}" type="pres">
      <dgm:prSet presAssocID="{37EADD1E-6766-D042-AB30-C1A1E7232F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6472-2462-1B48-9FC4-20B6AD4D6189}" type="pres">
      <dgm:prSet presAssocID="{5AB83336-0D36-5B47-A681-AED638EDA44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FAA87DE-4BD2-EE4D-8B80-FF09AAEE570A}" type="pres">
      <dgm:prSet presAssocID="{5AB83336-0D36-5B47-A681-AED638EDA44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8047F29-16DD-F145-8787-409FB1CB42C6}" type="pres">
      <dgm:prSet presAssocID="{1D321C66-8FC0-C546-AE1A-5D5DB58237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35ACE-F13F-EE4C-B9A4-8222943FFE19}" type="pres">
      <dgm:prSet presAssocID="{B58B709A-17AD-CA46-9A66-CDE109F2596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666E3E9-DEA2-7349-A6E6-043E19DE9007}" type="pres">
      <dgm:prSet presAssocID="{B58B709A-17AD-CA46-9A66-CDE109F2596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0BA3D9E-90A8-A548-AA11-4DE2A7A9D3F9}" type="pres">
      <dgm:prSet presAssocID="{6FAB5E4F-3B29-2D40-A7B3-510B67F0F36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D2E7-F1A2-CD40-857D-153E403AC013}" type="pres">
      <dgm:prSet presAssocID="{7E9DC87A-8C15-AB4A-AC63-A8CFD7403CD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B725231-152A-594D-9D8F-EA520728B276}" type="pres">
      <dgm:prSet presAssocID="{7E9DC87A-8C15-AB4A-AC63-A8CFD7403C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D15EF89-AD1E-B043-96B5-8897DDAF6CAD}" type="pres">
      <dgm:prSet presAssocID="{DFBCBB2B-9243-D644-B374-8736E146E7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3905C-C7C8-A74B-84F0-190FB21282E3}" type="pres">
      <dgm:prSet presAssocID="{25AA5A84-54D2-7949-8783-7A8A4B3BA79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CD1CF91-4D4F-3545-9EE2-F76FD6053301}" type="pres">
      <dgm:prSet presAssocID="{25AA5A84-54D2-7949-8783-7A8A4B3BA79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39124406-F3DE-C646-BFC9-60A732EF4FE8}" type="presOf" srcId="{25AA5A84-54D2-7949-8783-7A8A4B3BA792}" destId="{BCD1CF91-4D4F-3545-9EE2-F76FD6053301}" srcOrd="1" destOrd="0" presId="urn:microsoft.com/office/officeart/2005/8/layout/cycle2"/>
    <dgm:cxn modelId="{FF3E847B-B7A7-944C-923D-F470E974698F}" type="presOf" srcId="{7E9DC87A-8C15-AB4A-AC63-A8CFD7403CDF}" destId="{9179D2E7-F1A2-CD40-857D-153E403AC013}" srcOrd="0" destOrd="0" presId="urn:microsoft.com/office/officeart/2005/8/layout/cycle2"/>
    <dgm:cxn modelId="{6D41B2F6-2538-6342-8DF4-E94F4B9EBBBC}" type="presOf" srcId="{37EADD1E-6766-D042-AB30-C1A1E7232FF2}" destId="{EC0F7217-DBE1-0A40-A387-65E0FC30A780}" srcOrd="0" destOrd="0" presId="urn:microsoft.com/office/officeart/2005/8/layout/cycle2"/>
    <dgm:cxn modelId="{57521F8C-173D-E142-AA93-0E63C9285AB8}" srcId="{FB16CEF0-2569-6B4C-BE2B-AFE3C60E98A6}" destId="{37EADD1E-6766-D042-AB30-C1A1E7232FF2}" srcOrd="0" destOrd="0" parTransId="{B6B831BB-D55B-7045-AF74-D6B34D615C7D}" sibTransId="{5AB83336-0D36-5B47-A681-AED638EDA44E}"/>
    <dgm:cxn modelId="{D6D24449-7341-0C45-8C7D-961CC8879572}" type="presOf" srcId="{7E9DC87A-8C15-AB4A-AC63-A8CFD7403CDF}" destId="{CB725231-152A-594D-9D8F-EA520728B276}" srcOrd="1" destOrd="0" presId="urn:microsoft.com/office/officeart/2005/8/layout/cycle2"/>
    <dgm:cxn modelId="{880FD280-B7D3-E54F-A7D7-BBAF1F5B8A10}" type="presOf" srcId="{25AA5A84-54D2-7949-8783-7A8A4B3BA792}" destId="{3053905C-C7C8-A74B-84F0-190FB21282E3}" srcOrd="0" destOrd="0" presId="urn:microsoft.com/office/officeart/2005/8/layout/cycle2"/>
    <dgm:cxn modelId="{A1629383-FED4-F44F-8870-EA0CBFBE82CF}" srcId="{FB16CEF0-2569-6B4C-BE2B-AFE3C60E98A6}" destId="{6FAB5E4F-3B29-2D40-A7B3-510B67F0F36B}" srcOrd="2" destOrd="0" parTransId="{E5F12C19-4AD7-394B-A8E2-6FA4330DF1DB}" sibTransId="{7E9DC87A-8C15-AB4A-AC63-A8CFD7403CDF}"/>
    <dgm:cxn modelId="{3ABEE63B-0DF9-374A-9414-EB7BB38D84ED}" type="presOf" srcId="{B58B709A-17AD-CA46-9A66-CDE109F2596A}" destId="{71835ACE-F13F-EE4C-B9A4-8222943FFE19}" srcOrd="0" destOrd="0" presId="urn:microsoft.com/office/officeart/2005/8/layout/cycle2"/>
    <dgm:cxn modelId="{6604C691-3170-1244-940D-31DC8D163F63}" srcId="{FB16CEF0-2569-6B4C-BE2B-AFE3C60E98A6}" destId="{1D321C66-8FC0-C546-AE1A-5D5DB5823710}" srcOrd="1" destOrd="0" parTransId="{57E9755A-AF2D-A748-82CB-3F978AF5A804}" sibTransId="{B58B709A-17AD-CA46-9A66-CDE109F2596A}"/>
    <dgm:cxn modelId="{DBFE0E90-6215-3440-9C5F-BC3C20F85BA5}" type="presOf" srcId="{B58B709A-17AD-CA46-9A66-CDE109F2596A}" destId="{A666E3E9-DEA2-7349-A6E6-043E19DE9007}" srcOrd="1" destOrd="0" presId="urn:microsoft.com/office/officeart/2005/8/layout/cycle2"/>
    <dgm:cxn modelId="{A08FE06A-939C-1944-9966-FD386D2F732D}" type="presOf" srcId="{5AB83336-0D36-5B47-A681-AED638EDA44E}" destId="{FFAA87DE-4BD2-EE4D-8B80-FF09AAEE570A}" srcOrd="1" destOrd="0" presId="urn:microsoft.com/office/officeart/2005/8/layout/cycle2"/>
    <dgm:cxn modelId="{C17B54D8-47AE-6448-8810-48DBC5D9412F}" srcId="{FB16CEF0-2569-6B4C-BE2B-AFE3C60E98A6}" destId="{DFBCBB2B-9243-D644-B374-8736E146E74C}" srcOrd="3" destOrd="0" parTransId="{87876333-7E72-8945-94FE-F130EB76CA64}" sibTransId="{25AA5A84-54D2-7949-8783-7A8A4B3BA792}"/>
    <dgm:cxn modelId="{F3CA97DC-5F35-9744-A272-E3C236F61BFD}" type="presOf" srcId="{5AB83336-0D36-5B47-A681-AED638EDA44E}" destId="{365D6472-2462-1B48-9FC4-20B6AD4D6189}" srcOrd="0" destOrd="0" presId="urn:microsoft.com/office/officeart/2005/8/layout/cycle2"/>
    <dgm:cxn modelId="{5151580D-8CFA-7443-B279-146BBF33CDDD}" type="presOf" srcId="{1D321C66-8FC0-C546-AE1A-5D5DB5823710}" destId="{88047F29-16DD-F145-8787-409FB1CB42C6}" srcOrd="0" destOrd="0" presId="urn:microsoft.com/office/officeart/2005/8/layout/cycle2"/>
    <dgm:cxn modelId="{30541C35-8A8F-E041-98C5-245315247D2B}" type="presOf" srcId="{FB16CEF0-2569-6B4C-BE2B-AFE3C60E98A6}" destId="{EF3E6153-FC19-C047-AE23-C501F0291717}" srcOrd="0" destOrd="0" presId="urn:microsoft.com/office/officeart/2005/8/layout/cycle2"/>
    <dgm:cxn modelId="{9C67C569-3F90-6843-AD77-59B462E5DE9E}" type="presOf" srcId="{DFBCBB2B-9243-D644-B374-8736E146E74C}" destId="{7D15EF89-AD1E-B043-96B5-8897DDAF6CAD}" srcOrd="0" destOrd="0" presId="urn:microsoft.com/office/officeart/2005/8/layout/cycle2"/>
    <dgm:cxn modelId="{D2871590-A263-E246-A31F-A6223016754E}" type="presOf" srcId="{6FAB5E4F-3B29-2D40-A7B3-510B67F0F36B}" destId="{40BA3D9E-90A8-A548-AA11-4DE2A7A9D3F9}" srcOrd="0" destOrd="0" presId="urn:microsoft.com/office/officeart/2005/8/layout/cycle2"/>
    <dgm:cxn modelId="{DAB6962C-324C-EB47-A1D4-D07B230EBD3E}" type="presParOf" srcId="{EF3E6153-FC19-C047-AE23-C501F0291717}" destId="{EC0F7217-DBE1-0A40-A387-65E0FC30A780}" srcOrd="0" destOrd="0" presId="urn:microsoft.com/office/officeart/2005/8/layout/cycle2"/>
    <dgm:cxn modelId="{5569EAD0-D7D8-474C-95C5-AC03DF89A56D}" type="presParOf" srcId="{EF3E6153-FC19-C047-AE23-C501F0291717}" destId="{365D6472-2462-1B48-9FC4-20B6AD4D6189}" srcOrd="1" destOrd="0" presId="urn:microsoft.com/office/officeart/2005/8/layout/cycle2"/>
    <dgm:cxn modelId="{B3094B73-65F1-9C4C-B542-F88F888CC2B4}" type="presParOf" srcId="{365D6472-2462-1B48-9FC4-20B6AD4D6189}" destId="{FFAA87DE-4BD2-EE4D-8B80-FF09AAEE570A}" srcOrd="0" destOrd="0" presId="urn:microsoft.com/office/officeart/2005/8/layout/cycle2"/>
    <dgm:cxn modelId="{D8DD56E5-B382-9A40-BBD2-F213C1643FCF}" type="presParOf" srcId="{EF3E6153-FC19-C047-AE23-C501F0291717}" destId="{88047F29-16DD-F145-8787-409FB1CB42C6}" srcOrd="2" destOrd="0" presId="urn:microsoft.com/office/officeart/2005/8/layout/cycle2"/>
    <dgm:cxn modelId="{28D90C80-6A5B-344A-A6BD-964A261E6AA0}" type="presParOf" srcId="{EF3E6153-FC19-C047-AE23-C501F0291717}" destId="{71835ACE-F13F-EE4C-B9A4-8222943FFE19}" srcOrd="3" destOrd="0" presId="urn:microsoft.com/office/officeart/2005/8/layout/cycle2"/>
    <dgm:cxn modelId="{E888C7BD-667E-9A40-98C4-6FE28650E0D4}" type="presParOf" srcId="{71835ACE-F13F-EE4C-B9A4-8222943FFE19}" destId="{A666E3E9-DEA2-7349-A6E6-043E19DE9007}" srcOrd="0" destOrd="0" presId="urn:microsoft.com/office/officeart/2005/8/layout/cycle2"/>
    <dgm:cxn modelId="{D2FB7F03-BB7F-044D-96B4-863B69E0F61A}" type="presParOf" srcId="{EF3E6153-FC19-C047-AE23-C501F0291717}" destId="{40BA3D9E-90A8-A548-AA11-4DE2A7A9D3F9}" srcOrd="4" destOrd="0" presId="urn:microsoft.com/office/officeart/2005/8/layout/cycle2"/>
    <dgm:cxn modelId="{31AF1DFA-4C05-F048-80E8-6A812143B9CD}" type="presParOf" srcId="{EF3E6153-FC19-C047-AE23-C501F0291717}" destId="{9179D2E7-F1A2-CD40-857D-153E403AC013}" srcOrd="5" destOrd="0" presId="urn:microsoft.com/office/officeart/2005/8/layout/cycle2"/>
    <dgm:cxn modelId="{DCBE73BD-96F1-BB4A-BEB2-32CEF1B53DAB}" type="presParOf" srcId="{9179D2E7-F1A2-CD40-857D-153E403AC013}" destId="{CB725231-152A-594D-9D8F-EA520728B276}" srcOrd="0" destOrd="0" presId="urn:microsoft.com/office/officeart/2005/8/layout/cycle2"/>
    <dgm:cxn modelId="{947B0CFD-7388-8A4C-97B9-E7C9CB133F2F}" type="presParOf" srcId="{EF3E6153-FC19-C047-AE23-C501F0291717}" destId="{7D15EF89-AD1E-B043-96B5-8897DDAF6CAD}" srcOrd="6" destOrd="0" presId="urn:microsoft.com/office/officeart/2005/8/layout/cycle2"/>
    <dgm:cxn modelId="{63F35310-3E7B-F240-ACC4-213C33825F66}" type="presParOf" srcId="{EF3E6153-FC19-C047-AE23-C501F0291717}" destId="{3053905C-C7C8-A74B-84F0-190FB21282E3}" srcOrd="7" destOrd="0" presId="urn:microsoft.com/office/officeart/2005/8/layout/cycle2"/>
    <dgm:cxn modelId="{FD8AC99A-4E34-D34D-AE8F-C49BB1A282A2}" type="presParOf" srcId="{3053905C-C7C8-A74B-84F0-190FB21282E3}" destId="{BCD1CF91-4D4F-3545-9EE2-F76FD605330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F7217-DBE1-0A40-A387-65E0FC30A780}">
      <dsp:nvSpPr>
        <dsp:cNvPr id="0" name=""/>
        <dsp:cNvSpPr/>
      </dsp:nvSpPr>
      <dsp:spPr>
        <a:xfrm>
          <a:off x="2068219" y="1388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Monarchy</a:t>
          </a:r>
          <a:endParaRPr lang="en-US" sz="1000" kern="1200"/>
        </a:p>
      </dsp:txBody>
      <dsp:txXfrm>
        <a:off x="2235178" y="168347"/>
        <a:ext cx="806147" cy="806147"/>
      </dsp:txXfrm>
    </dsp:sp>
    <dsp:sp modelId="{365D6472-2462-1B48-9FC4-20B6AD4D6189}">
      <dsp:nvSpPr>
        <dsp:cNvPr id="0" name=""/>
        <dsp:cNvSpPr/>
      </dsp:nvSpPr>
      <dsp:spPr>
        <a:xfrm rot="2700000">
          <a:off x="3085872" y="978100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099179" y="1022928"/>
        <a:ext cx="212023" cy="230863"/>
      </dsp:txXfrm>
    </dsp:sp>
    <dsp:sp modelId="{88047F29-16DD-F145-8787-409FB1CB42C6}">
      <dsp:nvSpPr>
        <dsp:cNvPr id="0" name=""/>
        <dsp:cNvSpPr/>
      </dsp:nvSpPr>
      <dsp:spPr>
        <a:xfrm>
          <a:off x="3278473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Aristocracy</a:t>
          </a:r>
          <a:endParaRPr lang="en-US" sz="1000" kern="1200" dirty="0"/>
        </a:p>
      </dsp:txBody>
      <dsp:txXfrm>
        <a:off x="3445432" y="1378601"/>
        <a:ext cx="806147" cy="806147"/>
      </dsp:txXfrm>
    </dsp:sp>
    <dsp:sp modelId="{71835ACE-F13F-EE4C-B9A4-8222943FFE19}">
      <dsp:nvSpPr>
        <dsp:cNvPr id="0" name=""/>
        <dsp:cNvSpPr/>
      </dsp:nvSpPr>
      <dsp:spPr>
        <a:xfrm rot="8100000">
          <a:off x="3097995" y="2188354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175555" y="2233182"/>
        <a:ext cx="212023" cy="230863"/>
      </dsp:txXfrm>
    </dsp:sp>
    <dsp:sp modelId="{40BA3D9E-90A8-A548-AA11-4DE2A7A9D3F9}">
      <dsp:nvSpPr>
        <dsp:cNvPr id="0" name=""/>
        <dsp:cNvSpPr/>
      </dsp:nvSpPr>
      <dsp:spPr>
        <a:xfrm>
          <a:off x="2068219" y="2421896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Democracy</a:t>
          </a:r>
          <a:endParaRPr lang="en-US" sz="1000" kern="1200" dirty="0"/>
        </a:p>
      </dsp:txBody>
      <dsp:txXfrm>
        <a:off x="2235178" y="2588855"/>
        <a:ext cx="806147" cy="806147"/>
      </dsp:txXfrm>
    </dsp:sp>
    <dsp:sp modelId="{9179D2E7-F1A2-CD40-857D-153E403AC013}">
      <dsp:nvSpPr>
        <dsp:cNvPr id="0" name=""/>
        <dsp:cNvSpPr/>
      </dsp:nvSpPr>
      <dsp:spPr>
        <a:xfrm rot="13500000">
          <a:off x="1887741" y="2200477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965301" y="2309557"/>
        <a:ext cx="212023" cy="230863"/>
      </dsp:txXfrm>
    </dsp:sp>
    <dsp:sp modelId="{7D15EF89-AD1E-B043-96B5-8897DDAF6CAD}">
      <dsp:nvSpPr>
        <dsp:cNvPr id="0" name=""/>
        <dsp:cNvSpPr/>
      </dsp:nvSpPr>
      <dsp:spPr>
        <a:xfrm>
          <a:off x="857966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Anarchy</a:t>
          </a:r>
          <a:endParaRPr lang="en-US" sz="1000" kern="1200" dirty="0"/>
        </a:p>
      </dsp:txBody>
      <dsp:txXfrm>
        <a:off x="1024925" y="1378601"/>
        <a:ext cx="806147" cy="806147"/>
      </dsp:txXfrm>
    </dsp:sp>
    <dsp:sp modelId="{3053905C-C7C8-A74B-84F0-190FB21282E3}">
      <dsp:nvSpPr>
        <dsp:cNvPr id="0" name=""/>
        <dsp:cNvSpPr/>
      </dsp:nvSpPr>
      <dsp:spPr>
        <a:xfrm rot="18900000">
          <a:off x="1875618" y="990223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88925" y="1099303"/>
        <a:ext cx="212023" cy="230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556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480" y="2564843"/>
            <a:ext cx="10403840" cy="259569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5165797"/>
            <a:ext cx="10403840" cy="975360"/>
          </a:xfrm>
        </p:spPr>
        <p:txBody>
          <a:bodyPr>
            <a:normAutofit/>
          </a:bodyPr>
          <a:lstStyle>
            <a:lvl1pPr marL="0" indent="0" algn="l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6865" y="6149469"/>
            <a:ext cx="3267455" cy="519289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0480" y="6149471"/>
            <a:ext cx="6941312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680" y="2035012"/>
            <a:ext cx="308864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7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05" y="6680692"/>
            <a:ext cx="11315886" cy="1165305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305" y="1389561"/>
            <a:ext cx="11307036" cy="4845471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7845996"/>
            <a:ext cx="11314176" cy="1062292"/>
          </a:xfrm>
        </p:spPr>
        <p:txBody>
          <a:bodyPr/>
          <a:lstStyle>
            <a:lvl1pPr marL="0" indent="0" algn="l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2"/>
            <a:ext cx="11314176" cy="3985731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189880"/>
            <a:ext cx="11054080" cy="1892767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66" y="1071693"/>
            <a:ext cx="10828302" cy="3919977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0790" y="4991671"/>
            <a:ext cx="10232252" cy="63209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937206"/>
            <a:ext cx="11063114" cy="1168021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9646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5" y="1148758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6465" y="4297003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99577"/>
            <a:ext cx="11057468" cy="3572388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49" y="5188717"/>
            <a:ext cx="11055798" cy="1422059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38858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8858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8642" y="1083734"/>
            <a:ext cx="9070847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5313" y="3131847"/>
            <a:ext cx="3641344" cy="877966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312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6515" y="3130784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94444" y="4130230"/>
            <a:ext cx="3641344" cy="4778058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18143" y="3118743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18144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8643" y="1083733"/>
            <a:ext cx="9076599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45312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5312" y="3316224"/>
            <a:ext cx="3641344" cy="214371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45312" y="6821125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75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81774" y="3316224"/>
            <a:ext cx="3641344" cy="21473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80331" y="6821123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23897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23895" y="3316226"/>
            <a:ext cx="3641344" cy="214601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23765" y="6821121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2" y="3121152"/>
            <a:ext cx="11314176" cy="57871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4928" y="1062661"/>
            <a:ext cx="2194560" cy="60425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3" y="1061157"/>
            <a:ext cx="8928761" cy="6044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4"/>
            <a:ext cx="11314176" cy="3984974"/>
          </a:xfrm>
        </p:spPr>
        <p:txBody>
          <a:bodyPr anchor="b">
            <a:normAutofit/>
          </a:bodyPr>
          <a:lstStyle>
            <a:lvl1pPr algn="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3" y="5179344"/>
            <a:ext cx="11314177" cy="1925879"/>
          </a:xfrm>
        </p:spPr>
        <p:txBody>
          <a:bodyPr>
            <a:normAutofit/>
          </a:bodyPr>
          <a:lstStyle>
            <a:lvl1pPr marL="0" indent="0" algn="r">
              <a:buNone/>
              <a:defRPr sz="3129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9" y="541869"/>
            <a:ext cx="948868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13" y="3121152"/>
            <a:ext cx="5561712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096" y="3121152"/>
            <a:ext cx="5557390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1083733"/>
            <a:ext cx="9070848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042" y="3105852"/>
            <a:ext cx="5238982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311" y="4455350"/>
            <a:ext cx="556171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4826" y="3105852"/>
            <a:ext cx="5234661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095" y="4455350"/>
            <a:ext cx="555739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1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4389120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040" y="1062059"/>
            <a:ext cx="6632448" cy="784622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4389120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5796594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6923" y="1068433"/>
            <a:ext cx="5225577" cy="7839855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5796594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5375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40" y="1087108"/>
            <a:ext cx="9070848" cy="183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2" y="3121152"/>
            <a:ext cx="11314176" cy="578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9616" y="9040144"/>
            <a:ext cx="303987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312" y="9039426"/>
            <a:ext cx="807923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541869"/>
            <a:ext cx="28122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r" defTabSz="1300460" rtl="0" eaLnBrk="1" latinLnBrk="0" hangingPunct="1">
        <a:lnSpc>
          <a:spcPct val="90000"/>
        </a:lnSpc>
        <a:spcBef>
          <a:spcPct val="0"/>
        </a:spcBef>
        <a:buNone/>
        <a:defRPr sz="568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605912"/>
            <a:ext cx="10464800" cy="403982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err="1" smtClean="0">
                <a:solidFill>
                  <a:srgbClr val="FFFFFF"/>
                </a:solidFill>
              </a:rPr>
              <a:t>Indra</a:t>
            </a:r>
            <a:r>
              <a:rPr lang="en-US" sz="8000" dirty="0" smtClean="0">
                <a:solidFill>
                  <a:srgbClr val="FFFFFF"/>
                </a:solidFill>
              </a:rPr>
              <a:t>: Agent-Based Modeling in P</a:t>
            </a:r>
            <a:r>
              <a:rPr sz="8000" dirty="0" smtClean="0">
                <a:solidFill>
                  <a:srgbClr val="FFFFFF"/>
                </a:solidFill>
              </a:rPr>
              <a:t>ython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6312309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Dr. Gene Callahan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Why Python?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0000" y="5707625"/>
            <a:ext cx="10464800" cy="21827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Interactive features make for great experimental environment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Huge amount of library support for scientific computing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270000" y="1564558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Object Hierarchy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270000" y="5692877"/>
            <a:ext cx="10464800" cy="2521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Top-level object: Entity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Why bother?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plan on a network of objects, and we can build that machinery once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It also allows us to build debugging and display machinery in one </a:t>
            </a:r>
            <a:r>
              <a:rPr sz="3800" dirty="0" smtClean="0">
                <a:solidFill>
                  <a:srgbClr val="FFFFFF"/>
                </a:solidFill>
              </a:rPr>
              <a:t>place</a:t>
            </a:r>
            <a:r>
              <a:rPr lang="en-US" sz="3800" dirty="0" smtClean="0">
                <a:solidFill>
                  <a:srgbClr val="FFFFFF"/>
                </a:solidFill>
              </a:rPr>
              <a:t>.</a:t>
            </a:r>
            <a:endParaRPr sz="3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22605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66" name="Group 66"/>
          <p:cNvGrpSpPr/>
          <p:nvPr/>
        </p:nvGrpSpPr>
        <p:grpSpPr>
          <a:xfrm>
            <a:off x="4162598" y="965200"/>
            <a:ext cx="4679604" cy="1905000"/>
            <a:chOff x="0" y="0"/>
            <a:chExt cx="4679602" cy="19050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612360" y="609599"/>
              <a:ext cx="14548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Entity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93898" y="4876800"/>
            <a:ext cx="4679604" cy="1905000"/>
            <a:chOff x="0" y="0"/>
            <a:chExt cx="4679602" cy="19050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599046" y="609599"/>
              <a:ext cx="1481511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7769398" y="4876800"/>
            <a:ext cx="4679604" cy="1905000"/>
            <a:chOff x="0" y="0"/>
            <a:chExt cx="4679602" cy="19050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07870" y="609599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Environment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88391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972188" y="7365999"/>
            <a:ext cx="3923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Has an objective</a:t>
            </a:r>
          </a:p>
        </p:txBody>
      </p:sp>
      <p:sp>
        <p:nvSpPr>
          <p:cNvPr id="75" name="Shape 75"/>
          <p:cNvSpPr/>
          <p:nvPr/>
        </p:nvSpPr>
        <p:spPr>
          <a:xfrm>
            <a:off x="8143800" y="7365999"/>
            <a:ext cx="39308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Contains Agents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502400" y="1630403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80" name="Group 80"/>
          <p:cNvGrpSpPr/>
          <p:nvPr/>
        </p:nvGrpSpPr>
        <p:grpSpPr>
          <a:xfrm>
            <a:off x="4650844" y="279400"/>
            <a:ext cx="3703112" cy="1223368"/>
            <a:chOff x="0" y="0"/>
            <a:chExt cx="3703110" cy="1223367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3703111" cy="122336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00062" y="248725"/>
              <a:ext cx="1502987" cy="725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162598" y="2366102"/>
            <a:ext cx="4679604" cy="928638"/>
            <a:chOff x="0" y="0"/>
            <a:chExt cx="4679602" cy="928637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07870" y="121418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SpatialAgent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8718977" y="2582771"/>
            <a:ext cx="16374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Is located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4162598" y="4080336"/>
            <a:ext cx="4679604" cy="928639"/>
            <a:chOff x="0" y="0"/>
            <a:chExt cx="4679602" cy="928637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90234" y="121418"/>
              <a:ext cx="209913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Creature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502400" y="3344638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599933" y="4297005"/>
            <a:ext cx="37297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Eats, ages, reproduces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72598" y="5794571"/>
            <a:ext cx="4679604" cy="928639"/>
            <a:chOff x="0" y="0"/>
            <a:chExt cx="4679602" cy="928637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26157" y="121418"/>
              <a:ext cx="36272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MobileCreature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6543718" y="5068161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9590937" y="5492750"/>
            <a:ext cx="27383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Can move in env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5210218" y="5070163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8" name="Group 98"/>
          <p:cNvGrpSpPr/>
          <p:nvPr/>
        </p:nvGrpSpPr>
        <p:grpSpPr>
          <a:xfrm>
            <a:off x="504998" y="5794571"/>
            <a:ext cx="4679604" cy="928639"/>
            <a:chOff x="0" y="0"/>
            <a:chExt cx="4679602" cy="928637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98457" y="121418"/>
              <a:ext cx="14826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Grass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8182018" y="6782396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6708818" y="6784468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03" name="Group 103"/>
          <p:cNvGrpSpPr/>
          <p:nvPr/>
        </p:nvGrpSpPr>
        <p:grpSpPr>
          <a:xfrm>
            <a:off x="3938623" y="7508806"/>
            <a:ext cx="2704407" cy="928639"/>
            <a:chOff x="788044" y="0"/>
            <a:chExt cx="2704405" cy="928637"/>
          </a:xfrm>
        </p:grpSpPr>
        <p:sp>
          <p:nvSpPr>
            <p:cNvPr id="101" name="Shape 101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54106" y="121418"/>
              <a:ext cx="9722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Fox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9607897" y="7506735"/>
            <a:ext cx="2704406" cy="928639"/>
            <a:chOff x="788044" y="0"/>
            <a:chExt cx="2704405" cy="928637"/>
          </a:xfrm>
        </p:grpSpPr>
        <p:sp>
          <p:nvSpPr>
            <p:cNvPr id="104" name="Shape 104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332451" y="121418"/>
              <a:ext cx="161559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Rabbit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2172797" y="8134350"/>
            <a:ext cx="200440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rabbits</a:t>
            </a:r>
          </a:p>
        </p:txBody>
      </p:sp>
      <p:sp>
        <p:nvSpPr>
          <p:cNvPr id="108" name="Shape 108"/>
          <p:cNvSpPr/>
          <p:nvPr/>
        </p:nvSpPr>
        <p:spPr>
          <a:xfrm>
            <a:off x="10994876" y="8299450"/>
            <a:ext cx="17846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grass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"Fractal Broccoli" by Jon Sullivan - http://</a:t>
            </a:r>
            <a:r>
              <a:rPr lang="en-US" dirty="0" err="1"/>
              <a:t>pdphoto.org</a:t>
            </a:r>
            <a:r>
              <a:rPr lang="en-US" dirty="0"/>
              <a:t>/</a:t>
            </a:r>
            <a:r>
              <a:rPr lang="en-US" dirty="0" err="1"/>
              <a:t>PictureDetail.php?mat</a:t>
            </a:r>
            <a:r>
              <a:rPr lang="en-US" dirty="0"/>
              <a:t>=</a:t>
            </a:r>
            <a:r>
              <a:rPr lang="en-US" dirty="0" err="1"/>
              <a:t>pdef&amp;pg</a:t>
            </a:r>
            <a:r>
              <a:rPr lang="en-US" dirty="0"/>
              <a:t>=8232.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File:Fractal_Broccoli.jpg</a:t>
            </a:r>
            <a:r>
              <a:rPr lang="en-US" dirty="0"/>
              <a:t>#/media/</a:t>
            </a:r>
            <a:r>
              <a:rPr lang="en-US" dirty="0" err="1"/>
              <a:t>File:Fractal_Broccoli.jpg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70000" y="4386805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</a:t>
            </a:r>
            <a:r>
              <a:rPr sz="8000" dirty="0" smtClean="0">
                <a:solidFill>
                  <a:schemeClr val="accent1"/>
                </a:solidFill>
              </a:rPr>
              <a:t>Problem</a:t>
            </a:r>
            <a:r>
              <a:rPr lang="en-US" sz="8000" dirty="0" smtClean="0">
                <a:solidFill>
                  <a:schemeClr val="accent1"/>
                </a:solidFill>
              </a:rPr>
              <a:t> Set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6147649"/>
            <a:ext cx="10464800" cy="3097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mac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ro-level </a:t>
            </a: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models be given 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realistic micro-foundation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we capture phenomena too complex to macro-model through the interaction of agents following simple rules?</a:t>
            </a:r>
            <a:endParaRPr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16678" y="838121"/>
            <a:ext cx="4488121" cy="3366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5967"/>
          <a:stretch/>
        </p:blipFill>
        <p:spPr>
          <a:xfrm>
            <a:off x="2286000" y="1381124"/>
            <a:ext cx="3743074" cy="27189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Biology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865" y="4195488"/>
            <a:ext cx="5561712" cy="36384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Microbial behavior</a:t>
            </a:r>
          </a:p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Spead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of epidemics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Population dynamics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Inflammation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Immune system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51" y="3919349"/>
            <a:ext cx="5557837" cy="3751539"/>
          </a:xfrm>
        </p:spPr>
      </p:pic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Business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946" y="4343315"/>
            <a:ext cx="5561712" cy="3343443"/>
          </a:xfrm>
        </p:spPr>
        <p:txBody>
          <a:bodyPr/>
          <a:lstStyle/>
          <a:p>
            <a:r>
              <a:rPr lang="en-US" dirty="0" smtClean="0"/>
              <a:t>Supply chain management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Portfolio management</a:t>
            </a:r>
          </a:p>
          <a:p>
            <a:r>
              <a:rPr lang="en-US" dirty="0" smtClean="0"/>
              <a:t>Distributed computing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3" y="3236119"/>
            <a:ext cx="5557837" cy="5557837"/>
          </a:xfrm>
        </p:spPr>
      </p:pic>
    </p:spTree>
    <p:extLst>
      <p:ext uri="{BB962C8B-B14F-4D97-AF65-F5344CB8AC3E}">
        <p14:creationId xmlns:p14="http://schemas.microsoft.com/office/powerpoint/2010/main" val="474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905" y="746245"/>
            <a:ext cx="9070848" cy="183897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Social Science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844" y="4294417"/>
            <a:ext cx="5561712" cy="3992029"/>
          </a:xfrm>
        </p:spPr>
        <p:txBody>
          <a:bodyPr/>
          <a:lstStyle/>
          <a:p>
            <a:r>
              <a:rPr lang="en-US" dirty="0" smtClean="0"/>
              <a:t>Replace “representative agent” with agents having:</a:t>
            </a:r>
          </a:p>
          <a:p>
            <a:pPr lvl="1"/>
            <a:r>
              <a:rPr lang="en-US" dirty="0" smtClean="0"/>
              <a:t>Different goals</a:t>
            </a:r>
          </a:p>
          <a:p>
            <a:pPr lvl="1"/>
            <a:r>
              <a:rPr lang="en-US" dirty="0" smtClean="0"/>
              <a:t>Different knowledge</a:t>
            </a:r>
          </a:p>
          <a:p>
            <a:pPr lvl="1"/>
            <a:r>
              <a:rPr lang="en-US" dirty="0" smtClean="0"/>
              <a:t>Different endowments</a:t>
            </a:r>
          </a:p>
          <a:p>
            <a:pPr lvl="1"/>
            <a:r>
              <a:rPr lang="en-US" dirty="0" smtClean="0"/>
              <a:t>Different abilities</a:t>
            </a:r>
          </a:p>
          <a:p>
            <a:pPr lvl="1"/>
            <a:r>
              <a:rPr lang="en-US" dirty="0" smtClean="0"/>
              <a:t>Different settings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8630585" y="2534892"/>
            <a:ext cx="1584252" cy="15842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9070080" y="4477611"/>
            <a:ext cx="718549" cy="102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8" y="6417340"/>
            <a:ext cx="3153938" cy="2099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7" y="6290432"/>
            <a:ext cx="3202569" cy="2401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50" y="5921377"/>
            <a:ext cx="3193810" cy="3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500" y="5338230"/>
            <a:ext cx="11099800" cy="9013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chemeClr val="accent1"/>
                </a:solidFill>
              </a:rPr>
              <a:t>Our Problem: </a:t>
            </a:r>
            <a:r>
              <a:rPr sz="5400" dirty="0" smtClean="0">
                <a:solidFill>
                  <a:schemeClr val="accent1"/>
                </a:solidFill>
              </a:rPr>
              <a:t> </a:t>
            </a:r>
            <a:r>
              <a:rPr sz="5400" dirty="0">
                <a:solidFill>
                  <a:schemeClr val="accent1"/>
                </a:solidFill>
              </a:rPr>
              <a:t>Social </a:t>
            </a:r>
            <a:r>
              <a:rPr sz="5400" dirty="0" smtClean="0">
                <a:solidFill>
                  <a:schemeClr val="accent1"/>
                </a:solidFill>
              </a:rPr>
              <a:t>Cycle</a:t>
            </a:r>
            <a:r>
              <a:rPr lang="en-US" sz="5400" dirty="0" smtClean="0">
                <a:solidFill>
                  <a:schemeClr val="accent1"/>
                </a:solidFill>
              </a:rPr>
              <a:t>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952500" y="6665585"/>
            <a:ext cx="11099800" cy="2728452"/>
          </a:xfrm>
          <a:prstGeom prst="rect">
            <a:avLst/>
          </a:prstGeom>
        </p:spPr>
        <p:txBody>
          <a:bodyPr/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Business cycle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Cycles in fashion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Constitutional cycles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Stock </a:t>
            </a:r>
            <a:r>
              <a:rPr lang="en-US" sz="3800" dirty="0" smtClean="0">
                <a:solidFill>
                  <a:srgbClr val="FFFFFF"/>
                </a:solidFill>
              </a:rPr>
              <a:t>boom-and-bust</a:t>
            </a:r>
            <a:endParaRPr sz="3800"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516146"/>
              </p:ext>
            </p:extLst>
          </p:nvPr>
        </p:nvGraphicFramePr>
        <p:xfrm>
          <a:off x="6379535" y="1029915"/>
          <a:ext cx="5276505" cy="356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Insight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270000" y="5973097"/>
            <a:ext cx="10464800" cy="26694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All of these cycles involve a two-population model, and…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have a simple (macro-level) two-population model in existence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814051" y="1417074"/>
            <a:ext cx="9522542" cy="18570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Predator-Prey</a:t>
            </a:r>
          </a:p>
        </p:txBody>
      </p:sp>
      <p:pic>
        <p:nvPicPr>
          <p:cNvPr id="45" name="Fo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854" y="4547181"/>
            <a:ext cx="6344209" cy="425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nowshoe_Har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529" y="4913630"/>
            <a:ext cx="3302586" cy="3120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088638" y="585663"/>
            <a:ext cx="9070848" cy="18389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 dirty="0">
                <a:solidFill>
                  <a:schemeClr val="accent1"/>
                </a:solidFill>
              </a:rPr>
              <a:t>Solution: Agent-Based Programming</a:t>
            </a:r>
          </a:p>
        </p:txBody>
      </p:sp>
      <p:sp>
        <p:nvSpPr>
          <p:cNvPr id="52" name="Shape 52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Let us create “autonomous” software agents, give them semi-realistic behavior, divide them in two distinct populations, and see if we get the cycles that interest us.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150</TotalTime>
  <Words>280</Words>
  <Application>Microsoft Macintosh PowerPoint</Application>
  <PresentationFormat>Custom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Avenir Roman</vt:lpstr>
      <vt:lpstr>Century Gothic</vt:lpstr>
      <vt:lpstr>Helvetica</vt:lpstr>
      <vt:lpstr>Helvetica Light</vt:lpstr>
      <vt:lpstr>Arial</vt:lpstr>
      <vt:lpstr>Vapor Trail</vt:lpstr>
      <vt:lpstr>Indra: Agent-Based Modeling in Python</vt:lpstr>
      <vt:lpstr>The Problem Set</vt:lpstr>
      <vt:lpstr>Uses in Biology</vt:lpstr>
      <vt:lpstr>Uses in Business</vt:lpstr>
      <vt:lpstr>Uses in Social Science</vt:lpstr>
      <vt:lpstr>Our Problem:  Social Cycles</vt:lpstr>
      <vt:lpstr>Insight</vt:lpstr>
      <vt:lpstr>Predator-Prey</vt:lpstr>
      <vt:lpstr>Solution: Agent-Based Programming</vt:lpstr>
      <vt:lpstr>Why Python?</vt:lpstr>
      <vt:lpstr>The Object Hierarchy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Indra: Agent-Based Modeling in Python</dc:title>
  <cp:lastModifiedBy>Gene Callahan</cp:lastModifiedBy>
  <cp:revision>32</cp:revision>
  <dcterms:modified xsi:type="dcterms:W3CDTF">2015-10-28T20:33:37Z</dcterms:modified>
</cp:coreProperties>
</file>