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31"/>
  </p:notesMasterIdLst>
  <p:sldIdLst>
    <p:sldId id="257" r:id="rId6"/>
    <p:sldId id="259" r:id="rId7"/>
    <p:sldId id="289" r:id="rId8"/>
    <p:sldId id="266" r:id="rId9"/>
    <p:sldId id="267" r:id="rId10"/>
    <p:sldId id="269" r:id="rId11"/>
    <p:sldId id="270" r:id="rId12"/>
    <p:sldId id="271" r:id="rId13"/>
    <p:sldId id="272" r:id="rId14"/>
    <p:sldId id="273" r:id="rId15"/>
    <p:sldId id="274" r:id="rId16"/>
    <p:sldId id="275" r:id="rId17"/>
    <p:sldId id="276" r:id="rId18"/>
    <p:sldId id="280" r:id="rId19"/>
    <p:sldId id="281" r:id="rId20"/>
    <p:sldId id="277" r:id="rId21"/>
    <p:sldId id="287" r:id="rId22"/>
    <p:sldId id="288" r:id="rId23"/>
    <p:sldId id="282" r:id="rId24"/>
    <p:sldId id="283" r:id="rId25"/>
    <p:sldId id="284" r:id="rId26"/>
    <p:sldId id="285" r:id="rId27"/>
    <p:sldId id="286" r:id="rId28"/>
    <p:sldId id="290" r:id="rId29"/>
    <p:sldId id="26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176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24D95A-30B9-CC45-A1BF-CB200818752E}"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3ADB2364-75C2-C745-9BC3-13A12D772BEB}">
      <dgm:prSet phldrT="[Text]"/>
      <dgm:spPr/>
      <dgm:t>
        <a:bodyPr/>
        <a:lstStyle/>
        <a:p>
          <a:r>
            <a:rPr lang="en-US" dirty="0" smtClean="0"/>
            <a:t>Stance Model</a:t>
          </a:r>
          <a:endParaRPr lang="en-US" dirty="0"/>
        </a:p>
      </dgm:t>
    </dgm:pt>
    <dgm:pt modelId="{8C23E21C-25AB-AE41-8239-4C674B1ED7BE}" type="parTrans" cxnId="{A700A1F6-A99E-3246-9304-273C51249CA1}">
      <dgm:prSet/>
      <dgm:spPr/>
      <dgm:t>
        <a:bodyPr/>
        <a:lstStyle/>
        <a:p>
          <a:endParaRPr lang="en-US"/>
        </a:p>
      </dgm:t>
    </dgm:pt>
    <dgm:pt modelId="{36050D71-4E75-914B-85C7-CB4DB1D04B76}" type="sibTrans" cxnId="{A700A1F6-A99E-3246-9304-273C51249CA1}">
      <dgm:prSet/>
      <dgm:spPr/>
      <dgm:t>
        <a:bodyPr/>
        <a:lstStyle/>
        <a:p>
          <a:endParaRPr lang="en-US"/>
        </a:p>
      </dgm:t>
    </dgm:pt>
    <dgm:pt modelId="{BC2D6196-ED7D-594B-BCA9-A4FE367784DD}">
      <dgm:prSet phldrT="[Text]"/>
      <dgm:spPr/>
      <dgm:t>
        <a:bodyPr/>
        <a:lstStyle/>
        <a:p>
          <a:r>
            <a:rPr lang="en-US" dirty="0" smtClean="0"/>
            <a:t>Fashion Model</a:t>
          </a:r>
          <a:endParaRPr lang="en-US" dirty="0"/>
        </a:p>
      </dgm:t>
    </dgm:pt>
    <dgm:pt modelId="{F7A25E7A-364E-604E-90E2-1FAA4674CF52}" type="parTrans" cxnId="{97B6ED9A-FDA4-AA42-A5CC-80FAE1C936D6}">
      <dgm:prSet/>
      <dgm:spPr/>
      <dgm:t>
        <a:bodyPr/>
        <a:lstStyle/>
        <a:p>
          <a:endParaRPr lang="en-US"/>
        </a:p>
      </dgm:t>
    </dgm:pt>
    <dgm:pt modelId="{D6C077F7-FF0C-5845-B901-CF64FFA40C32}" type="sibTrans" cxnId="{97B6ED9A-FDA4-AA42-A5CC-80FAE1C936D6}">
      <dgm:prSet/>
      <dgm:spPr/>
      <dgm:t>
        <a:bodyPr/>
        <a:lstStyle/>
        <a:p>
          <a:endParaRPr lang="en-US"/>
        </a:p>
      </dgm:t>
    </dgm:pt>
    <dgm:pt modelId="{78C9BB4D-2AB5-C84F-9A74-3661421ED247}">
      <dgm:prSet phldrT="[Text]"/>
      <dgm:spPr/>
      <dgm:t>
        <a:bodyPr/>
        <a:lstStyle/>
        <a:p>
          <a:r>
            <a:rPr lang="en-US" dirty="0" smtClean="0"/>
            <a:t>Finance Model</a:t>
          </a:r>
          <a:endParaRPr lang="en-US" dirty="0"/>
        </a:p>
      </dgm:t>
    </dgm:pt>
    <dgm:pt modelId="{17885A37-9EE6-794A-AD29-C80177E32105}" type="parTrans" cxnId="{02B73BF9-2BF5-3B4A-A1E0-9A5956806A18}">
      <dgm:prSet/>
      <dgm:spPr/>
      <dgm:t>
        <a:bodyPr/>
        <a:lstStyle/>
        <a:p>
          <a:endParaRPr lang="en-US"/>
        </a:p>
      </dgm:t>
    </dgm:pt>
    <dgm:pt modelId="{6CE4C160-E81E-2C44-A195-46B7F063FA27}" type="sibTrans" cxnId="{02B73BF9-2BF5-3B4A-A1E0-9A5956806A18}">
      <dgm:prSet/>
      <dgm:spPr/>
      <dgm:t>
        <a:bodyPr/>
        <a:lstStyle/>
        <a:p>
          <a:endParaRPr lang="en-US"/>
        </a:p>
      </dgm:t>
    </dgm:pt>
    <dgm:pt modelId="{38C370E5-6B60-FD4D-93CB-9632EEC07773}" type="pres">
      <dgm:prSet presAssocID="{B024D95A-30B9-CC45-A1BF-CB200818752E}" presName="hierChild1" presStyleCnt="0">
        <dgm:presLayoutVars>
          <dgm:chPref val="1"/>
          <dgm:dir/>
          <dgm:animOne val="branch"/>
          <dgm:animLvl val="lvl"/>
          <dgm:resizeHandles/>
        </dgm:presLayoutVars>
      </dgm:prSet>
      <dgm:spPr/>
      <dgm:t>
        <a:bodyPr/>
        <a:lstStyle/>
        <a:p>
          <a:endParaRPr lang="en-US"/>
        </a:p>
      </dgm:t>
    </dgm:pt>
    <dgm:pt modelId="{6CE9CA63-5451-6A4B-9D32-F72498ED41DA}" type="pres">
      <dgm:prSet presAssocID="{3ADB2364-75C2-C745-9BC3-13A12D772BEB}" presName="hierRoot1" presStyleCnt="0"/>
      <dgm:spPr/>
    </dgm:pt>
    <dgm:pt modelId="{D191744A-5D06-1D47-93E0-393342349D96}" type="pres">
      <dgm:prSet presAssocID="{3ADB2364-75C2-C745-9BC3-13A12D772BEB}" presName="composite" presStyleCnt="0"/>
      <dgm:spPr/>
    </dgm:pt>
    <dgm:pt modelId="{7DDF201A-F444-4345-A1A1-AEF2A4BB6A14}" type="pres">
      <dgm:prSet presAssocID="{3ADB2364-75C2-C745-9BC3-13A12D772BEB}" presName="background" presStyleLbl="node0" presStyleIdx="0" presStyleCnt="1"/>
      <dgm:spPr/>
    </dgm:pt>
    <dgm:pt modelId="{5C240A09-E82C-5140-AFCF-7A220B9DE7F1}" type="pres">
      <dgm:prSet presAssocID="{3ADB2364-75C2-C745-9BC3-13A12D772BEB}" presName="text" presStyleLbl="fgAcc0" presStyleIdx="0" presStyleCnt="1" custLinFactNeighborX="895" custLinFactNeighborY="-115">
        <dgm:presLayoutVars>
          <dgm:chPref val="3"/>
        </dgm:presLayoutVars>
      </dgm:prSet>
      <dgm:spPr/>
      <dgm:t>
        <a:bodyPr/>
        <a:lstStyle/>
        <a:p>
          <a:endParaRPr lang="en-US"/>
        </a:p>
      </dgm:t>
    </dgm:pt>
    <dgm:pt modelId="{2D95F9D5-1B6D-D74C-8A20-32279FBFF6CC}" type="pres">
      <dgm:prSet presAssocID="{3ADB2364-75C2-C745-9BC3-13A12D772BEB}" presName="hierChild2" presStyleCnt="0"/>
      <dgm:spPr/>
    </dgm:pt>
    <dgm:pt modelId="{55CABC5F-D9AF-D242-8035-6C3F837FDFF8}" type="pres">
      <dgm:prSet presAssocID="{F7A25E7A-364E-604E-90E2-1FAA4674CF52}" presName="Name10" presStyleLbl="parChTrans1D2" presStyleIdx="0" presStyleCnt="2"/>
      <dgm:spPr/>
      <dgm:t>
        <a:bodyPr/>
        <a:lstStyle/>
        <a:p>
          <a:endParaRPr lang="en-US"/>
        </a:p>
      </dgm:t>
    </dgm:pt>
    <dgm:pt modelId="{BBB76A66-55E1-FF46-9B3D-4A0480CE3374}" type="pres">
      <dgm:prSet presAssocID="{BC2D6196-ED7D-594B-BCA9-A4FE367784DD}" presName="hierRoot2" presStyleCnt="0"/>
      <dgm:spPr/>
    </dgm:pt>
    <dgm:pt modelId="{7ED4B132-DC36-3D4E-927C-09758CA49FB6}" type="pres">
      <dgm:prSet presAssocID="{BC2D6196-ED7D-594B-BCA9-A4FE367784DD}" presName="composite2" presStyleCnt="0"/>
      <dgm:spPr/>
    </dgm:pt>
    <dgm:pt modelId="{4BD93975-27E9-B749-8B06-4136446FD7FC}" type="pres">
      <dgm:prSet presAssocID="{BC2D6196-ED7D-594B-BCA9-A4FE367784DD}" presName="background2" presStyleLbl="node2" presStyleIdx="0" presStyleCnt="2"/>
      <dgm:spPr/>
    </dgm:pt>
    <dgm:pt modelId="{8B3CDEA6-B010-B64B-B61A-A8819C5E7316}" type="pres">
      <dgm:prSet presAssocID="{BC2D6196-ED7D-594B-BCA9-A4FE367784DD}" presName="text2" presStyleLbl="fgAcc2" presStyleIdx="0" presStyleCnt="2">
        <dgm:presLayoutVars>
          <dgm:chPref val="3"/>
        </dgm:presLayoutVars>
      </dgm:prSet>
      <dgm:spPr/>
      <dgm:t>
        <a:bodyPr/>
        <a:lstStyle/>
        <a:p>
          <a:endParaRPr lang="en-US"/>
        </a:p>
      </dgm:t>
    </dgm:pt>
    <dgm:pt modelId="{04011833-D140-9741-9F80-F4F1A2B2645A}" type="pres">
      <dgm:prSet presAssocID="{BC2D6196-ED7D-594B-BCA9-A4FE367784DD}" presName="hierChild3" presStyleCnt="0"/>
      <dgm:spPr/>
    </dgm:pt>
    <dgm:pt modelId="{7D5694B7-AC48-D14A-A9D0-4DDDD76A1177}" type="pres">
      <dgm:prSet presAssocID="{17885A37-9EE6-794A-AD29-C80177E32105}" presName="Name10" presStyleLbl="parChTrans1D2" presStyleIdx="1" presStyleCnt="2"/>
      <dgm:spPr/>
      <dgm:t>
        <a:bodyPr/>
        <a:lstStyle/>
        <a:p>
          <a:endParaRPr lang="en-US"/>
        </a:p>
      </dgm:t>
    </dgm:pt>
    <dgm:pt modelId="{C33FA435-0642-F84F-A048-714EB8A496CD}" type="pres">
      <dgm:prSet presAssocID="{78C9BB4D-2AB5-C84F-9A74-3661421ED247}" presName="hierRoot2" presStyleCnt="0"/>
      <dgm:spPr/>
    </dgm:pt>
    <dgm:pt modelId="{D858400C-3268-0646-A809-754DBD7441ED}" type="pres">
      <dgm:prSet presAssocID="{78C9BB4D-2AB5-C84F-9A74-3661421ED247}" presName="composite2" presStyleCnt="0"/>
      <dgm:spPr/>
    </dgm:pt>
    <dgm:pt modelId="{8BD90299-E781-D740-A958-4F92A6A6E35B}" type="pres">
      <dgm:prSet presAssocID="{78C9BB4D-2AB5-C84F-9A74-3661421ED247}" presName="background2" presStyleLbl="node2" presStyleIdx="1" presStyleCnt="2"/>
      <dgm:spPr/>
    </dgm:pt>
    <dgm:pt modelId="{B3115A6C-A995-C84F-90C2-3D4FA9093C93}" type="pres">
      <dgm:prSet presAssocID="{78C9BB4D-2AB5-C84F-9A74-3661421ED247}" presName="text2" presStyleLbl="fgAcc2" presStyleIdx="1" presStyleCnt="2">
        <dgm:presLayoutVars>
          <dgm:chPref val="3"/>
        </dgm:presLayoutVars>
      </dgm:prSet>
      <dgm:spPr/>
      <dgm:t>
        <a:bodyPr/>
        <a:lstStyle/>
        <a:p>
          <a:endParaRPr lang="en-US"/>
        </a:p>
      </dgm:t>
    </dgm:pt>
    <dgm:pt modelId="{FF3E7589-144C-134F-8ED4-977471249AD0}" type="pres">
      <dgm:prSet presAssocID="{78C9BB4D-2AB5-C84F-9A74-3661421ED247}" presName="hierChild3" presStyleCnt="0"/>
      <dgm:spPr/>
    </dgm:pt>
  </dgm:ptLst>
  <dgm:cxnLst>
    <dgm:cxn modelId="{3FB4673A-E00F-CC47-BD27-47C354BC4CAC}" type="presOf" srcId="{3ADB2364-75C2-C745-9BC3-13A12D772BEB}" destId="{5C240A09-E82C-5140-AFCF-7A220B9DE7F1}" srcOrd="0" destOrd="0" presId="urn:microsoft.com/office/officeart/2005/8/layout/hierarchy1"/>
    <dgm:cxn modelId="{937920C2-04C4-2149-9224-ED746872E283}" type="presOf" srcId="{B024D95A-30B9-CC45-A1BF-CB200818752E}" destId="{38C370E5-6B60-FD4D-93CB-9632EEC07773}" srcOrd="0" destOrd="0" presId="urn:microsoft.com/office/officeart/2005/8/layout/hierarchy1"/>
    <dgm:cxn modelId="{A700A1F6-A99E-3246-9304-273C51249CA1}" srcId="{B024D95A-30B9-CC45-A1BF-CB200818752E}" destId="{3ADB2364-75C2-C745-9BC3-13A12D772BEB}" srcOrd="0" destOrd="0" parTransId="{8C23E21C-25AB-AE41-8239-4C674B1ED7BE}" sibTransId="{36050D71-4E75-914B-85C7-CB4DB1D04B76}"/>
    <dgm:cxn modelId="{3EF371E0-6A70-0E4F-96D5-629130F99D2F}" type="presOf" srcId="{BC2D6196-ED7D-594B-BCA9-A4FE367784DD}" destId="{8B3CDEA6-B010-B64B-B61A-A8819C5E7316}" srcOrd="0" destOrd="0" presId="urn:microsoft.com/office/officeart/2005/8/layout/hierarchy1"/>
    <dgm:cxn modelId="{7918B857-DB32-E44D-A621-93320936067D}" type="presOf" srcId="{17885A37-9EE6-794A-AD29-C80177E32105}" destId="{7D5694B7-AC48-D14A-A9D0-4DDDD76A1177}" srcOrd="0" destOrd="0" presId="urn:microsoft.com/office/officeart/2005/8/layout/hierarchy1"/>
    <dgm:cxn modelId="{97B6ED9A-FDA4-AA42-A5CC-80FAE1C936D6}" srcId="{3ADB2364-75C2-C745-9BC3-13A12D772BEB}" destId="{BC2D6196-ED7D-594B-BCA9-A4FE367784DD}" srcOrd="0" destOrd="0" parTransId="{F7A25E7A-364E-604E-90E2-1FAA4674CF52}" sibTransId="{D6C077F7-FF0C-5845-B901-CF64FFA40C32}"/>
    <dgm:cxn modelId="{02B73BF9-2BF5-3B4A-A1E0-9A5956806A18}" srcId="{3ADB2364-75C2-C745-9BC3-13A12D772BEB}" destId="{78C9BB4D-2AB5-C84F-9A74-3661421ED247}" srcOrd="1" destOrd="0" parTransId="{17885A37-9EE6-794A-AD29-C80177E32105}" sibTransId="{6CE4C160-E81E-2C44-A195-46B7F063FA27}"/>
    <dgm:cxn modelId="{2E206709-529E-384D-BA27-D30DCAF28C7F}" type="presOf" srcId="{F7A25E7A-364E-604E-90E2-1FAA4674CF52}" destId="{55CABC5F-D9AF-D242-8035-6C3F837FDFF8}" srcOrd="0" destOrd="0" presId="urn:microsoft.com/office/officeart/2005/8/layout/hierarchy1"/>
    <dgm:cxn modelId="{B670B48D-8C4D-A544-A76B-66213BCBE418}" type="presOf" srcId="{78C9BB4D-2AB5-C84F-9A74-3661421ED247}" destId="{B3115A6C-A995-C84F-90C2-3D4FA9093C93}" srcOrd="0" destOrd="0" presId="urn:microsoft.com/office/officeart/2005/8/layout/hierarchy1"/>
    <dgm:cxn modelId="{14454BC9-55E9-5044-9D5F-92D44A1223D9}" type="presParOf" srcId="{38C370E5-6B60-FD4D-93CB-9632EEC07773}" destId="{6CE9CA63-5451-6A4B-9D32-F72498ED41DA}" srcOrd="0" destOrd="0" presId="urn:microsoft.com/office/officeart/2005/8/layout/hierarchy1"/>
    <dgm:cxn modelId="{1C1C6614-21AC-784F-9368-B22853BE8B1D}" type="presParOf" srcId="{6CE9CA63-5451-6A4B-9D32-F72498ED41DA}" destId="{D191744A-5D06-1D47-93E0-393342349D96}" srcOrd="0" destOrd="0" presId="urn:microsoft.com/office/officeart/2005/8/layout/hierarchy1"/>
    <dgm:cxn modelId="{52E2F944-9DEE-464C-9945-121129BAAAD7}" type="presParOf" srcId="{D191744A-5D06-1D47-93E0-393342349D96}" destId="{7DDF201A-F444-4345-A1A1-AEF2A4BB6A14}" srcOrd="0" destOrd="0" presId="urn:microsoft.com/office/officeart/2005/8/layout/hierarchy1"/>
    <dgm:cxn modelId="{AFB46DE9-99AC-794D-8572-35A74F23BC34}" type="presParOf" srcId="{D191744A-5D06-1D47-93E0-393342349D96}" destId="{5C240A09-E82C-5140-AFCF-7A220B9DE7F1}" srcOrd="1" destOrd="0" presId="urn:microsoft.com/office/officeart/2005/8/layout/hierarchy1"/>
    <dgm:cxn modelId="{43F4396B-2C7F-DE48-81E4-71A14EDD7CE7}" type="presParOf" srcId="{6CE9CA63-5451-6A4B-9D32-F72498ED41DA}" destId="{2D95F9D5-1B6D-D74C-8A20-32279FBFF6CC}" srcOrd="1" destOrd="0" presId="urn:microsoft.com/office/officeart/2005/8/layout/hierarchy1"/>
    <dgm:cxn modelId="{C991F31F-978E-E947-9C22-A241386A652C}" type="presParOf" srcId="{2D95F9D5-1B6D-D74C-8A20-32279FBFF6CC}" destId="{55CABC5F-D9AF-D242-8035-6C3F837FDFF8}" srcOrd="0" destOrd="0" presId="urn:microsoft.com/office/officeart/2005/8/layout/hierarchy1"/>
    <dgm:cxn modelId="{96BE140A-B766-9240-86D4-1F4260A7B8E3}" type="presParOf" srcId="{2D95F9D5-1B6D-D74C-8A20-32279FBFF6CC}" destId="{BBB76A66-55E1-FF46-9B3D-4A0480CE3374}" srcOrd="1" destOrd="0" presId="urn:microsoft.com/office/officeart/2005/8/layout/hierarchy1"/>
    <dgm:cxn modelId="{DAD55ED6-3D3C-EE4E-BCD7-7F828DF75518}" type="presParOf" srcId="{BBB76A66-55E1-FF46-9B3D-4A0480CE3374}" destId="{7ED4B132-DC36-3D4E-927C-09758CA49FB6}" srcOrd="0" destOrd="0" presId="urn:microsoft.com/office/officeart/2005/8/layout/hierarchy1"/>
    <dgm:cxn modelId="{D83BC37A-7252-B145-AFF3-76894E939822}" type="presParOf" srcId="{7ED4B132-DC36-3D4E-927C-09758CA49FB6}" destId="{4BD93975-27E9-B749-8B06-4136446FD7FC}" srcOrd="0" destOrd="0" presId="urn:microsoft.com/office/officeart/2005/8/layout/hierarchy1"/>
    <dgm:cxn modelId="{9963063C-8F25-3F42-98A2-83F0DC70AA17}" type="presParOf" srcId="{7ED4B132-DC36-3D4E-927C-09758CA49FB6}" destId="{8B3CDEA6-B010-B64B-B61A-A8819C5E7316}" srcOrd="1" destOrd="0" presId="urn:microsoft.com/office/officeart/2005/8/layout/hierarchy1"/>
    <dgm:cxn modelId="{270FB8FF-BD1D-D743-9AA4-404CF9DD2A44}" type="presParOf" srcId="{BBB76A66-55E1-FF46-9B3D-4A0480CE3374}" destId="{04011833-D140-9741-9F80-F4F1A2B2645A}" srcOrd="1" destOrd="0" presId="urn:microsoft.com/office/officeart/2005/8/layout/hierarchy1"/>
    <dgm:cxn modelId="{5A4FAB83-2725-C840-BF80-6075E686A05E}" type="presParOf" srcId="{2D95F9D5-1B6D-D74C-8A20-32279FBFF6CC}" destId="{7D5694B7-AC48-D14A-A9D0-4DDDD76A1177}" srcOrd="2" destOrd="0" presId="urn:microsoft.com/office/officeart/2005/8/layout/hierarchy1"/>
    <dgm:cxn modelId="{F3AEF7EC-F2EE-7443-A7E7-BFA7C25FD5A9}" type="presParOf" srcId="{2D95F9D5-1B6D-D74C-8A20-32279FBFF6CC}" destId="{C33FA435-0642-F84F-A048-714EB8A496CD}" srcOrd="3" destOrd="0" presId="urn:microsoft.com/office/officeart/2005/8/layout/hierarchy1"/>
    <dgm:cxn modelId="{34F24C60-B47D-7B4C-8ED6-8B14A2F036EE}" type="presParOf" srcId="{C33FA435-0642-F84F-A048-714EB8A496CD}" destId="{D858400C-3268-0646-A809-754DBD7441ED}" srcOrd="0" destOrd="0" presId="urn:microsoft.com/office/officeart/2005/8/layout/hierarchy1"/>
    <dgm:cxn modelId="{FFD3A8C2-F002-1F42-895F-F4CC432FF774}" type="presParOf" srcId="{D858400C-3268-0646-A809-754DBD7441ED}" destId="{8BD90299-E781-D740-A958-4F92A6A6E35B}" srcOrd="0" destOrd="0" presId="urn:microsoft.com/office/officeart/2005/8/layout/hierarchy1"/>
    <dgm:cxn modelId="{BFC295E8-DAAA-794B-99BF-3DA007F0D885}" type="presParOf" srcId="{D858400C-3268-0646-A809-754DBD7441ED}" destId="{B3115A6C-A995-C84F-90C2-3D4FA9093C93}" srcOrd="1" destOrd="0" presId="urn:microsoft.com/office/officeart/2005/8/layout/hierarchy1"/>
    <dgm:cxn modelId="{3D92A671-BCB9-D049-9C0D-EEF824FC829A}" type="presParOf" srcId="{C33FA435-0642-F84F-A048-714EB8A496CD}" destId="{FF3E7589-144C-134F-8ED4-977471249AD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694B7-AC48-D14A-A9D0-4DDDD76A1177}">
      <dsp:nvSpPr>
        <dsp:cNvPr id="0" name=""/>
        <dsp:cNvSpPr/>
      </dsp:nvSpPr>
      <dsp:spPr>
        <a:xfrm>
          <a:off x="2430137" y="1150792"/>
          <a:ext cx="1091284" cy="528394"/>
        </a:xfrm>
        <a:custGeom>
          <a:avLst/>
          <a:gdLst/>
          <a:ahLst/>
          <a:cxnLst/>
          <a:rect l="0" t="0" r="0" b="0"/>
          <a:pathLst>
            <a:path>
              <a:moveTo>
                <a:pt x="0" y="0"/>
              </a:moveTo>
              <a:lnTo>
                <a:pt x="0" y="360507"/>
              </a:lnTo>
              <a:lnTo>
                <a:pt x="1091284" y="360507"/>
              </a:lnTo>
              <a:lnTo>
                <a:pt x="1091284" y="52839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CABC5F-D9AF-D242-8035-6C3F837FDFF8}">
      <dsp:nvSpPr>
        <dsp:cNvPr id="0" name=""/>
        <dsp:cNvSpPr/>
      </dsp:nvSpPr>
      <dsp:spPr>
        <a:xfrm>
          <a:off x="1306413" y="1150792"/>
          <a:ext cx="1123724" cy="528394"/>
        </a:xfrm>
        <a:custGeom>
          <a:avLst/>
          <a:gdLst/>
          <a:ahLst/>
          <a:cxnLst/>
          <a:rect l="0" t="0" r="0" b="0"/>
          <a:pathLst>
            <a:path>
              <a:moveTo>
                <a:pt x="1123724" y="0"/>
              </a:moveTo>
              <a:lnTo>
                <a:pt x="1123724" y="360507"/>
              </a:lnTo>
              <a:lnTo>
                <a:pt x="0" y="360507"/>
              </a:lnTo>
              <a:lnTo>
                <a:pt x="0" y="52839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DF201A-F444-4345-A1A1-AEF2A4BB6A14}">
      <dsp:nvSpPr>
        <dsp:cNvPr id="0" name=""/>
        <dsp:cNvSpPr/>
      </dsp:nvSpPr>
      <dsp:spPr>
        <a:xfrm>
          <a:off x="1523997" y="-5"/>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C240A09-E82C-5140-AFCF-7A220B9DE7F1}">
      <dsp:nvSpPr>
        <dsp:cNvPr id="0" name=""/>
        <dsp:cNvSpPr/>
      </dsp:nvSpPr>
      <dsp:spPr>
        <a:xfrm>
          <a:off x="1725362" y="191291"/>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Stance Model</a:t>
          </a:r>
          <a:endParaRPr lang="en-US" sz="3000" kern="1200" dirty="0"/>
        </a:p>
      </dsp:txBody>
      <dsp:txXfrm>
        <a:off x="1759068" y="224997"/>
        <a:ext cx="1744868" cy="1083385"/>
      </dsp:txXfrm>
    </dsp:sp>
    <dsp:sp modelId="{4BD93975-27E9-B749-8B06-4136446FD7FC}">
      <dsp:nvSpPr>
        <dsp:cNvPr id="0" name=""/>
        <dsp:cNvSpPr/>
      </dsp:nvSpPr>
      <dsp:spPr>
        <a:xfrm>
          <a:off x="400273" y="1679187"/>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3CDEA6-B010-B64B-B61A-A8819C5E7316}">
      <dsp:nvSpPr>
        <dsp:cNvPr id="0" name=""/>
        <dsp:cNvSpPr/>
      </dsp:nvSpPr>
      <dsp:spPr>
        <a:xfrm>
          <a:off x="601637" y="1870483"/>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Fashion Model</a:t>
          </a:r>
          <a:endParaRPr lang="en-US" sz="3000" kern="1200" dirty="0"/>
        </a:p>
      </dsp:txBody>
      <dsp:txXfrm>
        <a:off x="635343" y="1904189"/>
        <a:ext cx="1744868" cy="1083385"/>
      </dsp:txXfrm>
    </dsp:sp>
    <dsp:sp modelId="{8BD90299-E781-D740-A958-4F92A6A6E35B}">
      <dsp:nvSpPr>
        <dsp:cNvPr id="0" name=""/>
        <dsp:cNvSpPr/>
      </dsp:nvSpPr>
      <dsp:spPr>
        <a:xfrm>
          <a:off x="2615282" y="1679187"/>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3115A6C-A995-C84F-90C2-3D4FA9093C93}">
      <dsp:nvSpPr>
        <dsp:cNvPr id="0" name=""/>
        <dsp:cNvSpPr/>
      </dsp:nvSpPr>
      <dsp:spPr>
        <a:xfrm>
          <a:off x="2816646" y="1870483"/>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Finance Model</a:t>
          </a:r>
          <a:endParaRPr lang="en-US" sz="3000" kern="1200" dirty="0"/>
        </a:p>
      </dsp:txBody>
      <dsp:txXfrm>
        <a:off x="2850352" y="1904189"/>
        <a:ext cx="1744868" cy="108338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8/15/15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8/15/15 00:40</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8/15/15 00:40</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8/15/15 01:15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8/15/15 00:40</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8/15/15 00:40</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8/15/15 00:40</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8/15/15 00:40</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8/15/15 00:40</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8/15/15 01:45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3.xml"/><Relationship Id="rId2"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jpg"/><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jpg"/><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Generic Programming for ABMs</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Dr. Gene Callahan</a:t>
            </a:r>
          </a:p>
          <a:p>
            <a:r>
              <a:rPr lang="en-US" dirty="0" smtClean="0"/>
              <a:t>St. Joseph’s College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836848"/>
          </a:xfrm>
        </p:spPr>
        <p:txBody>
          <a:bodyPr/>
          <a:lstStyle/>
          <a:p>
            <a:r>
              <a:rPr lang="en-US" dirty="0" smtClean="0"/>
              <a:t>Space is usually represented as a grid.</a:t>
            </a:r>
          </a:p>
          <a:p>
            <a:pPr lvl="1"/>
            <a:r>
              <a:rPr lang="en-US" dirty="0" smtClean="0"/>
              <a:t>For finer-grained space, add more cells!</a:t>
            </a:r>
          </a:p>
          <a:p>
            <a:r>
              <a:rPr lang="en-US" dirty="0" smtClean="0"/>
              <a:t>Many models have agents look at a “neighborhood” around their location, often a square.</a:t>
            </a:r>
          </a:p>
          <a:p>
            <a:pPr lvl="1"/>
            <a:r>
              <a:rPr lang="en-US" dirty="0" smtClean="0"/>
              <a:t>Special methods are written to deal with this neighborhood.</a:t>
            </a:r>
          </a:p>
          <a:p>
            <a:r>
              <a:rPr lang="en-US" dirty="0" smtClean="0"/>
              <a:t>A powerful abstraction is the “grid view.” This can be </a:t>
            </a:r>
            <a:r>
              <a:rPr lang="en-US" i="1" dirty="0" smtClean="0"/>
              <a:t>any</a:t>
            </a:r>
            <a:r>
              <a:rPr lang="en-US" dirty="0" smtClean="0"/>
              <a:t> collection of cells around an agent.</a:t>
            </a:r>
          </a:p>
          <a:p>
            <a:pPr lvl="1"/>
            <a:r>
              <a:rPr lang="en-US" dirty="0" smtClean="0"/>
              <a:t>All grid methods work on grid views.</a:t>
            </a:r>
            <a:endParaRPr lang="en-US" dirty="0"/>
          </a:p>
        </p:txBody>
      </p:sp>
    </p:spTree>
    <p:extLst>
      <p:ext uri="{BB962C8B-B14F-4D97-AF65-F5344CB8AC3E}">
        <p14:creationId xmlns:p14="http://schemas.microsoft.com/office/powerpoint/2010/main" val="29856708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849532"/>
          </a:xfrm>
        </p:spPr>
        <p:txBody>
          <a:bodyPr/>
          <a:lstStyle/>
          <a:p>
            <a:r>
              <a:rPr lang="en-US" dirty="0" smtClean="0"/>
              <a:t>Grid views implementation example:</a:t>
            </a:r>
          </a:p>
          <a:p>
            <a:r>
              <a:rPr lang="en-US" sz="2000" dirty="0" err="1"/>
              <a:t>def</a:t>
            </a:r>
            <a:r>
              <a:rPr lang="en-US" sz="2000" dirty="0"/>
              <a:t> </a:t>
            </a:r>
            <a:r>
              <a:rPr lang="en-US" sz="2000" dirty="0" err="1"/>
              <a:t>find_empty</a:t>
            </a:r>
            <a:r>
              <a:rPr lang="en-US" sz="2000" dirty="0"/>
              <a:t>(self, </a:t>
            </a:r>
            <a:r>
              <a:rPr lang="en-US" sz="2000" dirty="0" err="1"/>
              <a:t>grid_view</a:t>
            </a:r>
            <a:r>
              <a:rPr lang="en-US" sz="2000" dirty="0"/>
              <a:t>=None):                                             </a:t>
            </a:r>
          </a:p>
          <a:p>
            <a:r>
              <a:rPr lang="en-US" sz="2000" dirty="0"/>
              <a:t>    """                                                                          </a:t>
            </a:r>
          </a:p>
          <a:p>
            <a:r>
              <a:rPr lang="en-US" sz="2000" dirty="0"/>
              <a:t>    Return a random, empty cell.                                                 </a:t>
            </a:r>
          </a:p>
          <a:p>
            <a:r>
              <a:rPr lang="en-US" sz="2000" dirty="0"/>
              <a:t>    """                                                                           </a:t>
            </a:r>
          </a:p>
          <a:p>
            <a:r>
              <a:rPr lang="en-US" sz="2000" dirty="0"/>
              <a:t>    if </a:t>
            </a:r>
            <a:r>
              <a:rPr lang="en-US" sz="2000" dirty="0" err="1"/>
              <a:t>self.exists_empty_cells</a:t>
            </a:r>
            <a:r>
              <a:rPr lang="en-US" sz="2000" dirty="0"/>
              <a:t>():                                                 </a:t>
            </a:r>
          </a:p>
          <a:p>
            <a:r>
              <a:rPr lang="en-US" sz="2000" dirty="0"/>
              <a:t>        if </a:t>
            </a:r>
            <a:r>
              <a:rPr lang="en-US" sz="2000" dirty="0" err="1"/>
              <a:t>grid_view</a:t>
            </a:r>
            <a:r>
              <a:rPr lang="en-US" sz="2000" dirty="0"/>
              <a:t> is None:                                                     </a:t>
            </a:r>
          </a:p>
          <a:p>
            <a:r>
              <a:rPr lang="en-US" sz="2000" dirty="0"/>
              <a:t>            return </a:t>
            </a:r>
            <a:r>
              <a:rPr lang="en-US" sz="2000" dirty="0" err="1"/>
              <a:t>random.choice</a:t>
            </a:r>
            <a:r>
              <a:rPr lang="en-US" sz="2000" dirty="0"/>
              <a:t>(</a:t>
            </a:r>
            <a:r>
              <a:rPr lang="en-US" sz="2000" dirty="0" err="1"/>
              <a:t>self.empties</a:t>
            </a:r>
            <a:r>
              <a:rPr lang="en-US" sz="2000" dirty="0"/>
              <a:t>)                                    </a:t>
            </a:r>
          </a:p>
          <a:p>
            <a:r>
              <a:rPr lang="en-US" sz="2000" dirty="0"/>
              <a:t>        else:                                                                     </a:t>
            </a:r>
          </a:p>
          <a:p>
            <a:r>
              <a:rPr lang="en-US" sz="2000" dirty="0"/>
              <a:t>            </a:t>
            </a:r>
            <a:r>
              <a:rPr lang="en-US" sz="2000" dirty="0" err="1"/>
              <a:t>view_empties</a:t>
            </a:r>
            <a:r>
              <a:rPr lang="en-US" sz="2000" dirty="0"/>
              <a:t> = </a:t>
            </a:r>
            <a:r>
              <a:rPr lang="en-US" sz="2000" dirty="0" err="1"/>
              <a:t>grid_view.get_empties</a:t>
            </a:r>
            <a:r>
              <a:rPr lang="en-US" sz="2000" dirty="0"/>
              <a:t>()                                </a:t>
            </a:r>
          </a:p>
          <a:p>
            <a:r>
              <a:rPr lang="en-US" sz="2000" dirty="0"/>
              <a:t>            if </a:t>
            </a:r>
            <a:r>
              <a:rPr lang="en-US" sz="2000" dirty="0" err="1"/>
              <a:t>view_empties</a:t>
            </a:r>
            <a:r>
              <a:rPr lang="en-US" sz="2000" dirty="0"/>
              <a:t>:                                                      </a:t>
            </a:r>
          </a:p>
          <a:p>
            <a:r>
              <a:rPr lang="en-US" sz="2000" dirty="0"/>
              <a:t>                return </a:t>
            </a:r>
            <a:r>
              <a:rPr lang="en-US" sz="2000" dirty="0" err="1"/>
              <a:t>random.choice</a:t>
            </a:r>
            <a:r>
              <a:rPr lang="en-US" sz="2000" dirty="0"/>
              <a:t>(</a:t>
            </a:r>
            <a:r>
              <a:rPr lang="en-US" sz="2000" dirty="0" err="1"/>
              <a:t>view_empties</a:t>
            </a:r>
            <a:r>
              <a:rPr lang="en-US" sz="2000" dirty="0"/>
              <a:t>)                                </a:t>
            </a:r>
          </a:p>
          <a:p>
            <a:r>
              <a:rPr lang="en-US" sz="2000" dirty="0"/>
              <a:t>    return None                                                                   </a:t>
            </a:r>
          </a:p>
          <a:p>
            <a:endParaRPr lang="en-US" sz="2000"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3897477"/>
          </a:xfrm>
        </p:spPr>
        <p:txBody>
          <a:bodyPr/>
          <a:lstStyle/>
          <a:p>
            <a:r>
              <a:rPr lang="en-US" dirty="0" smtClean="0"/>
              <a:t>Agent loops.</a:t>
            </a:r>
          </a:p>
          <a:p>
            <a:pPr lvl="1"/>
            <a:r>
              <a:rPr lang="en-US" dirty="0" smtClean="0"/>
              <a:t>All models have an </a:t>
            </a:r>
            <a:r>
              <a:rPr lang="en-US" dirty="0" err="1" smtClean="0"/>
              <a:t>act_loop</a:t>
            </a:r>
            <a:r>
              <a:rPr lang="en-US" dirty="0" smtClean="0"/>
              <a:t>.</a:t>
            </a:r>
          </a:p>
          <a:p>
            <a:pPr lvl="1"/>
            <a:r>
              <a:rPr lang="en-US" dirty="0" smtClean="0"/>
              <a:t>Optionally, any model can have a </a:t>
            </a:r>
            <a:r>
              <a:rPr lang="en-US" dirty="0" err="1" smtClean="0"/>
              <a:t>preact_loop</a:t>
            </a:r>
            <a:r>
              <a:rPr lang="en-US" dirty="0" smtClean="0"/>
              <a:t> and/or a </a:t>
            </a:r>
            <a:r>
              <a:rPr lang="en-US" dirty="0" err="1" smtClean="0"/>
              <a:t>postact_loop</a:t>
            </a:r>
            <a:r>
              <a:rPr lang="en-US" dirty="0" smtClean="0"/>
              <a:t>. These are useful for setting up for acting or </a:t>
            </a:r>
            <a:r>
              <a:rPr lang="en-US" dirty="0" err="1" smtClean="0"/>
              <a:t>clean-up</a:t>
            </a:r>
            <a:r>
              <a:rPr lang="en-US" dirty="0" smtClean="0"/>
              <a:t> afterwards.</a:t>
            </a:r>
          </a:p>
          <a:p>
            <a:pPr lvl="1"/>
            <a:r>
              <a:rPr lang="en-US" dirty="0" smtClean="0"/>
              <a:t>Example: setting state in forest fire model.</a:t>
            </a:r>
          </a:p>
          <a:p>
            <a:pPr lvl="1"/>
            <a:r>
              <a:rPr lang="en-US" dirty="0" smtClean="0"/>
              <a:t>Rather than having to write these in each model that needs them, they are turned on by flags and performed in the base environment.</a:t>
            </a:r>
            <a:endParaRPr lang="en-US"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152400" y="1066800"/>
            <a:ext cx="8915400" cy="2362200"/>
          </a:xfrm>
        </p:spPr>
        <p:txBody>
          <a:bodyPr/>
          <a:lstStyle/>
          <a:p>
            <a:r>
              <a:rPr lang="en-US" sz="2800" dirty="0" smtClean="0"/>
              <a:t>Abstracting common patterns from models.</a:t>
            </a:r>
          </a:p>
          <a:p>
            <a:pPr lvl="1"/>
            <a:r>
              <a:rPr lang="en-US" sz="2400" dirty="0" smtClean="0"/>
              <a:t>Begin with a fashion model, with trend-setters and followers.</a:t>
            </a:r>
          </a:p>
          <a:p>
            <a:pPr lvl="1"/>
            <a:r>
              <a:rPr lang="en-US" sz="2400" dirty="0" smtClean="0"/>
              <a:t>Add a model of asset traders, with value investors and chart followers.</a:t>
            </a:r>
          </a:p>
          <a:p>
            <a:pPr lvl="1"/>
            <a:r>
              <a:rPr lang="en-US" sz="2400" dirty="0" smtClean="0"/>
              <a:t>From the two, abstract a “stance </a:t>
            </a:r>
            <a:r>
              <a:rPr lang="en-US" sz="2400" dirty="0" smtClean="0"/>
              <a:t>model”: a concept.</a:t>
            </a:r>
            <a:endParaRPr lang="en-US" sz="2400" dirty="0" smtClean="0"/>
          </a:p>
          <a:p>
            <a:pPr lvl="1"/>
            <a:r>
              <a:rPr lang="en-US" sz="2400" dirty="0" smtClean="0"/>
              <a:t>Insert it “behind” the other two models.</a:t>
            </a:r>
            <a:endParaRPr lang="en-US" sz="2400" dirty="0"/>
          </a:p>
        </p:txBody>
      </p:sp>
      <p:graphicFrame>
        <p:nvGraphicFramePr>
          <p:cNvPr id="5" name="Diagram 4"/>
          <p:cNvGraphicFramePr/>
          <p:nvPr>
            <p:extLst>
              <p:ext uri="{D42A27DB-BD31-4B8C-83A1-F6EECF244321}">
                <p14:modId xmlns:p14="http://schemas.microsoft.com/office/powerpoint/2010/main" val="3487425669"/>
              </p:ext>
            </p:extLst>
          </p:nvPr>
        </p:nvGraphicFramePr>
        <p:xfrm>
          <a:off x="2055976" y="3622078"/>
          <a:ext cx="5029200" cy="302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3158813"/>
          </a:xfrm>
        </p:spPr>
        <p:txBody>
          <a:bodyPr/>
          <a:lstStyle/>
          <a:p>
            <a:r>
              <a:rPr lang="en-US" dirty="0" smtClean="0"/>
              <a:t>Analyzing the components of an agent’s act():</a:t>
            </a:r>
          </a:p>
          <a:p>
            <a:pPr lvl="1"/>
            <a:r>
              <a:rPr lang="en-US" dirty="0" err="1"/>
              <a:t>s</a:t>
            </a:r>
            <a:r>
              <a:rPr lang="en-US" dirty="0" err="1" smtClean="0"/>
              <a:t>urvey_env</a:t>
            </a:r>
            <a:r>
              <a:rPr lang="en-US" dirty="0" smtClean="0"/>
              <a:t>()</a:t>
            </a:r>
          </a:p>
          <a:p>
            <a:pPr lvl="2"/>
            <a:r>
              <a:rPr lang="en-US" dirty="0" smtClean="0"/>
              <a:t>Get a grid view.</a:t>
            </a:r>
          </a:p>
          <a:p>
            <a:pPr lvl="1"/>
            <a:r>
              <a:rPr lang="en-US" dirty="0" err="1"/>
              <a:t>e</a:t>
            </a:r>
            <a:r>
              <a:rPr lang="en-US" dirty="0" err="1" smtClean="0"/>
              <a:t>valuate_env</a:t>
            </a:r>
            <a:r>
              <a:rPr lang="en-US" dirty="0" smtClean="0"/>
              <a:t>()</a:t>
            </a:r>
          </a:p>
          <a:p>
            <a:pPr lvl="2"/>
            <a:r>
              <a:rPr lang="en-US" dirty="0" smtClean="0"/>
              <a:t>Do some calculation on characteristics in the view.</a:t>
            </a:r>
          </a:p>
          <a:p>
            <a:pPr lvl="1"/>
            <a:r>
              <a:rPr lang="en-US" dirty="0" err="1"/>
              <a:t>r</a:t>
            </a:r>
            <a:r>
              <a:rPr lang="en-US" dirty="0" err="1" smtClean="0"/>
              <a:t>espond_to_cond</a:t>
            </a:r>
            <a:r>
              <a:rPr lang="en-US" dirty="0" smtClean="0"/>
              <a:t>()</a:t>
            </a:r>
          </a:p>
          <a:p>
            <a:pPr lvl="2"/>
            <a:r>
              <a:rPr lang="en-US" dirty="0" smtClean="0"/>
              <a:t>Jump to a new cell; change fashion; eat a sheep.</a:t>
            </a:r>
            <a:endParaRPr lang="en-US" dirty="0"/>
          </a:p>
        </p:txBody>
      </p:sp>
    </p:spTree>
    <p:extLst>
      <p:ext uri="{BB962C8B-B14F-4D97-AF65-F5344CB8AC3E}">
        <p14:creationId xmlns:p14="http://schemas.microsoft.com/office/powerpoint/2010/main" val="21501164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51406"/>
          </a:xfrm>
        </p:spPr>
        <p:txBody>
          <a:bodyPr/>
          <a:lstStyle/>
          <a:p>
            <a:r>
              <a:rPr lang="en-US" dirty="0" smtClean="0"/>
              <a:t>So we get this generic act() function:</a:t>
            </a:r>
          </a:p>
        </p:txBody>
      </p:sp>
      <p:sp>
        <p:nvSpPr>
          <p:cNvPr id="4" name="TextBox 3"/>
          <p:cNvSpPr txBox="1"/>
          <p:nvPr/>
        </p:nvSpPr>
        <p:spPr>
          <a:xfrm>
            <a:off x="1066800" y="2286000"/>
            <a:ext cx="6553200" cy="1846659"/>
          </a:xfrm>
          <a:prstGeom prst="rect">
            <a:avLst/>
          </a:prstGeom>
          <a:noFill/>
        </p:spPr>
        <p:txBody>
          <a:bodyPr wrap="square" rtlCol="0">
            <a:spAutoFit/>
          </a:bodyPr>
          <a:lstStyle/>
          <a:p>
            <a:r>
              <a:rPr lang="en-US" sz="2400" dirty="0" err="1"/>
              <a:t>def</a:t>
            </a:r>
            <a:r>
              <a:rPr lang="en-US" sz="2400" dirty="0"/>
              <a:t> act(self):  </a:t>
            </a:r>
          </a:p>
          <a:p>
            <a:r>
              <a:rPr lang="en-US" sz="2400" dirty="0"/>
              <a:t>        </a:t>
            </a:r>
            <a:r>
              <a:rPr lang="en-US" sz="2400" dirty="0" err="1"/>
              <a:t>env_vars</a:t>
            </a:r>
            <a:r>
              <a:rPr lang="en-US" sz="2400" dirty="0"/>
              <a:t> = </a:t>
            </a:r>
            <a:r>
              <a:rPr lang="en-US" sz="2400" dirty="0" err="1"/>
              <a:t>self.survey_env</a:t>
            </a:r>
            <a:r>
              <a:rPr lang="en-US" sz="2400" dirty="0"/>
              <a:t>()  </a:t>
            </a:r>
          </a:p>
          <a:p>
            <a:r>
              <a:rPr lang="en-US" sz="2400" dirty="0"/>
              <a:t>    if </a:t>
            </a:r>
            <a:r>
              <a:rPr lang="en-US" sz="2400" dirty="0" err="1"/>
              <a:t>self.eval_env</a:t>
            </a:r>
            <a:r>
              <a:rPr lang="en-US" sz="2400" dirty="0"/>
              <a:t>(</a:t>
            </a:r>
            <a:r>
              <a:rPr lang="en-US" sz="2400" dirty="0" err="1"/>
              <a:t>env_vars</a:t>
            </a:r>
            <a:r>
              <a:rPr lang="en-US" sz="2400" dirty="0"/>
              <a:t>):  </a:t>
            </a:r>
          </a:p>
          <a:p>
            <a:r>
              <a:rPr lang="en-US" sz="2400" dirty="0"/>
              <a:t>        </a:t>
            </a:r>
            <a:r>
              <a:rPr lang="en-US" sz="2400" dirty="0" err="1"/>
              <a:t>self.respond_to_cond</a:t>
            </a:r>
            <a:r>
              <a:rPr lang="en-US" sz="2400" dirty="0"/>
              <a:t>(</a:t>
            </a:r>
            <a:r>
              <a:rPr lang="en-US" sz="2400" dirty="0" err="1"/>
              <a:t>env_vars</a:t>
            </a:r>
            <a:r>
              <a:rPr lang="en-US" sz="2400" dirty="0"/>
              <a:t>=</a:t>
            </a:r>
            <a:r>
              <a:rPr lang="en-US" sz="2400" dirty="0" err="1"/>
              <a:t>env_vars</a:t>
            </a:r>
            <a:r>
              <a:rPr lang="en-US" sz="2400" dirty="0"/>
              <a:t>)  </a:t>
            </a:r>
          </a:p>
          <a:p>
            <a:endParaRPr lang="en-US" dirty="0"/>
          </a:p>
        </p:txBody>
      </p:sp>
      <p:sp>
        <p:nvSpPr>
          <p:cNvPr id="5" name="Text Placeholder 2"/>
          <p:cNvSpPr txBox="1">
            <a:spLocks/>
          </p:cNvSpPr>
          <p:nvPr/>
        </p:nvSpPr>
        <p:spPr>
          <a:xfrm>
            <a:off x="381000" y="4419600"/>
            <a:ext cx="8382000" cy="451406"/>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This has worked for a number of models.</a:t>
            </a:r>
          </a:p>
        </p:txBody>
      </p:sp>
    </p:spTree>
    <p:extLst>
      <p:ext uri="{BB962C8B-B14F-4D97-AF65-F5344CB8AC3E}">
        <p14:creationId xmlns:p14="http://schemas.microsoft.com/office/powerpoint/2010/main" val="21501164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781000"/>
          </a:xfrm>
        </p:spPr>
        <p:txBody>
          <a:bodyPr/>
          <a:lstStyle/>
          <a:p>
            <a:r>
              <a:rPr lang="en-US" dirty="0" smtClean="0"/>
              <a:t>We are now working on ways to treat the entire agent population as a vector, and use matrix multiplication to reset all agents’ states in a single operation.</a:t>
            </a:r>
            <a:endParaRPr lang="en-US"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Python</a:t>
            </a:r>
            <a:r>
              <a:rPr lang="en-US" dirty="0" smtClean="0"/>
              <a:t> </a:t>
            </a:r>
            <a:r>
              <a:rPr lang="en-US" dirty="0" smtClean="0"/>
              <a:t>and Generic Programming</a:t>
            </a:r>
            <a:endParaRPr lang="en-US" dirty="0"/>
          </a:p>
        </p:txBody>
      </p:sp>
      <p:sp>
        <p:nvSpPr>
          <p:cNvPr id="3" name="Text Placeholder 2"/>
          <p:cNvSpPr>
            <a:spLocks noGrp="1"/>
          </p:cNvSpPr>
          <p:nvPr>
            <p:ph type="body" sz="quarter" idx="10"/>
          </p:nvPr>
        </p:nvSpPr>
        <p:spPr>
          <a:xfrm>
            <a:off x="381000" y="1411552"/>
            <a:ext cx="8382000" cy="4604337"/>
          </a:xfrm>
        </p:spPr>
        <p:txBody>
          <a:bodyPr/>
          <a:lstStyle/>
          <a:p>
            <a:r>
              <a:rPr lang="en-US" dirty="0" smtClean="0"/>
              <a:t>Python is well-suited to doing generic programming:</a:t>
            </a:r>
          </a:p>
          <a:p>
            <a:pPr lvl="1"/>
            <a:r>
              <a:rPr lang="en-US" dirty="0" smtClean="0"/>
              <a:t>We can already pass various types into a function </a:t>
            </a:r>
            <a:r>
              <a:rPr lang="en-US" dirty="0"/>
              <a:t>or a method and its descendants.</a:t>
            </a:r>
            <a:endParaRPr lang="en-US" dirty="0" smtClean="0"/>
          </a:p>
          <a:p>
            <a:pPr lvl="1"/>
            <a:r>
              <a:rPr lang="en-US" dirty="0" smtClean="0"/>
              <a:t>We can return various types from a function or a method and its descendants.</a:t>
            </a:r>
          </a:p>
          <a:p>
            <a:pPr lvl="1"/>
            <a:r>
              <a:rPr lang="en-US" dirty="0" smtClean="0"/>
              <a:t>We can pass in operators when a function might need to handle different types differently: the operator module.</a:t>
            </a:r>
          </a:p>
          <a:p>
            <a:pPr lvl="2"/>
            <a:r>
              <a:rPr lang="en-US" dirty="0" smtClean="0"/>
              <a:t>Thus we could pass in add() for </a:t>
            </a:r>
            <a:r>
              <a:rPr lang="en-US" dirty="0" err="1" smtClean="0"/>
              <a:t>ints</a:t>
            </a:r>
            <a:r>
              <a:rPr lang="en-US" dirty="0" smtClean="0"/>
              <a:t> and our own operator for knots. </a:t>
            </a:r>
            <a:endParaRPr lang="en-US" dirty="0"/>
          </a:p>
        </p:txBody>
      </p:sp>
    </p:spTree>
    <p:extLst>
      <p:ext uri="{BB962C8B-B14F-4D97-AF65-F5344CB8AC3E}">
        <p14:creationId xmlns:p14="http://schemas.microsoft.com/office/powerpoint/2010/main" val="33037792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Python</a:t>
            </a:r>
            <a:r>
              <a:rPr lang="en-US" dirty="0" smtClean="0"/>
              <a:t> </a:t>
            </a:r>
            <a:r>
              <a:rPr lang="en-US" dirty="0" smtClean="0"/>
              <a:t>and Generic Programming</a:t>
            </a:r>
            <a:endParaRPr lang="en-US" dirty="0"/>
          </a:p>
        </p:txBody>
      </p:sp>
      <p:sp>
        <p:nvSpPr>
          <p:cNvPr id="3" name="Text Placeholder 2"/>
          <p:cNvSpPr>
            <a:spLocks noGrp="1"/>
          </p:cNvSpPr>
          <p:nvPr>
            <p:ph type="body" sz="quarter" idx="10"/>
          </p:nvPr>
        </p:nvSpPr>
        <p:spPr>
          <a:xfrm>
            <a:off x="381000" y="1411552"/>
            <a:ext cx="8382000" cy="3243965"/>
          </a:xfrm>
        </p:spPr>
        <p:txBody>
          <a:bodyPr/>
          <a:lstStyle/>
          <a:p>
            <a:r>
              <a:rPr lang="en-US" dirty="0" smtClean="0"/>
              <a:t>Concepts:</a:t>
            </a:r>
          </a:p>
          <a:p>
            <a:pPr lvl="1"/>
            <a:r>
              <a:rPr lang="en-US" dirty="0" err="1"/>
              <a:t>isinstance</a:t>
            </a:r>
            <a:r>
              <a:rPr lang="en-US" dirty="0"/>
              <a:t>(e, </a:t>
            </a:r>
            <a:r>
              <a:rPr lang="en-US" dirty="0" err="1"/>
              <a:t>collections.Iterable</a:t>
            </a:r>
            <a:r>
              <a:rPr lang="en-US" dirty="0" smtClean="0"/>
              <a:t>) is along the lines of what </a:t>
            </a:r>
            <a:r>
              <a:rPr lang="en-US" dirty="0" err="1" smtClean="0"/>
              <a:t>Stepanov</a:t>
            </a:r>
            <a:r>
              <a:rPr lang="en-US" dirty="0" smtClean="0"/>
              <a:t> and Rose are after.</a:t>
            </a:r>
          </a:p>
          <a:p>
            <a:pPr lvl="1"/>
            <a:r>
              <a:rPr lang="en-US" dirty="0" smtClean="0"/>
              <a:t>“Duck typing” is a weak substitute for actual, rigorously defined concepts. </a:t>
            </a:r>
          </a:p>
          <a:p>
            <a:pPr lvl="2"/>
            <a:r>
              <a:rPr lang="en-US" dirty="0" smtClean="0"/>
              <a:t>Rather than actually working out the abstraction that captures x, y and z, just chuck them all in a duck costume!</a:t>
            </a:r>
          </a:p>
        </p:txBody>
      </p:sp>
    </p:spTree>
    <p:extLst>
      <p:ext uri="{BB962C8B-B14F-4D97-AF65-F5344CB8AC3E}">
        <p14:creationId xmlns:p14="http://schemas.microsoft.com/office/powerpoint/2010/main" val="30942954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219200"/>
            <a:ext cx="8382000" cy="2224199"/>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4352986"/>
          </a:xfrm>
        </p:spPr>
        <p:txBody>
          <a:bodyPr/>
          <a:lstStyle/>
          <a:p>
            <a:r>
              <a:rPr lang="en-US" dirty="0" smtClean="0"/>
              <a:t>Flat is better than nested</a:t>
            </a:r>
            <a:r>
              <a:rPr lang="en-US" dirty="0" smtClean="0"/>
              <a:t>?</a:t>
            </a:r>
          </a:p>
          <a:p>
            <a:pPr lvl="1"/>
            <a:r>
              <a:rPr lang="en-US" dirty="0" smtClean="0"/>
              <a:t>We have chosen nested.</a:t>
            </a:r>
            <a:endParaRPr lang="en-US" dirty="0" smtClean="0"/>
          </a:p>
          <a:p>
            <a:pPr lvl="1"/>
            <a:r>
              <a:rPr lang="en-US" dirty="0" smtClean="0"/>
              <a:t>Trade</a:t>
            </a:r>
            <a:r>
              <a:rPr lang="en-US" dirty="0"/>
              <a:t>-off: the resulting code is going to be </a:t>
            </a:r>
            <a:r>
              <a:rPr lang="en-US" dirty="0" smtClean="0"/>
              <a:t>harder to grasp </a:t>
            </a:r>
            <a:r>
              <a:rPr lang="en-US" dirty="0"/>
              <a:t>for people not familiar with </a:t>
            </a:r>
            <a:r>
              <a:rPr lang="en-US" dirty="0" smtClean="0"/>
              <a:t>such abstractions.</a:t>
            </a:r>
          </a:p>
          <a:p>
            <a:pPr lvl="1"/>
            <a:r>
              <a:rPr lang="en-US" dirty="0" smtClean="0"/>
              <a:t>This </a:t>
            </a:r>
            <a:r>
              <a:rPr lang="en-US" dirty="0"/>
              <a:t>is OK, because it enables skilled software engineers to create a “fill-in-the-template” system for the use of social scientists who are not highly skilled </a:t>
            </a:r>
            <a:r>
              <a:rPr lang="en-US" dirty="0" smtClean="0"/>
              <a:t>programmers</a:t>
            </a:r>
            <a:r>
              <a:rPr lang="en-US" dirty="0"/>
              <a:t>.</a:t>
            </a:r>
          </a:p>
          <a:p>
            <a:pPr lvl="1"/>
            <a:endParaRPr lang="en-US" dirty="0"/>
          </a:p>
        </p:txBody>
      </p:sp>
    </p:spTree>
    <p:extLst>
      <p:ext uri="{BB962C8B-B14F-4D97-AF65-F5344CB8AC3E}">
        <p14:creationId xmlns:p14="http://schemas.microsoft.com/office/powerpoint/2010/main" val="35268710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0188"/>
            <a:ext cx="8001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1786130"/>
          </a:xfrm>
        </p:spPr>
        <p:txBody>
          <a:bodyPr/>
          <a:lstStyle/>
          <a:p>
            <a:r>
              <a:rPr lang="en-US" dirty="0" smtClean="0"/>
              <a:t>Flat is better than nested?</a:t>
            </a:r>
          </a:p>
          <a:p>
            <a:pPr lvl="1"/>
            <a:r>
              <a:rPr lang="en-US" dirty="0" smtClean="0"/>
              <a:t>If we build it right, the social scientists never need to “look under the hood.”</a:t>
            </a:r>
          </a:p>
          <a:p>
            <a:pPr lvl="1"/>
            <a:endParaRPr lang="en-US" dirty="0"/>
          </a:p>
        </p:txBody>
      </p:sp>
      <p:pic>
        <p:nvPicPr>
          <p:cNvPr id="4" name="Picture 3" descr="Model_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200400"/>
            <a:ext cx="3116988" cy="2705100"/>
          </a:xfrm>
          <a:prstGeom prst="rect">
            <a:avLst/>
          </a:prstGeom>
        </p:spPr>
      </p:pic>
      <p:sp>
        <p:nvSpPr>
          <p:cNvPr id="5" name="Right Arrow 4"/>
          <p:cNvSpPr/>
          <p:nvPr/>
        </p:nvSpPr>
        <p:spPr bwMode="auto">
          <a:xfrm>
            <a:off x="4191000" y="3886200"/>
            <a:ext cx="822960" cy="82296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Right Arrow 5"/>
          <p:cNvSpPr/>
          <p:nvPr/>
        </p:nvSpPr>
        <p:spPr bwMode="auto">
          <a:xfrm>
            <a:off x="10668000" y="3886200"/>
            <a:ext cx="152400" cy="2286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7" name="Picture 6" descr="Car-comput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3048000"/>
            <a:ext cx="3458094" cy="2971800"/>
          </a:xfrm>
          <a:prstGeom prst="rect">
            <a:avLst/>
          </a:prstGeom>
        </p:spPr>
      </p:pic>
    </p:spTree>
    <p:extLst>
      <p:ext uri="{BB962C8B-B14F-4D97-AF65-F5344CB8AC3E}">
        <p14:creationId xmlns:p14="http://schemas.microsoft.com/office/powerpoint/2010/main" val="711487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894604"/>
          </a:xfrm>
        </p:spPr>
        <p:txBody>
          <a:bodyPr/>
          <a:lstStyle/>
          <a:p>
            <a:r>
              <a:rPr lang="en-US" dirty="0" smtClean="0"/>
              <a:t>Contributors welcome! The project is on </a:t>
            </a:r>
            <a:r>
              <a:rPr lang="en-US" dirty="0" err="1" smtClean="0"/>
              <a:t>GitHub</a:t>
            </a:r>
            <a:r>
              <a:rPr lang="en-US" dirty="0" smtClean="0"/>
              <a:t>.</a:t>
            </a:r>
            <a:endParaRPr lang="en-US" dirty="0" smtClean="0"/>
          </a:p>
        </p:txBody>
      </p:sp>
    </p:spTree>
    <p:extLst>
      <p:ext uri="{BB962C8B-B14F-4D97-AF65-F5344CB8AC3E}">
        <p14:creationId xmlns:p14="http://schemas.microsoft.com/office/powerpoint/2010/main" val="39650568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20000"/>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a:t>"Stonehenge on 27.01.08" by </a:t>
            </a:r>
            <a:r>
              <a:rPr lang="en-US" dirty="0" err="1"/>
              <a:t>Mavratti</a:t>
            </a:r>
            <a:r>
              <a:rPr lang="en-US" dirty="0"/>
              <a:t> - Own work. Licensed under Public Domain via Wikimedia Commons - https://</a:t>
            </a:r>
            <a:r>
              <a:rPr lang="en-US" dirty="0" err="1"/>
              <a:t>commons.wikimedia.org</a:t>
            </a:r>
            <a:r>
              <a:rPr lang="en-US" dirty="0"/>
              <a:t>/wiki/File:Stonehenge_on_27.01.08.jpg#/media/File:Stonehenge_on_27.01.08.jpg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a:t>
            </a:r>
            <a:r>
              <a:rPr lang="en-US" dirty="0" smtClean="0"/>
              <a:t>writing, e.g., </a:t>
            </a:r>
            <a:r>
              <a:rPr lang="en-US" dirty="0" smtClean="0"/>
              <a:t>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type="body" sz="quarter" idx="10"/>
          </p:nvPr>
        </p:nvSpPr>
        <p:spPr>
          <a:xfrm>
            <a:off x="381000" y="2438400"/>
            <a:ext cx="8382000" cy="3352800"/>
          </a:xfrm>
        </p:spPr>
        <p:txBody>
          <a:bodyPr>
            <a:normAutofit/>
          </a:bodyPr>
          <a:lstStyle/>
          <a:p>
            <a:r>
              <a:rPr lang="en-US" dirty="0" smtClean="0"/>
              <a:t>Agents:</a:t>
            </a:r>
          </a:p>
          <a:p>
            <a:pPr lvl="1"/>
            <a:r>
              <a:rPr lang="en-US" dirty="0" smtClean="0"/>
              <a:t>Exist in some environment</a:t>
            </a:r>
          </a:p>
          <a:p>
            <a:pPr lvl="1"/>
            <a:r>
              <a:rPr lang="en-US" dirty="0" smtClean="0"/>
              <a:t>Are called upon to act</a:t>
            </a:r>
          </a:p>
          <a:p>
            <a:pPr lvl="1"/>
            <a:r>
              <a:rPr lang="en-US" dirty="0" smtClean="0"/>
              <a:t>Look to the environment to decide what to do</a:t>
            </a:r>
          </a:p>
          <a:p>
            <a:pPr lvl="1"/>
            <a:r>
              <a:rPr lang="en-US" dirty="0" smtClean="0"/>
              <a:t>Influence other agents by their actions</a:t>
            </a:r>
          </a:p>
        </p:txBody>
      </p:sp>
    </p:spTree>
    <p:extLst>
      <p:ext uri="{BB962C8B-B14F-4D97-AF65-F5344CB8AC3E}">
        <p14:creationId xmlns:p14="http://schemas.microsoft.com/office/powerpoint/2010/main" val="37261260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 (ABM)</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337802"/>
          </a:xfrm>
        </p:spPr>
        <p:txBody>
          <a:bodyPr/>
          <a:lstStyle/>
          <a:p>
            <a:r>
              <a:rPr lang="en-US" dirty="0" smtClean="0"/>
              <a:t>Our goal in creating </a:t>
            </a:r>
            <a:r>
              <a:rPr lang="en-US" dirty="0" err="1" smtClean="0"/>
              <a:t>Indra</a:t>
            </a:r>
            <a:r>
              <a:rPr lang="en-US" dirty="0" smtClean="0"/>
              <a:t> has been to continually to push more and more of the “work” into generic ABM libraries.</a:t>
            </a:r>
          </a:p>
        </p:txBody>
      </p:sp>
      <p:graphicFrame>
        <p:nvGraphicFramePr>
          <p:cNvPr id="4" name="Object 3"/>
          <p:cNvGraphicFramePr>
            <a:graphicFrameLocks noChangeAspect="1"/>
          </p:cNvGraphicFramePr>
          <p:nvPr>
            <p:extLst>
              <p:ext uri="{D42A27DB-BD31-4B8C-83A1-F6EECF244321}">
                <p14:modId xmlns:p14="http://schemas.microsoft.com/office/powerpoint/2010/main" val="2046554277"/>
              </p:ext>
            </p:extLst>
          </p:nvPr>
        </p:nvGraphicFramePr>
        <p:xfrm>
          <a:off x="990600" y="3276600"/>
          <a:ext cx="7267222" cy="2286000"/>
        </p:xfrm>
        <a:graphic>
          <a:graphicData uri="http://schemas.openxmlformats.org/presentationml/2006/ole">
            <mc:AlternateContent xmlns:mc="http://schemas.openxmlformats.org/markup-compatibility/2006">
              <mc:Choice xmlns:v="urn:schemas-microsoft-com:vml" Requires="v">
                <p:oleObj spid="_x0000_s1041" name="Document" r:id="rId3" imgW="6540500" imgH="1270000" progId="Word.Document.12">
                  <p:embed/>
                </p:oleObj>
              </mc:Choice>
              <mc:Fallback>
                <p:oleObj name="Document" r:id="rId3" imgW="6540500" imgH="1270000" progId="Word.Document.12">
                  <p:embed/>
                  <p:pic>
                    <p:nvPicPr>
                      <p:cNvPr id="0" name=""/>
                      <p:cNvPicPr/>
                      <p:nvPr/>
                    </p:nvPicPr>
                    <p:blipFill>
                      <a:blip r:embed="rId4"/>
                      <a:stretch>
                        <a:fillRect/>
                      </a:stretch>
                    </p:blipFill>
                    <p:spPr>
                      <a:xfrm>
                        <a:off x="990600" y="3276600"/>
                        <a:ext cx="7267222" cy="2286000"/>
                      </a:xfrm>
                      <a:prstGeom prst="rect">
                        <a:avLst/>
                      </a:prstGeom>
                    </p:spPr>
                  </p:pic>
                </p:oleObj>
              </mc:Fallback>
            </mc:AlternateContent>
          </a:graphicData>
        </a:graphic>
      </p:graphicFrame>
    </p:spTree>
    <p:extLst>
      <p:ext uri="{BB962C8B-B14F-4D97-AF65-F5344CB8AC3E}">
        <p14:creationId xmlns:p14="http://schemas.microsoft.com/office/powerpoint/2010/main" val="113695489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4067</TotalTime>
  <Words>2036</Words>
  <Application>Microsoft Macintosh PowerPoint</Application>
  <PresentationFormat>On-screen Show (4:3)</PresentationFormat>
  <Paragraphs>174</Paragraphs>
  <Slides>25</Slides>
  <Notes>9</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28" baseType="lpstr">
      <vt:lpstr>TM10286708</vt:lpstr>
      <vt:lpstr>White with Courier font for code slides</vt:lpstr>
      <vt:lpstr>Document</vt:lpstr>
      <vt:lpstr>Generic Programming for ABMs</vt:lpstr>
      <vt:lpstr>Generic Programming Abstracting logic from data</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vt:lpstr>
      <vt:lpstr>Agent-Based Modeling (ABM) </vt:lpstr>
      <vt:lpstr>ABM and Generic Programming</vt:lpstr>
      <vt:lpstr>ABM and Generic Programming</vt:lpstr>
      <vt:lpstr>ABM and Generic Programming</vt:lpstr>
      <vt:lpstr>ABM and Generic Programming</vt:lpstr>
      <vt:lpstr>ABM and Generic Programming</vt:lpstr>
      <vt:lpstr>ABM and Generic Programming</vt:lpstr>
      <vt:lpstr>ABM and Generic Programming</vt:lpstr>
      <vt:lpstr>ABM and Generic Programming</vt:lpstr>
      <vt:lpstr>Python and Generic Programming</vt:lpstr>
      <vt:lpstr>Python and Generic Programming</vt:lpstr>
      <vt:lpstr>How to Do Generic Programming</vt:lpstr>
      <vt:lpstr>How to Do Generic Programming</vt:lpstr>
      <vt:lpstr>How to Do Generic Programming</vt:lpstr>
      <vt:lpstr>How to Do Generic Programming</vt:lpstr>
      <vt:lpstr>How to Do Generic Programming</vt:lpstr>
      <vt:lpstr>Final note</vt:lpstr>
      <vt:lpstr>Credits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56</cp:revision>
  <dcterms:created xsi:type="dcterms:W3CDTF">2008-09-08T23:31:51Z</dcterms:created>
  <dcterms:modified xsi:type="dcterms:W3CDTF">2015-08-15T05:47:22Z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