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68" r:id="rId15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/>
    <p:restoredTop sz="94670"/>
  </p:normalViewPr>
  <p:slideViewPr>
    <p:cSldViewPr snapToGrid="0" snapToObjects="1">
      <p:cViewPr>
        <p:scale>
          <a:sx n="120" d="100"/>
          <a:sy n="120" d="100"/>
        </p:scale>
        <p:origin x="144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556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480" y="2564843"/>
            <a:ext cx="10403840" cy="259569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5165797"/>
            <a:ext cx="10403840" cy="975360"/>
          </a:xfrm>
        </p:spPr>
        <p:txBody>
          <a:bodyPr>
            <a:normAutofit/>
          </a:bodyPr>
          <a:lstStyle>
            <a:lvl1pPr marL="0" indent="0" algn="l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6865" y="6149469"/>
            <a:ext cx="3267455" cy="519289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0480" y="6149471"/>
            <a:ext cx="6941312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680" y="2035012"/>
            <a:ext cx="308864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7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05" y="6680692"/>
            <a:ext cx="11315886" cy="1165305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305" y="1389561"/>
            <a:ext cx="11307036" cy="4845471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7845996"/>
            <a:ext cx="11314176" cy="1062292"/>
          </a:xfrm>
        </p:spPr>
        <p:txBody>
          <a:bodyPr/>
          <a:lstStyle>
            <a:lvl1pPr marL="0" indent="0" algn="l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2"/>
            <a:ext cx="11314176" cy="3985731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189880"/>
            <a:ext cx="11054080" cy="1892767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66" y="1071693"/>
            <a:ext cx="10828302" cy="3919977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0790" y="4991671"/>
            <a:ext cx="10232252" cy="63209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937206"/>
            <a:ext cx="11063114" cy="1168021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9646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5" y="1148758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6465" y="4297003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99577"/>
            <a:ext cx="11057468" cy="3572388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49" y="5188717"/>
            <a:ext cx="11055798" cy="1422059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38858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8858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8642" y="1083734"/>
            <a:ext cx="9070847" cy="1854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5313" y="3131847"/>
            <a:ext cx="3641344" cy="877966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312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6515" y="3130784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94444" y="4130230"/>
            <a:ext cx="3641344" cy="4778058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18143" y="3118743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18144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88643" y="1083733"/>
            <a:ext cx="9076599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45312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5312" y="3316224"/>
            <a:ext cx="3641344" cy="214371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45312" y="6821125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775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81774" y="3316224"/>
            <a:ext cx="3641344" cy="214735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80331" y="6821123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23897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23895" y="3316226"/>
            <a:ext cx="3641344" cy="214601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23765" y="6821121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2" y="3121152"/>
            <a:ext cx="11314176" cy="57871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4928" y="1062661"/>
            <a:ext cx="2194560" cy="60425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3" y="1061157"/>
            <a:ext cx="8928761" cy="6044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4"/>
            <a:ext cx="11314176" cy="3984974"/>
          </a:xfrm>
        </p:spPr>
        <p:txBody>
          <a:bodyPr anchor="b">
            <a:normAutofit/>
          </a:bodyPr>
          <a:lstStyle>
            <a:lvl1pPr algn="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3" y="5179344"/>
            <a:ext cx="11314177" cy="1925879"/>
          </a:xfrm>
        </p:spPr>
        <p:txBody>
          <a:bodyPr>
            <a:normAutofit/>
          </a:bodyPr>
          <a:lstStyle>
            <a:lvl1pPr marL="0" indent="0" algn="r">
              <a:buNone/>
              <a:defRPr sz="3129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9" y="541869"/>
            <a:ext cx="948868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13" y="3121152"/>
            <a:ext cx="5561712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2096" y="3121152"/>
            <a:ext cx="5557390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1083733"/>
            <a:ext cx="9070848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042" y="3105852"/>
            <a:ext cx="5238982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311" y="4455350"/>
            <a:ext cx="556171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4826" y="3105852"/>
            <a:ext cx="5234661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095" y="4455350"/>
            <a:ext cx="555739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1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1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4389120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040" y="1062059"/>
            <a:ext cx="6632448" cy="784622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4389120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6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5796594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6923" y="1068433"/>
            <a:ext cx="5225577" cy="7839855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5796594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15375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40" y="1087108"/>
            <a:ext cx="9070848" cy="1838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2" y="3121152"/>
            <a:ext cx="11314176" cy="578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9616" y="9040144"/>
            <a:ext cx="303987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312" y="9039426"/>
            <a:ext cx="807923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541869"/>
            <a:ext cx="28122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16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xStyles>
    <p:titleStyle>
      <a:lvl1pPr algn="r" defTabSz="1300460" rtl="0" eaLnBrk="1" latinLnBrk="0" hangingPunct="1">
        <a:lnSpc>
          <a:spcPct val="90000"/>
        </a:lnSpc>
        <a:spcBef>
          <a:spcPct val="0"/>
        </a:spcBef>
        <a:buNone/>
        <a:defRPr sz="568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605912"/>
            <a:ext cx="10464800" cy="403982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err="1" smtClean="0">
                <a:solidFill>
                  <a:srgbClr val="FFFFFF"/>
                </a:solidFill>
              </a:rPr>
              <a:t>Indra</a:t>
            </a:r>
            <a:r>
              <a:rPr lang="en-US" sz="8000" dirty="0" smtClean="0">
                <a:solidFill>
                  <a:srgbClr val="FFFFFF"/>
                </a:solidFill>
              </a:rPr>
              <a:t>: Agent-Based Modeling in P</a:t>
            </a:r>
            <a:r>
              <a:rPr sz="8000" dirty="0" smtClean="0">
                <a:solidFill>
                  <a:srgbClr val="FFFFFF"/>
                </a:solidFill>
              </a:rPr>
              <a:t>ython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6312309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Dr. Gene Callahan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Why Python?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0000" y="5707625"/>
            <a:ext cx="10464800" cy="21827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Interactive features make for great experimental environment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Huge amount of library support for scientific computing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270000" y="1564558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 Object Hierarchy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1270000" y="5692877"/>
            <a:ext cx="10464800" cy="2521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Top-level object: Entity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Why bother?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plan on a network of objects, and we can build that machinery once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It also allows us to build debugging and display machinery in one </a:t>
            </a:r>
            <a:r>
              <a:rPr sz="3800" dirty="0" smtClean="0">
                <a:solidFill>
                  <a:srgbClr val="FFFFFF"/>
                </a:solidFill>
              </a:rPr>
              <a:t>place</a:t>
            </a:r>
            <a:r>
              <a:rPr lang="en-US" sz="3800" dirty="0" smtClean="0">
                <a:solidFill>
                  <a:srgbClr val="FFFFFF"/>
                </a:solidFill>
              </a:rPr>
              <a:t>.</a:t>
            </a:r>
            <a:endParaRPr sz="3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22605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66" name="Group 66"/>
          <p:cNvGrpSpPr/>
          <p:nvPr/>
        </p:nvGrpSpPr>
        <p:grpSpPr>
          <a:xfrm>
            <a:off x="4162598" y="965200"/>
            <a:ext cx="4679604" cy="1905000"/>
            <a:chOff x="0" y="0"/>
            <a:chExt cx="4679602" cy="19050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612360" y="609599"/>
              <a:ext cx="14548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Entity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93898" y="4876800"/>
            <a:ext cx="4679604" cy="1905000"/>
            <a:chOff x="0" y="0"/>
            <a:chExt cx="4679602" cy="19050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599046" y="609599"/>
              <a:ext cx="1481511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7769398" y="4876800"/>
            <a:ext cx="4679604" cy="1905000"/>
            <a:chOff x="0" y="0"/>
            <a:chExt cx="4679602" cy="19050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07870" y="609599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Environment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88391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972188" y="7365999"/>
            <a:ext cx="3923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Has an objective</a:t>
            </a:r>
          </a:p>
        </p:txBody>
      </p:sp>
      <p:sp>
        <p:nvSpPr>
          <p:cNvPr id="75" name="Shape 75"/>
          <p:cNvSpPr/>
          <p:nvPr/>
        </p:nvSpPr>
        <p:spPr>
          <a:xfrm>
            <a:off x="8143800" y="7365999"/>
            <a:ext cx="39308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Contains Agents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502400" y="1630403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80" name="Group 80"/>
          <p:cNvGrpSpPr/>
          <p:nvPr/>
        </p:nvGrpSpPr>
        <p:grpSpPr>
          <a:xfrm>
            <a:off x="4650844" y="279400"/>
            <a:ext cx="3703112" cy="1223368"/>
            <a:chOff x="0" y="0"/>
            <a:chExt cx="3703110" cy="1223367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3703111" cy="122336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00062" y="248725"/>
              <a:ext cx="1502987" cy="725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162598" y="2366102"/>
            <a:ext cx="4679604" cy="928638"/>
            <a:chOff x="0" y="0"/>
            <a:chExt cx="4679602" cy="928637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07870" y="121418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SpatialAgent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8718977" y="2582771"/>
            <a:ext cx="163744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Is located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4162598" y="4080336"/>
            <a:ext cx="4679604" cy="928639"/>
            <a:chOff x="0" y="0"/>
            <a:chExt cx="4679602" cy="928637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90234" y="121418"/>
              <a:ext cx="209913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Creature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6502400" y="3344638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599933" y="4297005"/>
            <a:ext cx="37297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Eats, ages, reproduces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72598" y="5794571"/>
            <a:ext cx="4679604" cy="928639"/>
            <a:chOff x="0" y="0"/>
            <a:chExt cx="4679602" cy="928637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26157" y="121418"/>
              <a:ext cx="36272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MobileCreature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6543718" y="5068161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9590937" y="5492750"/>
            <a:ext cx="27383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Can move in env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5210218" y="5070163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98" name="Group 98"/>
          <p:cNvGrpSpPr/>
          <p:nvPr/>
        </p:nvGrpSpPr>
        <p:grpSpPr>
          <a:xfrm>
            <a:off x="504998" y="5794571"/>
            <a:ext cx="4679604" cy="928639"/>
            <a:chOff x="0" y="0"/>
            <a:chExt cx="4679602" cy="928637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598457" y="121418"/>
              <a:ext cx="14826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Grass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8182018" y="6782396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6708818" y="6784468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03" name="Group 103"/>
          <p:cNvGrpSpPr/>
          <p:nvPr/>
        </p:nvGrpSpPr>
        <p:grpSpPr>
          <a:xfrm>
            <a:off x="3938623" y="7508806"/>
            <a:ext cx="2704407" cy="928639"/>
            <a:chOff x="788044" y="0"/>
            <a:chExt cx="2704405" cy="928637"/>
          </a:xfrm>
        </p:grpSpPr>
        <p:sp>
          <p:nvSpPr>
            <p:cNvPr id="101" name="Shape 101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54106" y="121418"/>
              <a:ext cx="9722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Fox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9607897" y="7506735"/>
            <a:ext cx="2704406" cy="928639"/>
            <a:chOff x="788044" y="0"/>
            <a:chExt cx="2704405" cy="928637"/>
          </a:xfrm>
        </p:grpSpPr>
        <p:sp>
          <p:nvSpPr>
            <p:cNvPr id="104" name="Shape 104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332451" y="121418"/>
              <a:ext cx="161559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Rabbit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2172797" y="8134350"/>
            <a:ext cx="200440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rabbits</a:t>
            </a:r>
          </a:p>
        </p:txBody>
      </p:sp>
      <p:sp>
        <p:nvSpPr>
          <p:cNvPr id="108" name="Shape 108"/>
          <p:cNvSpPr/>
          <p:nvPr/>
        </p:nvSpPr>
        <p:spPr>
          <a:xfrm>
            <a:off x="10994876" y="8299450"/>
            <a:ext cx="17846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grass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"Fractal Broccoli" by Jon Sullivan - http://</a:t>
            </a:r>
            <a:r>
              <a:rPr lang="en-US" dirty="0" err="1"/>
              <a:t>pdphoto.org</a:t>
            </a:r>
            <a:r>
              <a:rPr lang="en-US" dirty="0"/>
              <a:t>/</a:t>
            </a:r>
            <a:r>
              <a:rPr lang="en-US" dirty="0" err="1"/>
              <a:t>PictureDetail.php?mat</a:t>
            </a:r>
            <a:r>
              <a:rPr lang="en-US" dirty="0"/>
              <a:t>=</a:t>
            </a:r>
            <a:r>
              <a:rPr lang="en-US" dirty="0" err="1"/>
              <a:t>pdef&amp;pg</a:t>
            </a:r>
            <a:r>
              <a:rPr lang="en-US" dirty="0"/>
              <a:t>=8232.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File:Fractal_Broccoli.jpg</a:t>
            </a:r>
            <a:r>
              <a:rPr lang="en-US" dirty="0"/>
              <a:t>#/media/</a:t>
            </a:r>
            <a:r>
              <a:rPr lang="en-US" dirty="0" err="1"/>
              <a:t>File:Fractal_Broccoli.jpg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70000" y="4386805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The </a:t>
            </a:r>
            <a:r>
              <a:rPr sz="8000" dirty="0" smtClean="0">
                <a:solidFill>
                  <a:srgbClr val="FFFFFF"/>
                </a:solidFill>
              </a:rPr>
              <a:t>Problem</a:t>
            </a:r>
            <a:r>
              <a:rPr lang="en-US" sz="8000" dirty="0" smtClean="0">
                <a:solidFill>
                  <a:srgbClr val="FFFFFF"/>
                </a:solidFill>
              </a:rPr>
              <a:t> Set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6147649"/>
            <a:ext cx="10464800" cy="3097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mac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ro-level </a:t>
            </a: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models be given 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realistic micro-foundation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  <a:endParaRPr lang="en-US" sz="3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we capture phenomena too complex to macro-model through the interaction of agents following simple rules?</a:t>
            </a:r>
            <a:endParaRPr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16678" y="838121"/>
            <a:ext cx="4488121" cy="33660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Uses in Biology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865" y="4195488"/>
            <a:ext cx="5561712" cy="36384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Microbial behavior</a:t>
            </a:r>
          </a:p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Spead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of epidemics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Population dynamics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Inflammation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Immune system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51" y="3919349"/>
            <a:ext cx="5557837" cy="3751539"/>
          </a:xfrm>
        </p:spPr>
      </p:pic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in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946" y="4343315"/>
            <a:ext cx="5561712" cy="3343443"/>
          </a:xfrm>
        </p:spPr>
        <p:txBody>
          <a:bodyPr/>
          <a:lstStyle/>
          <a:p>
            <a:r>
              <a:rPr lang="en-US" dirty="0" smtClean="0"/>
              <a:t>Supply chain management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Portfolio management</a:t>
            </a:r>
          </a:p>
          <a:p>
            <a:r>
              <a:rPr lang="en-US" dirty="0" smtClean="0"/>
              <a:t>Distributed computing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3" y="3236119"/>
            <a:ext cx="5557837" cy="5557837"/>
          </a:xfrm>
        </p:spPr>
      </p:pic>
    </p:spTree>
    <p:extLst>
      <p:ext uri="{BB962C8B-B14F-4D97-AF65-F5344CB8AC3E}">
        <p14:creationId xmlns:p14="http://schemas.microsoft.com/office/powerpoint/2010/main" val="474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905" y="746245"/>
            <a:ext cx="9070848" cy="1838973"/>
          </a:xfrm>
        </p:spPr>
        <p:txBody>
          <a:bodyPr/>
          <a:lstStyle/>
          <a:p>
            <a:r>
              <a:rPr lang="en-US" dirty="0" smtClean="0"/>
              <a:t>Uses in Social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844" y="4294417"/>
            <a:ext cx="5561712" cy="3992029"/>
          </a:xfrm>
        </p:spPr>
        <p:txBody>
          <a:bodyPr/>
          <a:lstStyle/>
          <a:p>
            <a:r>
              <a:rPr lang="en-US" dirty="0" smtClean="0"/>
              <a:t>Replace “representative agent” with agents having:</a:t>
            </a:r>
          </a:p>
          <a:p>
            <a:pPr lvl="1"/>
            <a:r>
              <a:rPr lang="en-US" dirty="0" smtClean="0"/>
              <a:t>Different goals</a:t>
            </a:r>
          </a:p>
          <a:p>
            <a:pPr lvl="1"/>
            <a:r>
              <a:rPr lang="en-US" dirty="0" smtClean="0"/>
              <a:t>Different knowledge</a:t>
            </a:r>
          </a:p>
          <a:p>
            <a:pPr lvl="1"/>
            <a:r>
              <a:rPr lang="en-US" dirty="0" smtClean="0"/>
              <a:t>Different endowments</a:t>
            </a:r>
          </a:p>
          <a:p>
            <a:pPr lvl="1"/>
            <a:r>
              <a:rPr lang="en-US" dirty="0" smtClean="0"/>
              <a:t>Different abilities</a:t>
            </a:r>
          </a:p>
          <a:p>
            <a:pPr lvl="1"/>
            <a:r>
              <a:rPr lang="en-US" dirty="0" smtClean="0"/>
              <a:t>Different settings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8630585" y="2534892"/>
            <a:ext cx="1584252" cy="15842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9070080" y="4477611"/>
            <a:ext cx="718549" cy="102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8" y="6417340"/>
            <a:ext cx="3153938" cy="2099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27" y="6290432"/>
            <a:ext cx="3202569" cy="2401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50" y="5921377"/>
            <a:ext cx="3193810" cy="3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52500" y="1497780"/>
            <a:ext cx="11099800" cy="310371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smtClean="0">
                <a:solidFill>
                  <a:srgbClr val="FFFFFF"/>
                </a:solidFill>
              </a:rPr>
              <a:t>Example Problem: </a:t>
            </a:r>
            <a:r>
              <a:rPr sz="8000" dirty="0" smtClean="0">
                <a:solidFill>
                  <a:srgbClr val="FFFFFF"/>
                </a:solidFill>
              </a:rPr>
              <a:t>A </a:t>
            </a:r>
            <a:r>
              <a:rPr sz="8000" dirty="0">
                <a:solidFill>
                  <a:srgbClr val="FFFFFF"/>
                </a:solidFill>
              </a:rPr>
              <a:t>Social Cycle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952500" y="5442155"/>
            <a:ext cx="11099800" cy="2728452"/>
          </a:xfrm>
          <a:prstGeom prst="rect">
            <a:avLst/>
          </a:prstGeom>
        </p:spPr>
        <p:txBody>
          <a:bodyPr/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Business cycle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Cycles in fashion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Constitutional cycles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Stock market bubbles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Insight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270000" y="5973097"/>
            <a:ext cx="10464800" cy="26694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All of these cycles involve a two-population model, and…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have a simple (macro-level) two-population model in existence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814051" y="1417074"/>
            <a:ext cx="9522542" cy="18570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Predator-Prey</a:t>
            </a:r>
          </a:p>
        </p:txBody>
      </p:sp>
      <p:pic>
        <p:nvPicPr>
          <p:cNvPr id="45" name="Fo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854" y="4547181"/>
            <a:ext cx="6344209" cy="4253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nowshoe_Har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6529" y="4913630"/>
            <a:ext cx="3302586" cy="3120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088638" y="585663"/>
            <a:ext cx="9070848" cy="183897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Solution: Agent-Based Programming</a:t>
            </a:r>
          </a:p>
        </p:txBody>
      </p:sp>
      <p:sp>
        <p:nvSpPr>
          <p:cNvPr id="52" name="Shape 52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Let us create “autonomous” software agents, give them semi-realistic behavior, divide them in two distinct populations, and see if we get the cycles that interest us.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144</TotalTime>
  <Words>277</Words>
  <Application>Microsoft Macintosh PowerPoint</Application>
  <PresentationFormat>Custom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Avenir Roman</vt:lpstr>
      <vt:lpstr>Century Gothic</vt:lpstr>
      <vt:lpstr>Helvetica</vt:lpstr>
      <vt:lpstr>Helvetica Light</vt:lpstr>
      <vt:lpstr>Arial</vt:lpstr>
      <vt:lpstr>Vapor Trail</vt:lpstr>
      <vt:lpstr>Indra: Agent-Based Modeling in Python</vt:lpstr>
      <vt:lpstr>The Problem Set</vt:lpstr>
      <vt:lpstr>Uses in Biology</vt:lpstr>
      <vt:lpstr>Uses in Business</vt:lpstr>
      <vt:lpstr>Uses in Social Science</vt:lpstr>
      <vt:lpstr>Example Problem: A Social Cycle</vt:lpstr>
      <vt:lpstr>Insight</vt:lpstr>
      <vt:lpstr>Predator-Prey</vt:lpstr>
      <vt:lpstr>Solution: Agent-Based Programming</vt:lpstr>
      <vt:lpstr>Why Python?</vt:lpstr>
      <vt:lpstr>The Object Hierarchy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Indra: Agent-Based Modeling in Python</dc:title>
  <cp:lastModifiedBy>Gene Callahan</cp:lastModifiedBy>
  <cp:revision>24</cp:revision>
  <dcterms:modified xsi:type="dcterms:W3CDTF">2015-10-28T17:47:54Z</dcterms:modified>
</cp:coreProperties>
</file>