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44"/>
  </p:notesMasterIdLst>
  <p:sldIdLst>
    <p:sldId id="257" r:id="rId6"/>
    <p:sldId id="259" r:id="rId7"/>
    <p:sldId id="313" r:id="rId8"/>
    <p:sldId id="316" r:id="rId9"/>
    <p:sldId id="315" r:id="rId10"/>
    <p:sldId id="289" r:id="rId11"/>
    <p:sldId id="266" r:id="rId12"/>
    <p:sldId id="267" r:id="rId13"/>
    <p:sldId id="269" r:id="rId14"/>
    <p:sldId id="270" r:id="rId15"/>
    <p:sldId id="271" r:id="rId16"/>
    <p:sldId id="282" r:id="rId17"/>
    <p:sldId id="283" r:id="rId18"/>
    <p:sldId id="284" r:id="rId19"/>
    <p:sldId id="291" r:id="rId20"/>
    <p:sldId id="317" r:id="rId21"/>
    <p:sldId id="292" r:id="rId22"/>
    <p:sldId id="311" r:id="rId23"/>
    <p:sldId id="293" r:id="rId24"/>
    <p:sldId id="294" r:id="rId25"/>
    <p:sldId id="295" r:id="rId26"/>
    <p:sldId id="296" r:id="rId27"/>
    <p:sldId id="297" r:id="rId28"/>
    <p:sldId id="299" r:id="rId29"/>
    <p:sldId id="301" r:id="rId30"/>
    <p:sldId id="302" r:id="rId31"/>
    <p:sldId id="303" r:id="rId32"/>
    <p:sldId id="304" r:id="rId33"/>
    <p:sldId id="305" r:id="rId34"/>
    <p:sldId id="306" r:id="rId35"/>
    <p:sldId id="312" r:id="rId36"/>
    <p:sldId id="290" r:id="rId37"/>
    <p:sldId id="268" r:id="rId38"/>
    <p:sldId id="307" r:id="rId39"/>
    <p:sldId id="308" r:id="rId40"/>
    <p:sldId id="309" r:id="rId41"/>
    <p:sldId id="310" r:id="rId42"/>
    <p:sldId id="31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48"/>
    <p:restoredTop sz="94687"/>
  </p:normalViewPr>
  <p:slideViewPr>
    <p:cSldViewPr>
      <p:cViewPr varScale="1">
        <p:scale>
          <a:sx n="141" d="100"/>
          <a:sy n="141" d="100"/>
        </p:scale>
        <p:origin x="22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notesMaster" Target="notesMasters/notesMaster1.xml"/><Relationship Id="rId4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t>
        <a:bodyPr/>
        <a:lstStyle/>
        <a:p>
          <a:endParaRPr lang="en-US"/>
        </a:p>
      </dgm:t>
    </dgm:pt>
    <dgm:pt modelId="{FAF75DFB-BAB1-0D4D-AAE3-3DB2C8A7C5CB}" type="pres">
      <dgm:prSet presAssocID="{D15DA790-D86E-2E4A-A4AC-BB2C53035A48}" presName="node" presStyleLbl="node1" presStyleIdx="0" presStyleCnt="4">
        <dgm:presLayoutVars>
          <dgm:bulletEnabled val="1"/>
        </dgm:presLayoutVars>
      </dgm:prSet>
      <dgm:spPr/>
      <dgm:t>
        <a:bodyPr/>
        <a:lstStyle/>
        <a:p>
          <a:endParaRPr lang="en-US"/>
        </a:p>
      </dgm:t>
    </dgm:pt>
    <dgm:pt modelId="{FC7907E5-A662-3049-A2C3-E4121564A074}" type="pres">
      <dgm:prSet presAssocID="{74AD216D-95D5-574B-A24A-4B7D5C57DC2C}" presName="sibTrans" presStyleLbl="sibTrans2D1" presStyleIdx="0" presStyleCnt="4"/>
      <dgm:spPr/>
      <dgm:t>
        <a:bodyPr/>
        <a:lstStyle/>
        <a:p>
          <a:endParaRPr lang="en-US"/>
        </a:p>
      </dgm:t>
    </dgm:pt>
    <dgm:pt modelId="{05D6C732-8347-FD47-9C34-B0BC9F881B5F}" type="pres">
      <dgm:prSet presAssocID="{74AD216D-95D5-574B-A24A-4B7D5C57DC2C}" presName="connectorText" presStyleLbl="sibTrans2D1" presStyleIdx="0" presStyleCnt="4"/>
      <dgm:spPr/>
      <dgm:t>
        <a:bodyPr/>
        <a:lstStyle/>
        <a:p>
          <a:endParaRPr lang="en-US"/>
        </a:p>
      </dgm:t>
    </dgm:pt>
    <dgm:pt modelId="{0032026F-C9CE-1E4F-A84D-F03E0A55B7FB}" type="pres">
      <dgm:prSet presAssocID="{0F7ACD39-B432-1F4E-9400-F52BC71C6B28}" presName="node" presStyleLbl="node1" presStyleIdx="1" presStyleCnt="4">
        <dgm:presLayoutVars>
          <dgm:bulletEnabled val="1"/>
        </dgm:presLayoutVars>
      </dgm:prSet>
      <dgm:spPr/>
      <dgm:t>
        <a:bodyPr/>
        <a:lstStyle/>
        <a:p>
          <a:endParaRPr lang="en-US"/>
        </a:p>
      </dgm:t>
    </dgm:pt>
    <dgm:pt modelId="{21835110-1248-0F40-B471-53227881DFA1}" type="pres">
      <dgm:prSet presAssocID="{E21A56C5-1158-414A-B458-A54D4E73A513}" presName="sibTrans" presStyleLbl="sibTrans2D1" presStyleIdx="1" presStyleCnt="4"/>
      <dgm:spPr/>
      <dgm:t>
        <a:bodyPr/>
        <a:lstStyle/>
        <a:p>
          <a:endParaRPr lang="en-US"/>
        </a:p>
      </dgm:t>
    </dgm:pt>
    <dgm:pt modelId="{F43DE482-739C-984B-9F60-2A276C31DDF0}" type="pres">
      <dgm:prSet presAssocID="{E21A56C5-1158-414A-B458-A54D4E73A513}" presName="connectorText" presStyleLbl="sibTrans2D1" presStyleIdx="1" presStyleCnt="4"/>
      <dgm:spPr/>
      <dgm:t>
        <a:bodyPr/>
        <a:lstStyle/>
        <a:p>
          <a:endParaRPr lang="en-US"/>
        </a:p>
      </dgm:t>
    </dgm:pt>
    <dgm:pt modelId="{66AD2163-19FA-9842-B407-11A561E0B28C}" type="pres">
      <dgm:prSet presAssocID="{2226E3C8-2586-284A-A8D3-C14D13411E64}" presName="node" presStyleLbl="node1" presStyleIdx="2" presStyleCnt="4">
        <dgm:presLayoutVars>
          <dgm:bulletEnabled val="1"/>
        </dgm:presLayoutVars>
      </dgm:prSet>
      <dgm:spPr/>
      <dgm:t>
        <a:bodyPr/>
        <a:lstStyle/>
        <a:p>
          <a:endParaRPr lang="en-US"/>
        </a:p>
      </dgm:t>
    </dgm:pt>
    <dgm:pt modelId="{5B98DEAE-4428-8B49-BA68-1B1813C6005F}" type="pres">
      <dgm:prSet presAssocID="{EAAA7CF0-15EA-7347-83D0-21E3F6B1D78A}" presName="sibTrans" presStyleLbl="sibTrans2D1" presStyleIdx="2" presStyleCnt="4"/>
      <dgm:spPr/>
      <dgm:t>
        <a:bodyPr/>
        <a:lstStyle/>
        <a:p>
          <a:endParaRPr lang="en-US"/>
        </a:p>
      </dgm:t>
    </dgm:pt>
    <dgm:pt modelId="{0F9ED58B-2448-FA4D-8F18-E49CD9F59AAC}" type="pres">
      <dgm:prSet presAssocID="{EAAA7CF0-15EA-7347-83D0-21E3F6B1D78A}" presName="connectorText" presStyleLbl="sibTrans2D1" presStyleIdx="2" presStyleCnt="4"/>
      <dgm:spPr/>
      <dgm:t>
        <a:bodyPr/>
        <a:lstStyle/>
        <a:p>
          <a:endParaRPr lang="en-US"/>
        </a:p>
      </dgm:t>
    </dgm:pt>
    <dgm:pt modelId="{492633B3-01F9-E343-8017-0890C7327E6B}" type="pres">
      <dgm:prSet presAssocID="{B54EC266-43BA-8B45-B04A-8F638F60EB18}" presName="node" presStyleLbl="node1" presStyleIdx="3" presStyleCnt="4">
        <dgm:presLayoutVars>
          <dgm:bulletEnabled val="1"/>
        </dgm:presLayoutVars>
      </dgm:prSet>
      <dgm:spPr/>
      <dgm:t>
        <a:bodyPr/>
        <a:lstStyle/>
        <a:p>
          <a:endParaRPr lang="en-US"/>
        </a:p>
      </dgm:t>
    </dgm:pt>
    <dgm:pt modelId="{481688DA-3166-054F-941C-BF6AB84AC722}" type="pres">
      <dgm:prSet presAssocID="{3868F799-4B2E-644E-BAEB-4CF4FD8D5CAD}" presName="sibTrans" presStyleLbl="sibTrans2D1" presStyleIdx="3" presStyleCnt="4"/>
      <dgm:spPr/>
      <dgm:t>
        <a:bodyPr/>
        <a:lstStyle/>
        <a:p>
          <a:endParaRPr lang="en-US"/>
        </a:p>
      </dgm:t>
    </dgm:pt>
    <dgm:pt modelId="{7B7AF5A6-4B51-4242-A113-AB75EF6DDFAD}" type="pres">
      <dgm:prSet presAssocID="{3868F799-4B2E-644E-BAEB-4CF4FD8D5CAD}" presName="connectorText" presStyleLbl="sibTrans2D1" presStyleIdx="3" presStyleCnt="4"/>
      <dgm:spPr/>
      <dgm:t>
        <a:bodyPr/>
        <a:lstStyle/>
        <a:p>
          <a:endParaRPr lang="en-US"/>
        </a:p>
      </dgm:t>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1"/>
      <dgm:spPr/>
    </dgm:pt>
    <dgm:pt modelId="{71D61559-1B46-724D-B982-1621C3AACA4B}">
      <dgm:prSet phldrT="[Text]"/>
      <dgm:spPr/>
      <dgm:t>
        <a:bodyPr/>
        <a:lstStyle/>
        <a:p>
          <a:r>
            <a:rPr lang="en-US" dirty="0" smtClean="0"/>
            <a:t>Pre</a:t>
          </a:r>
          <a:endParaRPr lang="en-US" dirty="0"/>
        </a:p>
      </dgm:t>
    </dgm:pt>
    <dgm:pt modelId="{9F6AEFA3-185D-8146-9270-DE0C671D7FAA}" type="parTrans" cxnId="{542E6AC4-EDDE-BF47-89B6-E1AA4B93D6E2}">
      <dgm:prSet/>
      <dgm:spPr/>
      <dgm:t>
        <a:bodyPr/>
        <a:lstStyle/>
        <a:p>
          <a:endParaRPr lang="en-US"/>
        </a:p>
      </dgm:t>
    </dgm:pt>
    <dgm:pt modelId="{02562BB2-DF6A-2B41-9658-2164E1CEF651}" type="sibTrans" cxnId="{542E6AC4-EDDE-BF47-89B6-E1AA4B93D6E2}">
      <dgm:prSet/>
      <dgm:spPr/>
      <dgm:t>
        <a:bodyPr/>
        <a:lstStyle/>
        <a:p>
          <a:endParaRPr lang="en-US"/>
        </a:p>
      </dgm:t>
    </dgm:pt>
    <dgm:pt modelId="{8A03BCB5-79F1-004D-ABE0-B1E051BE2228}">
      <dgm:prSet phldrT="[Text]"/>
      <dgm:spPr/>
      <dgm:t>
        <a:bodyPr/>
        <a:lstStyle/>
        <a:p>
          <a:r>
            <a:rPr lang="en-US" dirty="0" smtClean="0"/>
            <a:t>Null</a:t>
          </a:r>
          <a:endParaRPr lang="en-US" dirty="0"/>
        </a:p>
      </dgm:t>
    </dgm:pt>
    <dgm:pt modelId="{740B7817-ED12-8C40-B966-A20A94DFDA48}" type="parTrans" cxnId="{31FF00AB-2A09-CF4E-A85C-C62CDAB6B2EC}">
      <dgm:prSet/>
      <dgm:spPr/>
      <dgm:t>
        <a:bodyPr/>
        <a:lstStyle/>
        <a:p>
          <a:endParaRPr lang="en-US"/>
        </a:p>
      </dgm:t>
    </dgm:pt>
    <dgm:pt modelId="{8CBB45B8-B840-CB4F-A6C6-7D0C3DBE4211}" type="sibTrans" cxnId="{31FF00AB-2A09-CF4E-A85C-C62CDAB6B2EC}">
      <dgm:prSet/>
      <dgm:spPr/>
      <dgm:t>
        <a:bodyPr/>
        <a:lstStyle/>
        <a:p>
          <a:endParaRPr lang="en-US"/>
        </a:p>
      </dgm:t>
    </dgm:pt>
    <dgm:pt modelId="{6986377E-B4D2-A049-9E50-21815A9B1A0E}">
      <dgm:prSet phldrT="[Text]"/>
      <dgm:spPr/>
      <dgm:t>
        <a:bodyPr/>
        <a:lstStyle/>
        <a:p>
          <a:r>
            <a:rPr lang="en-US" dirty="0" smtClean="0"/>
            <a:t>Pre</a:t>
          </a:r>
          <a:endParaRPr lang="en-US" dirty="0"/>
        </a:p>
      </dgm:t>
    </dgm:pt>
    <dgm:pt modelId="{1E58748C-F4CC-A248-B1B9-4515EF77ED81}" type="parTrans" cxnId="{49388D81-947E-2F4F-92CC-342E1609A311}">
      <dgm:prSet/>
      <dgm:spPr/>
      <dgm:t>
        <a:bodyPr/>
        <a:lstStyle/>
        <a:p>
          <a:endParaRPr lang="en-US"/>
        </a:p>
      </dgm:t>
    </dgm:pt>
    <dgm:pt modelId="{80DEEF14-98CE-5248-9147-06D758ED233B}" type="sibTrans" cxnId="{49388D81-947E-2F4F-92CC-342E1609A311}">
      <dgm:prSet/>
      <dgm:spPr/>
      <dgm:t>
        <a:bodyPr/>
        <a:lstStyle/>
        <a:p>
          <a:endParaRPr lang="en-US"/>
        </a:p>
      </dgm:t>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t>
        <a:bodyPr/>
        <a:lstStyle/>
        <a:p>
          <a:endParaRPr lang="en-US"/>
        </a:p>
      </dgm:t>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t>
        <a:bodyPr/>
        <a:lstStyle/>
        <a:p>
          <a:endParaRPr lang="en-US"/>
        </a:p>
      </dgm:t>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t>
        <a:bodyPr/>
        <a:lstStyle/>
        <a:p>
          <a:endParaRPr lang="en-US"/>
        </a:p>
      </dgm:t>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t>
        <a:bodyPr/>
        <a:lstStyle/>
        <a:p>
          <a:endParaRPr lang="en-US"/>
        </a:p>
      </dgm:t>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t>
        <a:bodyPr/>
        <a:lstStyle/>
        <a:p>
          <a:endParaRPr lang="en-US"/>
        </a:p>
      </dgm:t>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t>
        <a:bodyPr/>
        <a:lstStyle/>
        <a:p>
          <a:endParaRPr lang="en-US"/>
        </a:p>
      </dgm:t>
    </dgm:pt>
    <dgm:pt modelId="{65583AE2-E745-A745-871C-52C817E954DB}" type="pres">
      <dgm:prSet presAssocID="{EF1748F2-133D-8443-B07B-1F3DD04D9097}" presName="node" presStyleLbl="node1" presStyleIdx="0" presStyleCnt="2">
        <dgm:presLayoutVars>
          <dgm:bulletEnabled val="1"/>
        </dgm:presLayoutVars>
      </dgm:prSet>
      <dgm:spPr/>
      <dgm:t>
        <a:bodyPr/>
        <a:lstStyle/>
        <a:p>
          <a:endParaRPr lang="en-US"/>
        </a:p>
      </dgm:t>
    </dgm:pt>
    <dgm:pt modelId="{274AE413-8C94-2341-BBF5-1E261E2E00D7}" type="pres">
      <dgm:prSet presAssocID="{D8011B7C-4543-B647-8959-0A49F7C91FED}" presName="sibTrans" presStyleLbl="sibTrans2D1" presStyleIdx="0" presStyleCnt="2"/>
      <dgm:spPr/>
      <dgm:t>
        <a:bodyPr/>
        <a:lstStyle/>
        <a:p>
          <a:endParaRPr lang="en-US"/>
        </a:p>
      </dgm:t>
    </dgm:pt>
    <dgm:pt modelId="{34789F1D-661B-A340-90B1-DE96D4C88CE9}" type="pres">
      <dgm:prSet presAssocID="{D8011B7C-4543-B647-8959-0A49F7C91FED}" presName="connectorText" presStyleLbl="sibTrans2D1" presStyleIdx="0" presStyleCnt="2"/>
      <dgm:spPr/>
      <dgm:t>
        <a:bodyPr/>
        <a:lstStyle/>
        <a:p>
          <a:endParaRPr lang="en-US"/>
        </a:p>
      </dgm:t>
    </dgm:pt>
    <dgm:pt modelId="{0CE1B85C-6C34-BD4E-9439-2F58FF037D20}" type="pres">
      <dgm:prSet presAssocID="{6960D0BA-9C91-784C-AE10-65AC169E4DC8}" presName="node" presStyleLbl="node1" presStyleIdx="1" presStyleCnt="2">
        <dgm:presLayoutVars>
          <dgm:bulletEnabled val="1"/>
        </dgm:presLayoutVars>
      </dgm:prSet>
      <dgm:spPr/>
      <dgm:t>
        <a:bodyPr/>
        <a:lstStyle/>
        <a:p>
          <a:endParaRPr lang="en-US"/>
        </a:p>
      </dgm:t>
    </dgm:pt>
    <dgm:pt modelId="{BA549199-2999-F346-814B-A53DEEE169D9}" type="pres">
      <dgm:prSet presAssocID="{DAD6F5FD-5C4B-154B-9FBC-3B262EBF8712}" presName="sibTrans" presStyleLbl="sibTrans2D1" presStyleIdx="1" presStyleCnt="2"/>
      <dgm:spPr/>
      <dgm:t>
        <a:bodyPr/>
        <a:lstStyle/>
        <a:p>
          <a:endParaRPr lang="en-US"/>
        </a:p>
      </dgm:t>
    </dgm:pt>
    <dgm:pt modelId="{F88B9142-6A05-9E4A-BA0A-0DFC43570BFA}" type="pres">
      <dgm:prSet presAssocID="{DAD6F5FD-5C4B-154B-9FBC-3B262EBF8712}" presName="connectorText" presStyleLbl="sibTrans2D1" presStyleIdx="1" presStyleCnt="2"/>
      <dgm:spPr/>
      <dgm:t>
        <a:bodyPr/>
        <a:lstStyle/>
        <a:p>
          <a:endParaRPr lang="en-US"/>
        </a:p>
      </dgm:t>
    </dgm:pt>
  </dgm:ptLst>
  <dgm:cxnLst>
    <dgm:cxn modelId="{44B4281D-862C-D64C-BC64-571E5A97D57D}" srcId="{6A6E47F8-1048-2F47-907A-D4BF231FF035}" destId="{EF1748F2-133D-8443-B07B-1F3DD04D9097}" srcOrd="0" destOrd="0" parTransId="{B0EF66BE-1830-6144-B5C6-55B00DE505CD}" sibTransId="{D8011B7C-4543-B647-8959-0A49F7C91FED}"/>
    <dgm:cxn modelId="{8F066DED-EEAD-F84B-968C-A38CD4AA21AE}" type="presOf" srcId="{6A6E47F8-1048-2F47-907A-D4BF231FF035}" destId="{D1550008-CC03-1C41-97A6-3AE1B03323AA}" srcOrd="0"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63E364E5-C5B8-D645-B153-64CC91436E9D}" type="presOf" srcId="{DAD6F5FD-5C4B-154B-9FBC-3B262EBF8712}" destId="{BA549199-2999-F346-814B-A53DEEE169D9}" srcOrd="0" destOrd="0" presId="urn:microsoft.com/office/officeart/2005/8/layout/cycle2"/>
    <dgm:cxn modelId="{AD5CC48D-9565-2248-92F8-1663DC42CBCA}" type="presOf" srcId="{D8011B7C-4543-B647-8959-0A49F7C91FED}" destId="{34789F1D-661B-A340-90B1-DE96D4C88CE9}" srcOrd="1" destOrd="0" presId="urn:microsoft.com/office/officeart/2005/8/layout/cycle2"/>
    <dgm:cxn modelId="{1C16E3C2-8DA0-E24A-AEF3-4855C0BCC855}" type="presOf" srcId="{6960D0BA-9C91-784C-AE10-65AC169E4DC8}" destId="{0CE1B85C-6C34-BD4E-9439-2F58FF037D20}"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t>
        <a:bodyPr/>
        <a:lstStyle/>
        <a:p>
          <a:endParaRPr lang="en-US"/>
        </a:p>
      </dgm:t>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t>
        <a:bodyPr/>
        <a:lstStyle/>
        <a:p>
          <a:endParaRPr lang="en-US"/>
        </a:p>
      </dgm:t>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t>
        <a:bodyPr/>
        <a:lstStyle/>
        <a:p>
          <a:endParaRPr lang="en-US"/>
        </a:p>
      </dgm:t>
    </dgm:pt>
    <dgm:pt modelId="{BF1CED5C-0D5B-3D4F-815B-A58D41B33ECF}" type="pres">
      <dgm:prSet presAssocID="{E80DDE21-4817-EA47-94C2-0A9B57346F30}" presName="sibTransLast" presStyleLbl="sibTrans2D1" presStyleIdx="1" presStyleCnt="2"/>
      <dgm:spPr/>
      <dgm:t>
        <a:bodyPr/>
        <a:lstStyle/>
        <a:p>
          <a:endParaRPr lang="en-US"/>
        </a:p>
      </dgm:t>
    </dgm:pt>
    <dgm:pt modelId="{5CB1C4A4-FA9F-8740-88EF-0EC14C9FEE88}" type="pres">
      <dgm:prSet presAssocID="{E80DDE21-4817-EA47-94C2-0A9B57346F30}" presName="connectorText" presStyleLbl="sibTrans2D1" presStyleIdx="1" presStyleCnt="2"/>
      <dgm:spPr/>
      <dgm:t>
        <a:bodyPr/>
        <a:lstStyle/>
        <a:p>
          <a:endParaRPr lang="en-US"/>
        </a:p>
      </dgm:t>
    </dgm:pt>
    <dgm:pt modelId="{660C8989-F8D4-4A43-862F-8B032FF92F2B}" type="pres">
      <dgm:prSet presAssocID="{E80DDE21-4817-EA47-94C2-0A9B57346F30}" presName="lastNode" presStyleLbl="node1" presStyleIdx="2" presStyleCnt="3">
        <dgm:presLayoutVars>
          <dgm:bulletEnabled val="1"/>
        </dgm:presLayoutVars>
      </dgm:prSet>
      <dgm:spPr/>
      <dgm:t>
        <a:bodyPr/>
        <a:lstStyle/>
        <a:p>
          <a:endParaRPr lang="en-US"/>
        </a:p>
      </dgm:t>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Null</a:t>
          </a:r>
          <a:endParaRPr lang="en-US" sz="2700" kern="1200" dirty="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6/19/16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20</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Hokusai-sketches---hokusai-manga-vol6-crop.jpg#/media/File:Hokusai-sketches---hokusai-manga-vol6-crop.jp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05" y="1828800"/>
            <a:ext cx="8686800" cy="1523495"/>
          </a:xfrm>
        </p:spPr>
        <p:txBody>
          <a:bodyPr/>
          <a:lstStyle/>
          <a:p>
            <a:r>
              <a:rPr lang="en-US" dirty="0" smtClean="0"/>
              <a:t>Write Less Code</a:t>
            </a:r>
            <a:r>
              <a:rPr lang="is-IS" dirty="0" smtClean="0"/>
              <a:t>… Using Algebra!</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60412"/>
          </a:xfrm>
        </p:spPr>
        <p:txBody>
          <a:bodyPr>
            <a:normAutofit fontScale="90000"/>
          </a:bodyPr>
          <a:lstStyle/>
          <a:p>
            <a:r>
              <a:rPr lang="en-US" smtClean="0"/>
              <a:t>Agent-Based Modeling </a:t>
            </a:r>
            <a:r>
              <a:rPr lang="en-US"/>
              <a:t>(ABM)</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04800" y="1059696"/>
            <a:ext cx="8382000" cy="2293104"/>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 (Ex.: Lisp.)</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a:t>
            </a:r>
            <a:r>
              <a:rPr lang="en-US" dirty="0" err="1" smtClean="0"/>
              <a:t>Monoid</a:t>
            </a:r>
            <a:endParaRPr lang="en-US" dirty="0"/>
          </a:p>
        </p:txBody>
      </p:sp>
      <p:sp>
        <p:nvSpPr>
          <p:cNvPr id="3" name="Content Placeholder 2"/>
          <p:cNvSpPr>
            <a:spLocks noGrp="1"/>
          </p:cNvSpPr>
          <p:nvPr>
            <p:ph type="body" sz="quarter" idx="10"/>
          </p:nvPr>
        </p:nvSpPr>
        <p:spPr>
          <a:xfrm>
            <a:off x="381000" y="1676400"/>
            <a:ext cx="8382000" cy="4893647"/>
          </a:xfrm>
        </p:spPr>
        <p:txBody>
          <a:bodyPr/>
          <a:lstStyle/>
          <a:p>
            <a:r>
              <a:rPr lang="en-US" sz="2800" dirty="0"/>
              <a:t>To be a </a:t>
            </a:r>
            <a:r>
              <a:rPr lang="en-US" sz="2800" i="1" dirty="0" err="1" smtClean="0"/>
              <a:t>monoid</a:t>
            </a:r>
            <a:r>
              <a:rPr lang="en-US" sz="2800" dirty="0" smtClean="0"/>
              <a:t> an </a:t>
            </a:r>
            <a:r>
              <a:rPr lang="en-US" sz="2800" dirty="0"/>
              <a:t>algebraic structure must contain a primary set </a:t>
            </a:r>
            <a:r>
              <a:rPr lang="en-US" sz="2800" dirty="0" smtClean="0"/>
              <a:t>S, satisfying three </a:t>
            </a:r>
            <a:r>
              <a:rPr lang="en-US" sz="2800" dirty="0"/>
              <a:t>axioms: closure, associativity, </a:t>
            </a:r>
            <a:r>
              <a:rPr lang="en-US" sz="2800" dirty="0" smtClean="0"/>
              <a:t>and identity. </a:t>
            </a:r>
            <a:r>
              <a:rPr lang="en-US" sz="2800" dirty="0"/>
              <a:t>There is an operator </a:t>
            </a:r>
            <a:r>
              <a:rPr lang="en-US" sz="2800" dirty="0">
                <a:sym typeface="Symbol" charset="2"/>
              </a:rPr>
              <a:t></a:t>
            </a:r>
            <a:r>
              <a:rPr lang="en-US" sz="2800" dirty="0"/>
              <a:t> which takes two elements of the group and yields an element, and its operation satisfies these axioms.</a:t>
            </a:r>
          </a:p>
          <a:p>
            <a:r>
              <a:rPr lang="en-US" sz="2800" dirty="0" smtClean="0"/>
              <a:t>We may define further requirements and get more restrictively defined structures: </a:t>
            </a:r>
            <a:r>
              <a:rPr lang="en-US" sz="2800" dirty="0" err="1" smtClean="0"/>
              <a:t>e.g</a:t>
            </a:r>
            <a:r>
              <a:rPr lang="en-US" sz="2800" dirty="0" smtClean="0"/>
              <a:t>, </a:t>
            </a:r>
            <a:r>
              <a:rPr lang="en-US" sz="2800" dirty="0"/>
              <a:t>a </a:t>
            </a:r>
            <a:r>
              <a:rPr lang="en-US" sz="2800" i="1" dirty="0"/>
              <a:t>module</a:t>
            </a:r>
            <a:r>
              <a:rPr lang="en-US" sz="2800" dirty="0"/>
              <a:t> </a:t>
            </a:r>
            <a:r>
              <a:rPr lang="en-US" sz="2800" dirty="0" smtClean="0"/>
              <a:t>must be Abelian, have inverse elements, and contain </a:t>
            </a:r>
            <a:r>
              <a:rPr lang="en-US" sz="2800" dirty="0"/>
              <a:t>a secondary set, R, a ring of coefficients, with a second operation, </a:t>
            </a:r>
            <a:r>
              <a:rPr lang="en-US" sz="2800" dirty="0">
                <a:sym typeface="Symbol" charset="2"/>
              </a:rPr>
              <a:t></a:t>
            </a:r>
            <a:r>
              <a:rPr lang="en-US" sz="2800" dirty="0"/>
              <a:t>, which takes an element of R and an element of </a:t>
            </a:r>
            <a:r>
              <a:rPr lang="en-US" sz="2800" dirty="0" smtClean="0"/>
              <a:t>S </a:t>
            </a:r>
            <a:r>
              <a:rPr lang="en-US" sz="2800" dirty="0"/>
              <a:t>and produces </a:t>
            </a:r>
            <a:r>
              <a:rPr lang="en-US" sz="2800" dirty="0" smtClean="0"/>
              <a:t>an </a:t>
            </a:r>
            <a:r>
              <a:rPr lang="en-US" sz="2800" dirty="0"/>
              <a:t>element of </a:t>
            </a:r>
            <a:r>
              <a:rPr lang="en-US" sz="2800" dirty="0" smtClean="0"/>
              <a:t>S.</a:t>
            </a:r>
            <a:endParaRPr lang="en-US" sz="2800" dirty="0"/>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Different Strokes for Different Folks</a:t>
            </a:r>
            <a:endParaRPr lang="en-US" dirty="0"/>
          </a:p>
        </p:txBody>
      </p:sp>
      <p:sp>
        <p:nvSpPr>
          <p:cNvPr id="3" name="Content Placeholder 2"/>
          <p:cNvSpPr>
            <a:spLocks noGrp="1"/>
          </p:cNvSpPr>
          <p:nvPr>
            <p:ph sz="half" idx="1"/>
          </p:nvPr>
        </p:nvSpPr>
        <p:spPr>
          <a:xfrm>
            <a:off x="381000" y="1411762"/>
            <a:ext cx="4114800" cy="1163395"/>
          </a:xfrm>
        </p:spPr>
        <p:txBody>
          <a:bodyPr/>
          <a:lstStyle/>
          <a:p>
            <a:r>
              <a:rPr lang="en-US" dirty="0" smtClean="0"/>
              <a:t>The Forest Fire model turns out to be best represented as a </a:t>
            </a:r>
            <a:r>
              <a:rPr lang="en-US" dirty="0" err="1" smtClean="0"/>
              <a:t>monoid</a:t>
            </a:r>
            <a:r>
              <a:rPr lang="en-US" dirty="0" smtClean="0"/>
              <a:t>.</a:t>
            </a:r>
            <a:endParaRPr lang="en-US" dirty="0"/>
          </a:p>
        </p:txBody>
      </p:sp>
      <p:sp>
        <p:nvSpPr>
          <p:cNvPr id="4" name="Content Placeholder 3"/>
          <p:cNvSpPr>
            <a:spLocks noGrp="1"/>
          </p:cNvSpPr>
          <p:nvPr>
            <p:ph sz="half" idx="2"/>
          </p:nvPr>
        </p:nvSpPr>
        <p:spPr>
          <a:xfrm>
            <a:off x="4645937" y="1411762"/>
            <a:ext cx="4114800" cy="775597"/>
          </a:xfrm>
        </p:spPr>
        <p:txBody>
          <a:bodyPr/>
          <a:lstStyle/>
          <a:p>
            <a:r>
              <a:rPr lang="en-US" dirty="0" smtClean="0"/>
              <a:t>Schelling’s segregation model is a module.</a:t>
            </a:r>
            <a:endParaRPr lang="en-US" dirty="0"/>
          </a:p>
        </p:txBody>
      </p:sp>
      <p:pic>
        <p:nvPicPr>
          <p:cNvPr id="5" name="Picture 4" descr="segreg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837" y="2914987"/>
            <a:ext cx="3175000" cy="2381250"/>
          </a:xfrm>
          <a:prstGeom prst="rect">
            <a:avLst/>
          </a:prstGeom>
        </p:spPr>
      </p:pic>
      <p:pic>
        <p:nvPicPr>
          <p:cNvPr id="6" name="Picture 5"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2914987"/>
            <a:ext cx="3175000" cy="2381250"/>
          </a:xfrm>
          <a:prstGeom prst="rect">
            <a:avLst/>
          </a:prstGeom>
        </p:spPr>
      </p:pic>
      <p:sp>
        <p:nvSpPr>
          <p:cNvPr id="7" name="TextBox 6"/>
          <p:cNvSpPr txBox="1"/>
          <p:nvPr/>
        </p:nvSpPr>
        <p:spPr>
          <a:xfrm>
            <a:off x="762000" y="5636067"/>
            <a:ext cx="7331152" cy="954107"/>
          </a:xfrm>
          <a:prstGeom prst="rect">
            <a:avLst/>
          </a:prstGeom>
          <a:noFill/>
        </p:spPr>
        <p:txBody>
          <a:bodyPr wrap="square" rtlCol="0">
            <a:spAutoFit/>
          </a:bodyPr>
          <a:lstStyle/>
          <a:p>
            <a:pPr algn="ctr"/>
            <a:r>
              <a:rPr lang="en-US" sz="2800" dirty="0" smtClean="0">
                <a:solidFill>
                  <a:schemeClr val="accent6">
                    <a:lumMod val="40000"/>
                    <a:lumOff val="60000"/>
                  </a:schemeClr>
                </a:solidFill>
              </a:rPr>
              <a:t>We can now see how the second is a subclass of the first with additional axioms.</a:t>
            </a:r>
            <a:endParaRPr lang="en-US" sz="2800" dirty="0">
              <a:solidFill>
                <a:schemeClr val="accent6">
                  <a:lumMod val="40000"/>
                  <a:lumOff val="60000"/>
                </a:schemeClr>
              </a:solidFill>
            </a:endParaRPr>
          </a:p>
        </p:txBody>
      </p:sp>
    </p:spTree>
    <p:extLst>
      <p:ext uri="{BB962C8B-B14F-4D97-AF65-F5344CB8AC3E}">
        <p14:creationId xmlns:p14="http://schemas.microsoft.com/office/powerpoint/2010/main" val="12206467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1218795"/>
          </a:xfrm>
        </p:spPr>
        <p:txBody>
          <a:bodyPr/>
          <a:lstStyle/>
          <a:p>
            <a:r>
              <a:rPr lang="en-US" sz="4400" dirty="0" smtClean="0">
                <a:effectLst/>
              </a:rPr>
              <a:t>ABM </a:t>
            </a:r>
            <a:r>
              <a:rPr lang="en-US" sz="4400" dirty="0">
                <a:effectLst/>
              </a:rPr>
              <a:t>Interaction as </a:t>
            </a:r>
            <a:r>
              <a:rPr lang="en-US" sz="4400" dirty="0" smtClean="0">
                <a:effectLst/>
              </a:rPr>
              <a:t>an Algebraic Structure</a:t>
            </a:r>
            <a:endParaRPr lang="en-US" sz="4400"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Prehensions</a:t>
            </a:r>
            <a:endParaRPr lang="en-US" dirty="0"/>
          </a:p>
        </p:txBody>
      </p:sp>
      <p:sp>
        <p:nvSpPr>
          <p:cNvPr id="3" name="Text Placeholder 2"/>
          <p:cNvSpPr>
            <a:spLocks noGrp="1"/>
          </p:cNvSpPr>
          <p:nvPr>
            <p:ph type="body" sz="quarter" idx="10"/>
          </p:nvPr>
        </p:nvSpPr>
        <p:spPr>
          <a:xfrm>
            <a:off x="381000" y="1219200"/>
            <a:ext cx="8382000" cy="2609945"/>
          </a:xfrm>
        </p:spPr>
        <p:txBody>
          <a:bodyPr/>
          <a:lstStyle/>
          <a:p>
            <a:r>
              <a:rPr lang="en-US" dirty="0" smtClean="0"/>
              <a:t>Even before implementing this as a </a:t>
            </a:r>
            <a:r>
              <a:rPr lang="en-US" dirty="0" err="1" smtClean="0"/>
              <a:t>monoid</a:t>
            </a:r>
            <a:r>
              <a:rPr lang="en-US" dirty="0" smtClean="0"/>
              <a:t>, </a:t>
            </a:r>
            <a:r>
              <a:rPr lang="en-US" dirty="0" smtClean="0"/>
              <a:t>we had made it easy to:</a:t>
            </a:r>
          </a:p>
          <a:p>
            <a:pPr lvl="1"/>
            <a:r>
              <a:rPr lang="en-US" dirty="0" smtClean="0"/>
              <a:t>Get arbitrary slices of the agent’s environment as a “view.”</a:t>
            </a:r>
          </a:p>
          <a:p>
            <a:pPr lvl="1"/>
            <a:r>
              <a:rPr lang="en-US" dirty="0" smtClean="0"/>
              <a:t>Filter that view to, e.g., see only agents of a type of particular interest.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419600"/>
            <a:ext cx="8407831" cy="1600200"/>
          </a:xfrm>
          <a:prstGeom prst="rect">
            <a:avLst/>
          </a:prstGeom>
        </p:spPr>
      </p:pic>
    </p:spTree>
    <p:extLst>
      <p:ext uri="{BB962C8B-B14F-4D97-AF65-F5344CB8AC3E}">
        <p14:creationId xmlns:p14="http://schemas.microsoft.com/office/powerpoint/2010/main" val="193102182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99496209"/>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438400"/>
            <a:ext cx="4114800" cy="3102388"/>
          </a:xfrm>
        </p:spPr>
        <p:txBody>
          <a:bodyPr/>
          <a:lstStyle/>
          <a:p>
            <a:r>
              <a:rPr lang="en-US" sz="3600" b="1" dirty="0" smtClean="0">
                <a:solidFill>
                  <a:schemeClr val="accent6"/>
                </a:solidFill>
              </a:rPr>
              <a:t>For </a:t>
            </a:r>
            <a:r>
              <a:rPr lang="en-US" sz="3600" b="1" smtClean="0">
                <a:solidFill>
                  <a:schemeClr val="accent6"/>
                </a:solidFill>
              </a:rPr>
              <a:t>Abelian structures, </a:t>
            </a:r>
            <a:r>
              <a:rPr lang="en-US" sz="3600" b="1" dirty="0" smtClean="0">
                <a:solidFill>
                  <a:schemeClr val="accent6"/>
                </a:solidFill>
              </a:rPr>
              <a:t>we need:</a:t>
            </a:r>
          </a:p>
          <a:p>
            <a:r>
              <a:rPr lang="en-US" sz="3600" b="1" dirty="0" err="1" smtClean="0">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674852"/>
          </a:xfrm>
        </p:spPr>
        <p:txBody>
          <a:bodyPr/>
          <a:lstStyle/>
          <a:p>
            <a:pPr marL="339976" lvl="4" indent="-339976">
              <a:buBlip>
                <a:blip r:embed="rId2"/>
              </a:buBlip>
            </a:pPr>
            <a:r>
              <a:rPr lang="en-US" sz="3200" dirty="0" smtClean="0"/>
              <a:t>Modules need:</a:t>
            </a:r>
          </a:p>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a:t>
            </a:r>
            <a:r>
              <a:rPr lang="en-US" sz="2400" b="1" i="1" dirty="0" smtClean="0"/>
              <a:t>tendency (</a:t>
            </a:r>
            <a:r>
              <a:rPr lang="en-US" sz="2400" b="1" i="1" dirty="0"/>
              <a:t>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a:t>
            </a:r>
            <a:r>
              <a:rPr lang="en-US" sz="2400" b="1" i="1" dirty="0" smtClean="0"/>
              <a:t>some </a:t>
            </a:r>
            <a:r>
              <a:rPr lang="en-US" sz="2400" b="1" i="1" dirty="0"/>
              <a:t>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0" y="1905000"/>
            <a:ext cx="3111500" cy="3175000"/>
          </a:xfrm>
        </p:spPr>
      </p:pic>
    </p:spTree>
    <p:extLst>
      <p:ext uri="{BB962C8B-B14F-4D97-AF65-F5344CB8AC3E}">
        <p14:creationId xmlns:p14="http://schemas.microsoft.com/office/powerpoint/2010/main" val="121742482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Python</a:t>
            </a:r>
            <a:endParaRPr lang="en-US" dirty="0"/>
          </a:p>
        </p:txBody>
      </p:sp>
      <p:sp>
        <p:nvSpPr>
          <p:cNvPr id="3" name="Text Placeholder 2"/>
          <p:cNvSpPr>
            <a:spLocks noGrp="1"/>
          </p:cNvSpPr>
          <p:nvPr>
            <p:ph type="body" sz="quarter" idx="10"/>
          </p:nvPr>
        </p:nvSpPr>
        <p:spPr>
          <a:xfrm>
            <a:off x="417214" y="1600200"/>
            <a:ext cx="8382000" cy="1828800"/>
          </a:xfrm>
        </p:spPr>
        <p:txBody>
          <a:bodyPr/>
          <a:lstStyle/>
          <a:p>
            <a:r>
              <a:rPr lang="en-US" sz="3600" dirty="0" smtClean="0"/>
              <a:t>A great generic programming language!</a:t>
            </a:r>
          </a:p>
          <a:p>
            <a:r>
              <a:rPr lang="en-US" sz="3600" dirty="0" smtClean="0"/>
              <a:t>Don’t repeat yourself</a:t>
            </a:r>
          </a:p>
          <a:p>
            <a:r>
              <a:rPr lang="en-US" sz="3600" dirty="0"/>
              <a:t>Duck typing</a:t>
            </a:r>
          </a:p>
          <a:p>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124200"/>
            <a:ext cx="4556125" cy="3258362"/>
          </a:xfrm>
          <a:prstGeom prst="rect">
            <a:avLst/>
          </a:prstGeom>
        </p:spPr>
      </p:pic>
    </p:spTree>
    <p:extLst>
      <p:ext uri="{BB962C8B-B14F-4D97-AF65-F5344CB8AC3E}">
        <p14:creationId xmlns:p14="http://schemas.microsoft.com/office/powerpoint/2010/main" val="33425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Implementation Sample</a:t>
            </a:r>
            <a:endParaRPr lang="en-US" dirty="0"/>
          </a:p>
        </p:txBody>
      </p:sp>
      <p:sp>
        <p:nvSpPr>
          <p:cNvPr id="3" name="Content Placeholder 2"/>
          <p:cNvSpPr>
            <a:spLocks noGrp="1"/>
          </p:cNvSpPr>
          <p:nvPr>
            <p:ph sz="half" idx="1"/>
          </p:nvPr>
        </p:nvSpPr>
        <p:spPr>
          <a:xfrm>
            <a:off x="524302" y="1143000"/>
            <a:ext cx="8219364" cy="1249573"/>
          </a:xfrm>
        </p:spPr>
        <p:txBody>
          <a:bodyPr/>
          <a:lstStyle/>
          <a:p>
            <a:r>
              <a:rPr lang="en-US" dirty="0" err="1" smtClean="0"/>
              <a:t>Prehensions</a:t>
            </a:r>
            <a:r>
              <a:rPr lang="en-US" dirty="0" smtClean="0"/>
              <a:t> are a vector space in </a:t>
            </a:r>
            <a:r>
              <a:rPr lang="en-US" dirty="0" smtClean="0"/>
              <a:t>one</a:t>
            </a:r>
            <a:r>
              <a:rPr lang="en-US" dirty="0" smtClean="0"/>
              <a:t> </a:t>
            </a:r>
            <a:r>
              <a:rPr lang="en-US" dirty="0" smtClean="0"/>
              <a:t>class.</a:t>
            </a:r>
          </a:p>
          <a:p>
            <a:r>
              <a:rPr lang="en-US" dirty="0" smtClean="0"/>
              <a:t>However, any other implementation in which the </a:t>
            </a:r>
            <a:r>
              <a:rPr lang="en-US" dirty="0" smtClean="0"/>
              <a:t>vector-space</a:t>
            </a:r>
            <a:r>
              <a:rPr lang="en-US" dirty="0" smtClean="0"/>
              <a:t> </a:t>
            </a:r>
            <a:r>
              <a:rPr lang="en-US" dirty="0" smtClean="0"/>
              <a:t>axioms are true can be sub-classed.</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2207" y="3276600"/>
            <a:ext cx="7159586" cy="3116263"/>
          </a:xfrm>
        </p:spPr>
      </p:pic>
    </p:spTree>
    <p:extLst>
      <p:ext uri="{BB962C8B-B14F-4D97-AF65-F5344CB8AC3E}">
        <p14:creationId xmlns:p14="http://schemas.microsoft.com/office/powerpoint/2010/main" val="140898331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1661993"/>
          </a:xfrm>
        </p:spPr>
        <p:txBody>
          <a:bodyPr/>
          <a:lstStyle/>
          <a:p>
            <a:r>
              <a:rPr lang="en-US" sz="4000" dirty="0" smtClean="0"/>
              <a:t>Contributors welcome!</a:t>
            </a:r>
            <a:br>
              <a:rPr lang="en-US" sz="4000" dirty="0" smtClean="0"/>
            </a:br>
            <a:r>
              <a:rPr lang="en-US" sz="4000" dirty="0" smtClean="0"/>
              <a:t>The project is on </a:t>
            </a:r>
            <a:r>
              <a:rPr lang="en-US" sz="4000" dirty="0" err="1" smtClean="0"/>
              <a:t>GitHub</a:t>
            </a:r>
            <a:r>
              <a:rPr lang="en-US" sz="4000" dirty="0"/>
              <a:t>: https://</a:t>
            </a:r>
            <a:r>
              <a:rPr lang="en-US" sz="4000" dirty="0" err="1"/>
              <a:t>github.com</a:t>
            </a:r>
            <a:r>
              <a:rPr lang="en-US" sz="4000" dirty="0"/>
              <a:t>/</a:t>
            </a:r>
            <a:r>
              <a:rPr lang="en-US" sz="4000" dirty="0" err="1"/>
              <a:t>gcallah</a:t>
            </a:r>
            <a:r>
              <a:rPr lang="en-US" sz="4000" dirty="0"/>
              <a:t>/</a:t>
            </a:r>
            <a:r>
              <a:rPr lang="en-US" sz="4000" dirty="0" err="1"/>
              <a:t>Indra</a:t>
            </a:r>
            <a:endParaRPr lang="en-US" sz="4000"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5120759"/>
          </a:xfrm>
        </p:spPr>
        <p:txBody>
          <a:bodyPr/>
          <a:lstStyle/>
          <a:p>
            <a:r>
              <a:rPr lang="en-US" sz="2800" dirty="0"/>
              <a:t>"Hokusai-sketches---hokusai-manga-vol6-crop" by Katsushika </a:t>
            </a:r>
            <a:r>
              <a:rPr lang="en-US" sz="2800" dirty="0" err="1"/>
              <a:t>Hokusaiderivative</a:t>
            </a:r>
            <a:r>
              <a:rPr lang="en-US" sz="2800" dirty="0"/>
              <a:t> work: </a:t>
            </a:r>
            <a:r>
              <a:rPr lang="en-US" sz="2800" dirty="0" err="1"/>
              <a:t>AMorozov</a:t>
            </a:r>
            <a:r>
              <a:rPr lang="en-US" sz="2800" dirty="0"/>
              <a:t> - Hokusai_sketches_-_hokusai_manga_vol6.jpg. Licensed under Public Domain via Commons - </a:t>
            </a:r>
            <a:r>
              <a:rPr lang="en-US" sz="2800" dirty="0">
                <a:hlinkClick r:id="rId2"/>
              </a:rPr>
              <a:t>https://commons.wikimedia.org/wiki/File:Hokusai-sketches---hokusai-manga-vol6-crop.jpg#/media/File:Hokusai-sketches---</a:t>
            </a:r>
            <a:r>
              <a:rPr lang="en-US" sz="2800" dirty="0" smtClean="0">
                <a:hlinkClick r:id="rId2"/>
              </a:rPr>
              <a:t>hokusai-manga-vol6-crop.jpg</a:t>
            </a:r>
            <a:endParaRPr lang="en-US" sz="2800" dirty="0" smtClean="0"/>
          </a:p>
          <a:p>
            <a:r>
              <a:rPr lang="en-US" sz="2800" dirty="0"/>
              <a:t>Daffy Duck: By Directed by </a:t>
            </a:r>
            <a:r>
              <a:rPr lang="en-US" sz="2800" dirty="0" err="1"/>
              <a:t>Friz</a:t>
            </a:r>
            <a:r>
              <a:rPr lang="en-US" sz="2800" dirty="0"/>
              <a:t> </a:t>
            </a:r>
            <a:r>
              <a:rPr lang="en-US" sz="2800" dirty="0" err="1"/>
              <a:t>Freleng</a:t>
            </a:r>
            <a:r>
              <a:rPr lang="en-US" sz="2800" dirty="0"/>
              <a:t>, (Warner Bros.) - YouTube, Public Domain, https://</a:t>
            </a:r>
            <a:r>
              <a:rPr lang="en-US" sz="2800" dirty="0" err="1"/>
              <a:t>commons.wikimedia.org</a:t>
            </a:r>
            <a:r>
              <a:rPr lang="en-US" sz="2800" dirty="0"/>
              <a:t>/w/</a:t>
            </a:r>
            <a:r>
              <a:rPr lang="en-US" sz="2800" dirty="0" err="1"/>
              <a:t>index.php?curid</a:t>
            </a:r>
            <a:r>
              <a:rPr lang="en-US" sz="2800" dirty="0"/>
              <a:t>=34296734</a:t>
            </a:r>
            <a:endParaRPr lang="en-US" sz="2800" dirty="0" smtClean="0"/>
          </a:p>
        </p:txBody>
      </p:sp>
    </p:spTree>
    <p:extLst>
      <p:ext uri="{BB962C8B-B14F-4D97-AF65-F5344CB8AC3E}">
        <p14:creationId xmlns:p14="http://schemas.microsoft.com/office/powerpoint/2010/main" val="52643244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3102388"/>
          </a:xfrm>
        </p:spPr>
        <p:txBody>
          <a:bodyPr/>
          <a:lstStyle/>
          <a:p>
            <a:r>
              <a:rPr lang="en-US" sz="2800" dirty="0" smtClean="0"/>
              <a:t>Earth</a:t>
            </a:r>
            <a:r>
              <a:rPr lang="en-US" sz="2800" dirty="0"/>
              <a:t>: By NASA/Apollo 17 crew; taken by either Harrison Schmitt or Ron Evans - http://</a:t>
            </a:r>
            <a:r>
              <a:rPr lang="en-US" sz="2800" dirty="0" err="1"/>
              <a:t>www.nasa.gov</a:t>
            </a:r>
            <a:r>
              <a:rPr lang="en-US" sz="2800" dirty="0"/>
              <a:t>/images/content/115334main_image_feature_329_ys_full.jpgAlt: http://</a:t>
            </a:r>
            <a:r>
              <a:rPr lang="en-US" sz="2800" dirty="0" err="1"/>
              <a:t>grin.hq.nasa.gov</a:t>
            </a:r>
            <a:r>
              <a:rPr lang="en-US" sz="2800" dirty="0"/>
              <a:t>/ABSTRACTS/GPN-2000-001138.html (direct link), Public Domain, https://</a:t>
            </a:r>
            <a:r>
              <a:rPr lang="en-US" sz="2800" dirty="0" err="1"/>
              <a:t>commons.wikimedia.org</a:t>
            </a:r>
            <a:r>
              <a:rPr lang="en-US" sz="2800" dirty="0"/>
              <a:t>/w/</a:t>
            </a:r>
            <a:r>
              <a:rPr lang="en-US" sz="2800" dirty="0" err="1"/>
              <a:t>index.php?curid</a:t>
            </a:r>
            <a:r>
              <a:rPr lang="en-US" sz="2800" dirty="0"/>
              <a:t>=43894484</a:t>
            </a:r>
            <a:endParaRPr lang="en-US" sz="2800" dirty="0" smtClean="0"/>
          </a:p>
        </p:txBody>
      </p:sp>
    </p:spTree>
    <p:extLst>
      <p:ext uri="{BB962C8B-B14F-4D97-AF65-F5344CB8AC3E}">
        <p14:creationId xmlns:p14="http://schemas.microsoft.com/office/powerpoint/2010/main" val="5110464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Polymorphism</a:t>
            </a:r>
            <a:endParaRPr lang="en-US" dirty="0"/>
          </a:p>
        </p:txBody>
      </p:sp>
      <p:sp>
        <p:nvSpPr>
          <p:cNvPr id="3" name="Text Placeholder 2"/>
          <p:cNvSpPr>
            <a:spLocks noGrp="1"/>
          </p:cNvSpPr>
          <p:nvPr>
            <p:ph type="body" sz="quarter" idx="10"/>
          </p:nvPr>
        </p:nvSpPr>
        <p:spPr>
          <a:xfrm>
            <a:off x="304800" y="1295400"/>
            <a:ext cx="8534400" cy="4764381"/>
          </a:xfrm>
        </p:spPr>
        <p:txBody>
          <a:bodyPr/>
          <a:lstStyle/>
          <a:p>
            <a:r>
              <a:rPr lang="en-US" dirty="0" smtClean="0"/>
              <a:t>What is the difference between generic programming and polymorphism?</a:t>
            </a:r>
          </a:p>
          <a:p>
            <a:r>
              <a:rPr lang="en-US" dirty="0" smtClean="0"/>
              <a:t>For Python, not much!</a:t>
            </a:r>
          </a:p>
          <a:p>
            <a:pPr lvl="1"/>
            <a:r>
              <a:rPr lang="en-US" dirty="0" smtClean="0"/>
              <a:t>Just a greater focus on abstraction.</a:t>
            </a:r>
          </a:p>
          <a:p>
            <a:r>
              <a:rPr lang="en-US" dirty="0" smtClean="0"/>
              <a:t>Languages like C++, with stronger typing, needed extension to support generic programming:</a:t>
            </a:r>
          </a:p>
          <a:p>
            <a:pPr lvl="1"/>
            <a:r>
              <a:rPr lang="en-US" dirty="0" smtClean="0"/>
              <a:t>C++ Standard Template Library, written by </a:t>
            </a:r>
            <a:r>
              <a:rPr lang="en-US" dirty="0" err="1" smtClean="0"/>
              <a:t>Stepanov</a:t>
            </a:r>
            <a:r>
              <a:rPr lang="en-US" dirty="0" smtClean="0"/>
              <a:t>:</a:t>
            </a:r>
          </a:p>
          <a:p>
            <a:pPr lvl="2"/>
            <a:r>
              <a:rPr lang="en-US" dirty="0" smtClean="0"/>
              <a:t>“</a:t>
            </a:r>
            <a:r>
              <a:rPr lang="en-US" dirty="0"/>
              <a:t>For example, an algorithm to reverse a sequence can be implemented using bidirectional iterators, and then the same implementation can be used on lists, vectors and </a:t>
            </a:r>
            <a:r>
              <a:rPr lang="en-US" dirty="0" err="1" smtClean="0"/>
              <a:t>deques</a:t>
            </a:r>
            <a:r>
              <a:rPr lang="en-US" dirty="0" smtClean="0"/>
              <a:t>.” (Wikipedia)</a:t>
            </a:r>
            <a:endParaRPr lang="en-US" dirty="0"/>
          </a:p>
        </p:txBody>
      </p:sp>
    </p:spTree>
    <p:extLst>
      <p:ext uri="{BB962C8B-B14F-4D97-AF65-F5344CB8AC3E}">
        <p14:creationId xmlns:p14="http://schemas.microsoft.com/office/powerpoint/2010/main" val="10392856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clrChange>
              <a:clrFrom>
                <a:srgbClr val="020003"/>
              </a:clrFrom>
              <a:clrTo>
                <a:srgbClr val="020003">
                  <a:alpha val="0"/>
                </a:srgbClr>
              </a:clrTo>
            </a:clrChange>
            <a:extLst>
              <a:ext uri="{28A0092B-C50C-407E-A947-70E740481C1C}">
                <a14:useLocalDpi xmlns:a14="http://schemas.microsoft.com/office/drawing/2010/main" val="0"/>
              </a:ext>
            </a:extLst>
          </a:blip>
          <a:stretch>
            <a:fillRect/>
          </a:stretch>
        </p:blipFill>
        <p:spPr>
          <a:xfrm>
            <a:off x="2209800" y="1219200"/>
            <a:ext cx="4648200" cy="4653371"/>
          </a:xfrm>
          <a:prstGeom prst="rect">
            <a:avLst/>
          </a:prstGeom>
        </p:spPr>
      </p:pic>
    </p:spTree>
    <p:extLst>
      <p:ext uri="{BB962C8B-B14F-4D97-AF65-F5344CB8AC3E}">
        <p14:creationId xmlns:p14="http://schemas.microsoft.com/office/powerpoint/2010/main" val="213986344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sz="half" idx="1"/>
          </p:nvPr>
        </p:nvSpPr>
        <p:spPr>
          <a:xfrm>
            <a:off x="381000" y="1981200"/>
            <a:ext cx="4572000" cy="4114800"/>
          </a:xfrm>
        </p:spPr>
        <p:txBody>
          <a:bodyPr>
            <a:normAutofit/>
          </a:bodyPr>
          <a:lstStyle/>
          <a:p>
            <a:r>
              <a:rPr lang="en-US" sz="3200" dirty="0" smtClean="0"/>
              <a:t>Agents:</a:t>
            </a:r>
          </a:p>
          <a:p>
            <a:pPr lvl="1"/>
            <a:r>
              <a:rPr lang="en-US" sz="2800" dirty="0" smtClean="0"/>
              <a:t>Exist in some environment</a:t>
            </a:r>
          </a:p>
          <a:p>
            <a:pPr lvl="1"/>
            <a:r>
              <a:rPr lang="en-US" sz="2800" dirty="0" smtClean="0"/>
              <a:t>Are called upon to act</a:t>
            </a:r>
          </a:p>
          <a:p>
            <a:pPr lvl="1"/>
            <a:r>
              <a:rPr lang="en-US" sz="2800" dirty="0" smtClean="0"/>
              <a:t>Look to their goals and the environment to decide what to do</a:t>
            </a:r>
          </a:p>
          <a:p>
            <a:pPr lvl="1"/>
            <a:r>
              <a:rPr lang="en-US" sz="2800" dirty="0" smtClean="0"/>
              <a:t>Influence other agents by their actions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1676400"/>
            <a:ext cx="2258483" cy="4191000"/>
          </a:xfrm>
        </p:spPr>
      </p:pic>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8320</TotalTime>
  <Words>2442</Words>
  <Application>Microsoft Macintosh PowerPoint</Application>
  <PresentationFormat>On-screen Show (4:3)</PresentationFormat>
  <Paragraphs>191</Paragraphs>
  <Slides>38</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Calibri</vt:lpstr>
      <vt:lpstr>Courier New</vt:lpstr>
      <vt:lpstr>Symbol</vt:lpstr>
      <vt:lpstr>Wingdings</vt:lpstr>
      <vt:lpstr>Arial</vt:lpstr>
      <vt:lpstr>TM10286708</vt:lpstr>
      <vt:lpstr>White with Courier font for code slides</vt:lpstr>
      <vt:lpstr>Write Less Code… Using Algebra!</vt:lpstr>
      <vt:lpstr>Generic Programming Abstracting logic from data</vt:lpstr>
      <vt:lpstr>Python</vt:lpstr>
      <vt:lpstr>Polymorphism</vt:lpstr>
      <vt:lpstr>PowerPoint Presentation</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(ABM) </vt:lpstr>
      <vt:lpstr>Agent-Based Modeling </vt:lpstr>
      <vt:lpstr>How to Do Generic Programming</vt:lpstr>
      <vt:lpstr>How to Do Generic Programming</vt:lpstr>
      <vt:lpstr>How to Do Generic Programming</vt:lpstr>
      <vt:lpstr>An Algebraic Monoid</vt:lpstr>
      <vt:lpstr>Different Strokes for Different Folks</vt:lpstr>
      <vt:lpstr>ABM Interaction as an Algebraic Structure</vt:lpstr>
      <vt:lpstr>Prehensions</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Implementation Sample</vt:lpstr>
      <vt:lpstr>Final note</vt:lpstr>
      <vt:lpstr>Credits </vt:lpstr>
      <vt:lpstr>Credits</vt:lpstr>
      <vt:lpstr>Credits</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119</cp:revision>
  <cp:lastPrinted>2015-08-15T12:42:37Z</cp:lastPrinted>
  <dcterms:created xsi:type="dcterms:W3CDTF">2008-09-08T23:31:51Z</dcterms:created>
  <dcterms:modified xsi:type="dcterms:W3CDTF">2016-06-19T16:15:16Z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