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9" r:id="rId4"/>
    <p:sldId id="261" r:id="rId5"/>
    <p:sldId id="262" r:id="rId6"/>
    <p:sldId id="264" r:id="rId7"/>
    <p:sldId id="265" r:id="rId8"/>
    <p:sldId id="267" r:id="rId9"/>
    <p:sldId id="269" r:id="rId10"/>
    <p:sldId id="270" r:id="rId11"/>
    <p:sldId id="272" r:id="rId12"/>
    <p:sldId id="273" r:id="rId13"/>
  </p:sldIdLst>
  <p:sldSz cx="12192000" cy="6858000"/>
  <p:notesSz cx="6858000" cy="9144000"/>
  <p:embeddedFontLst>
    <p:embeddedFont>
      <p:font typeface="Century Gothic" panose="020B0502020202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1893034" y="2433575"/>
            <a:ext cx="7393858" cy="3254062"/>
          </a:xfrm>
          <a:prstGeom prst="rect">
            <a:avLst/>
          </a:prstGeom>
          <a:noFill/>
          <a:ln>
            <a:noFill/>
          </a:ln>
        </p:spPr>
        <p:txBody>
          <a:bodyPr spcFirstLastPara="1" wrap="square" lIns="91425" tIns="45700" rIns="91425" bIns="45700" anchor="t" anchorCtr="0">
            <a:normAutofit/>
          </a:bodyPr>
          <a:lstStyle/>
          <a:p>
            <a:pPr marL="538163" lvl="0" indent="-355600" algn="ctr"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3000" dirty="0">
                <a:solidFill>
                  <a:schemeClr val="lt1"/>
                </a:solidFill>
                <a:latin typeface="Times New Roman"/>
                <a:ea typeface="Times New Roman"/>
                <a:cs typeface="Times New Roman"/>
                <a:sym typeface="Times New Roman"/>
              </a:rPr>
              <a:t>ANALYZE INTERNATIONAL        DEBT STATISTICS</a:t>
            </a: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D6500C-5B40-992B-E67B-15635A4AFBE1}"/>
              </a:ext>
            </a:extLst>
          </p:cNvPr>
          <p:cNvSpPr txBox="1"/>
          <p:nvPr/>
        </p:nvSpPr>
        <p:spPr>
          <a:xfrm>
            <a:off x="810228" y="902825"/>
            <a:ext cx="10706582" cy="4811574"/>
          </a:xfrm>
          <a:prstGeom prst="rect">
            <a:avLst/>
          </a:prstGeom>
          <a:noFill/>
        </p:spPr>
        <p:txBody>
          <a:bodyPr wrap="square" rtlCol="0">
            <a:spAutoFit/>
          </a:bodyPr>
          <a:lstStyle/>
          <a:p>
            <a:pPr>
              <a:spcBef>
                <a:spcPts val="1040"/>
              </a:spcBef>
              <a:buClr>
                <a:schemeClr val="lt1"/>
              </a:buClr>
              <a:buSzPts val="1760"/>
            </a:pPr>
            <a:r>
              <a:rPr lang="en-IN" sz="2200" dirty="0">
                <a:solidFill>
                  <a:schemeClr val="lt1"/>
                </a:solidFill>
                <a:latin typeface="Times New Roman"/>
                <a:cs typeface="Times New Roman"/>
                <a:sym typeface="Century Gothic"/>
              </a:rPr>
              <a:t>Results</a:t>
            </a:r>
          </a:p>
          <a:p>
            <a:pPr>
              <a:spcBef>
                <a:spcPts val="1040"/>
              </a:spcBef>
              <a:buClr>
                <a:schemeClr val="lt1"/>
              </a:buClr>
              <a:buSzPts val="1760"/>
            </a:pPr>
            <a:endParaRPr lang="en-IN" sz="2200" dirty="0">
              <a:solidFill>
                <a:schemeClr val="lt1"/>
              </a:solidFill>
              <a:latin typeface="Times New Roman"/>
              <a:cs typeface="Times New Roman"/>
              <a:sym typeface="Century Gothic"/>
            </a:endParaRPr>
          </a:p>
          <a:p>
            <a:pPr>
              <a:spcBef>
                <a:spcPts val="1040"/>
              </a:spcBef>
              <a:buClr>
                <a:schemeClr val="lt1"/>
              </a:buClr>
              <a:buSzPts val="1760"/>
            </a:pPr>
            <a:endParaRPr lang="en-IN" sz="2200" dirty="0">
              <a:solidFill>
                <a:schemeClr val="lt1"/>
              </a:solidFill>
              <a:latin typeface="Times New Roman"/>
              <a:cs typeface="Times New Roman"/>
              <a:sym typeface="Century Gothic"/>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6" name="TextBox 5">
            <a:extLst>
              <a:ext uri="{FF2B5EF4-FFF2-40B4-BE49-F238E27FC236}">
                <a16:creationId xmlns:a16="http://schemas.microsoft.com/office/drawing/2014/main" id="{F865A37A-077C-25B4-5B2A-9B3877E0A3C4}"/>
              </a:ext>
            </a:extLst>
          </p:cNvPr>
          <p:cNvSpPr txBox="1"/>
          <p:nvPr/>
        </p:nvSpPr>
        <p:spPr>
          <a:xfrm>
            <a:off x="891088" y="5416952"/>
            <a:ext cx="10394228" cy="769441"/>
          </a:xfrm>
          <a:prstGeom prst="rect">
            <a:avLst/>
          </a:prstGeom>
          <a:noFill/>
        </p:spPr>
        <p:txBody>
          <a:bodyPr wrap="square" rtlCol="0">
            <a:spAutoFit/>
          </a:bodyPr>
          <a:lstStyle/>
          <a:p>
            <a:r>
              <a:rPr lang="en-IN" sz="2200" dirty="0">
                <a:solidFill>
                  <a:schemeClr val="lt1"/>
                </a:solidFill>
                <a:latin typeface="Times New Roman"/>
                <a:cs typeface="Times New Roman"/>
              </a:rPr>
              <a:t>From this analysis we can get information regarding time code with respect to individual country.</a:t>
            </a:r>
          </a:p>
        </p:txBody>
      </p:sp>
      <p:pic>
        <p:nvPicPr>
          <p:cNvPr id="4" name="Picture 3">
            <a:extLst>
              <a:ext uri="{FF2B5EF4-FFF2-40B4-BE49-F238E27FC236}">
                <a16:creationId xmlns:a16="http://schemas.microsoft.com/office/drawing/2014/main" id="{E67EF972-3C6A-8309-C0A4-03784B4A8B34}"/>
              </a:ext>
            </a:extLst>
          </p:cNvPr>
          <p:cNvPicPr>
            <a:picLocks noChangeAspect="1"/>
          </p:cNvPicPr>
          <p:nvPr/>
        </p:nvPicPr>
        <p:blipFill>
          <a:blip r:embed="rId2"/>
          <a:stretch>
            <a:fillRect/>
          </a:stretch>
        </p:blipFill>
        <p:spPr>
          <a:xfrm>
            <a:off x="810228" y="1388962"/>
            <a:ext cx="10301468" cy="3912243"/>
          </a:xfrm>
          <a:prstGeom prst="rect">
            <a:avLst/>
          </a:prstGeom>
        </p:spPr>
      </p:pic>
    </p:spTree>
    <p:extLst>
      <p:ext uri="{BB962C8B-B14F-4D97-AF65-F5344CB8AC3E}">
        <p14:creationId xmlns:p14="http://schemas.microsoft.com/office/powerpoint/2010/main" val="2548164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D6500C-5B40-992B-E67B-15635A4AFBE1}"/>
              </a:ext>
            </a:extLst>
          </p:cNvPr>
          <p:cNvSpPr txBox="1"/>
          <p:nvPr/>
        </p:nvSpPr>
        <p:spPr>
          <a:xfrm>
            <a:off x="810228" y="902825"/>
            <a:ext cx="10706582" cy="5278368"/>
          </a:xfrm>
          <a:prstGeom prst="rect">
            <a:avLst/>
          </a:prstGeom>
          <a:noFill/>
        </p:spPr>
        <p:txBody>
          <a:bodyPr wrap="square" rtlCol="0">
            <a:spAutoFit/>
          </a:bodyPr>
          <a:lstStyle/>
          <a:p>
            <a:pPr>
              <a:spcBef>
                <a:spcPts val="1040"/>
              </a:spcBef>
              <a:buClr>
                <a:schemeClr val="lt1"/>
              </a:buClr>
              <a:buSzPts val="1760"/>
            </a:pPr>
            <a:r>
              <a:rPr lang="en-IN" sz="2200" dirty="0">
                <a:solidFill>
                  <a:schemeClr val="lt1"/>
                </a:solidFill>
                <a:latin typeface="Times New Roman"/>
                <a:cs typeface="Times New Roman"/>
                <a:sym typeface="Century Gothic"/>
              </a:rPr>
              <a:t>Results</a:t>
            </a:r>
          </a:p>
          <a:p>
            <a:pPr>
              <a:spcBef>
                <a:spcPts val="1040"/>
              </a:spcBef>
              <a:buClr>
                <a:schemeClr val="lt1"/>
              </a:buClr>
              <a:buSzPts val="1760"/>
            </a:pPr>
            <a:endParaRPr lang="en-IN" sz="2200" dirty="0">
              <a:solidFill>
                <a:schemeClr val="lt1"/>
              </a:solidFill>
              <a:latin typeface="Times New Roman"/>
              <a:cs typeface="Times New Roman"/>
              <a:sym typeface="Century Gothic"/>
            </a:endParaRPr>
          </a:p>
          <a:p>
            <a:pPr>
              <a:spcBef>
                <a:spcPts val="1040"/>
              </a:spcBef>
              <a:buClr>
                <a:schemeClr val="lt1"/>
              </a:buClr>
              <a:buSzPts val="1760"/>
            </a:pPr>
            <a:endParaRPr lang="en-IN" sz="2200" dirty="0">
              <a:solidFill>
                <a:schemeClr val="lt1"/>
              </a:solidFill>
              <a:latin typeface="Times New Roman"/>
              <a:cs typeface="Times New Roman"/>
              <a:sym typeface="Century Gothic"/>
            </a:endParaRPr>
          </a:p>
          <a:p>
            <a:pPr>
              <a:spcBef>
                <a:spcPts val="1040"/>
              </a:spcBef>
              <a:buClr>
                <a:schemeClr val="lt1"/>
              </a:buClr>
              <a:buSzPts val="1760"/>
            </a:pPr>
            <a:endParaRPr lang="en-IN" sz="2200" dirty="0">
              <a:solidFill>
                <a:schemeClr val="lt1"/>
              </a:solidFill>
              <a:latin typeface="Times New Roman"/>
              <a:cs typeface="Times New Roman"/>
              <a:sym typeface="Century Gothic"/>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6" name="TextBox 5">
            <a:extLst>
              <a:ext uri="{FF2B5EF4-FFF2-40B4-BE49-F238E27FC236}">
                <a16:creationId xmlns:a16="http://schemas.microsoft.com/office/drawing/2014/main" id="{F865A37A-077C-25B4-5B2A-9B3877E0A3C4}"/>
              </a:ext>
            </a:extLst>
          </p:cNvPr>
          <p:cNvSpPr txBox="1"/>
          <p:nvPr/>
        </p:nvSpPr>
        <p:spPr>
          <a:xfrm>
            <a:off x="891088" y="5416952"/>
            <a:ext cx="10394228" cy="769441"/>
          </a:xfrm>
          <a:prstGeom prst="rect">
            <a:avLst/>
          </a:prstGeom>
          <a:noFill/>
        </p:spPr>
        <p:txBody>
          <a:bodyPr wrap="square" rtlCol="0">
            <a:spAutoFit/>
          </a:bodyPr>
          <a:lstStyle/>
          <a:p>
            <a:r>
              <a:rPr lang="en-IN" sz="2200" dirty="0">
                <a:solidFill>
                  <a:schemeClr val="lt1"/>
                </a:solidFill>
                <a:latin typeface="Times New Roman"/>
                <a:cs typeface="Times New Roman"/>
              </a:rPr>
              <a:t>From this analysis we can get information regarding debt of country of particular year with respect to indicator name.</a:t>
            </a:r>
          </a:p>
        </p:txBody>
      </p:sp>
      <p:pic>
        <p:nvPicPr>
          <p:cNvPr id="5" name="Picture 4">
            <a:extLst>
              <a:ext uri="{FF2B5EF4-FFF2-40B4-BE49-F238E27FC236}">
                <a16:creationId xmlns:a16="http://schemas.microsoft.com/office/drawing/2014/main" id="{E7830495-7BCD-751A-CF48-098B000ECC69}"/>
              </a:ext>
            </a:extLst>
          </p:cNvPr>
          <p:cNvPicPr>
            <a:picLocks noChangeAspect="1"/>
          </p:cNvPicPr>
          <p:nvPr/>
        </p:nvPicPr>
        <p:blipFill>
          <a:blip r:embed="rId2"/>
          <a:stretch>
            <a:fillRect/>
          </a:stretch>
        </p:blipFill>
        <p:spPr>
          <a:xfrm>
            <a:off x="810228" y="1360612"/>
            <a:ext cx="9993967" cy="3905869"/>
          </a:xfrm>
          <a:prstGeom prst="rect">
            <a:avLst/>
          </a:prstGeom>
        </p:spPr>
      </p:pic>
    </p:spTree>
    <p:extLst>
      <p:ext uri="{BB962C8B-B14F-4D97-AF65-F5344CB8AC3E}">
        <p14:creationId xmlns:p14="http://schemas.microsoft.com/office/powerpoint/2010/main" val="4108207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E2613B-88A6-F865-38E7-00AE279639B4}"/>
              </a:ext>
            </a:extLst>
          </p:cNvPr>
          <p:cNvSpPr txBox="1"/>
          <p:nvPr/>
        </p:nvSpPr>
        <p:spPr>
          <a:xfrm>
            <a:off x="548640" y="243840"/>
            <a:ext cx="11064240" cy="6324808"/>
          </a:xfrm>
          <a:prstGeom prst="rect">
            <a:avLst/>
          </a:prstGeom>
          <a:noFill/>
        </p:spPr>
        <p:txBody>
          <a:bodyPr wrap="square">
            <a:spAutoFit/>
          </a:bodyPr>
          <a:lstStyle/>
          <a:p>
            <a:pPr marL="457200" lvl="1" indent="0">
              <a:buClr>
                <a:schemeClr val="lt1"/>
              </a:buClr>
              <a:buSzPts val="1440"/>
              <a:buFont typeface="Noto Sans Symbols"/>
              <a:buNone/>
            </a:pPr>
            <a:r>
              <a:rPr lang="en-IN" sz="1800" dirty="0">
                <a:solidFill>
                  <a:schemeClr val="bg1"/>
                </a:solidFill>
                <a:latin typeface="Century Gothic"/>
                <a:sym typeface="Century Gothic"/>
              </a:rPr>
              <a:t>Observation</a:t>
            </a:r>
          </a:p>
          <a:p>
            <a:pPr marL="457200" lvl="1" indent="0">
              <a:buClr>
                <a:schemeClr val="lt1"/>
              </a:buClr>
              <a:buSzPts val="1440"/>
              <a:buFont typeface="Noto Sans Symbols"/>
              <a:buNone/>
            </a:pPr>
            <a:endParaRPr lang="en-IN" sz="1800" dirty="0">
              <a:solidFill>
                <a:schemeClr val="bg1"/>
              </a:solidFill>
              <a:latin typeface="Century Gothic"/>
              <a:sym typeface="Century Gothic"/>
            </a:endParaRPr>
          </a:p>
          <a:p>
            <a:pPr marL="457200" lvl="1" indent="0">
              <a:buClr>
                <a:schemeClr val="lt1"/>
              </a:buClr>
              <a:buSzPts val="1440"/>
              <a:buFont typeface="Noto Sans Symbols"/>
              <a:buNone/>
            </a:pPr>
            <a:r>
              <a:rPr lang="en-IN" sz="1800" dirty="0">
                <a:solidFill>
                  <a:schemeClr val="bg1"/>
                </a:solidFill>
                <a:latin typeface="Century Gothic"/>
                <a:sym typeface="Century Gothic"/>
              </a:rPr>
              <a:t>From results we have observed that,</a:t>
            </a:r>
          </a:p>
          <a:p>
            <a:pPr marL="457200" lvl="1" indent="0">
              <a:lnSpc>
                <a:spcPct val="150000"/>
              </a:lnSpc>
              <a:buClr>
                <a:schemeClr val="lt1"/>
              </a:buClr>
              <a:buSzPts val="1440"/>
              <a:buFont typeface="Noto Sans Symbols"/>
              <a:buNone/>
            </a:pPr>
            <a:endParaRPr lang="en-IN" sz="1800" dirty="0">
              <a:solidFill>
                <a:schemeClr val="bg1"/>
              </a:solidFill>
              <a:latin typeface="Century Gothic"/>
              <a:sym typeface="Century Gothic"/>
            </a:endParaRPr>
          </a:p>
          <a:p>
            <a:pPr marL="742950" lvl="1" indent="-285750">
              <a:lnSpc>
                <a:spcPct val="150000"/>
              </a:lnSpc>
              <a:buClr>
                <a:schemeClr val="lt1"/>
              </a:buClr>
              <a:buSzPts val="1440"/>
              <a:buFont typeface="Wingdings" panose="05000000000000000000" pitchFamily="2" charset="2"/>
              <a:buChar char="Ø"/>
            </a:pPr>
            <a:r>
              <a:rPr lang="en-IN" sz="1800" dirty="0">
                <a:solidFill>
                  <a:schemeClr val="bg1"/>
                </a:solidFill>
                <a:latin typeface="Century Gothic"/>
                <a:sym typeface="Century Gothic"/>
              </a:rPr>
              <a:t>Sum of total debt of all countries is 1.51E +15 USD. </a:t>
            </a:r>
          </a:p>
          <a:p>
            <a:pPr marL="742950" lvl="1" indent="-285750">
              <a:lnSpc>
                <a:spcPct val="150000"/>
              </a:lnSpc>
              <a:buClr>
                <a:schemeClr val="lt1"/>
              </a:buClr>
              <a:buSzPts val="1440"/>
              <a:buFont typeface="Wingdings" panose="05000000000000000000" pitchFamily="2" charset="2"/>
              <a:buChar char="Ø"/>
            </a:pPr>
            <a:r>
              <a:rPr lang="en-IN" sz="1800" dirty="0">
                <a:solidFill>
                  <a:schemeClr val="bg1"/>
                </a:solidFill>
                <a:latin typeface="Century Gothic"/>
                <a:sym typeface="Century Gothic"/>
              </a:rPr>
              <a:t>Maximum debt is taken by low &amp; middle income countries.</a:t>
            </a:r>
          </a:p>
          <a:p>
            <a:pPr marL="742950" lvl="1" indent="-285750">
              <a:lnSpc>
                <a:spcPct val="150000"/>
              </a:lnSpc>
              <a:buClr>
                <a:schemeClr val="lt1"/>
              </a:buClr>
              <a:buSzPts val="1440"/>
              <a:buFont typeface="Wingdings" panose="05000000000000000000" pitchFamily="2" charset="2"/>
              <a:buChar char="Ø"/>
            </a:pPr>
            <a:r>
              <a:rPr lang="en-IN" sz="1800" dirty="0">
                <a:solidFill>
                  <a:schemeClr val="bg1"/>
                </a:solidFill>
                <a:latin typeface="Century Gothic"/>
                <a:sym typeface="Century Gothic"/>
              </a:rPr>
              <a:t>Minimum debt is taken by Tonga.</a:t>
            </a:r>
          </a:p>
          <a:p>
            <a:pPr marL="742950" lvl="1" indent="-285750">
              <a:lnSpc>
                <a:spcPct val="150000"/>
              </a:lnSpc>
              <a:buClr>
                <a:schemeClr val="lt1"/>
              </a:buClr>
              <a:buSzPts val="1440"/>
              <a:buFont typeface="Wingdings" panose="05000000000000000000" pitchFamily="2" charset="2"/>
              <a:buChar char="Ø"/>
            </a:pPr>
            <a:r>
              <a:rPr lang="en-IN" sz="1800" dirty="0">
                <a:solidFill>
                  <a:schemeClr val="bg1"/>
                </a:solidFill>
                <a:latin typeface="Century Gothic"/>
                <a:sym typeface="Century Gothic"/>
              </a:rPr>
              <a:t>There are three lending categories named Blend, IBRD, IDA.</a:t>
            </a:r>
          </a:p>
          <a:p>
            <a:pPr marL="893763" lvl="1" indent="-436563">
              <a:lnSpc>
                <a:spcPct val="150000"/>
              </a:lnSpc>
              <a:buClr>
                <a:schemeClr val="lt1"/>
              </a:buClr>
              <a:buSzPts val="1440"/>
            </a:pPr>
            <a:r>
              <a:rPr lang="en-IN" sz="1800" dirty="0">
                <a:solidFill>
                  <a:schemeClr val="bg1"/>
                </a:solidFill>
                <a:latin typeface="Century Gothic"/>
                <a:sym typeface="Century Gothic"/>
              </a:rPr>
              <a:t>	Blend &amp; IBRD have distributed debt to lower middle income &amp;  upper middle income    countries.</a:t>
            </a:r>
          </a:p>
          <a:p>
            <a:pPr marL="893763" lvl="1" indent="-436563">
              <a:lnSpc>
                <a:spcPct val="150000"/>
              </a:lnSpc>
              <a:buClr>
                <a:schemeClr val="lt1"/>
              </a:buClr>
              <a:buSzPts val="1440"/>
            </a:pPr>
            <a:r>
              <a:rPr lang="en-IN" sz="1800" dirty="0">
                <a:solidFill>
                  <a:schemeClr val="bg1"/>
                </a:solidFill>
                <a:latin typeface="Century Gothic"/>
                <a:sym typeface="Century Gothic"/>
              </a:rPr>
              <a:t>	IDA has distributed debt to low income, lower middle income &amp;  upper middle income    countries.</a:t>
            </a:r>
          </a:p>
          <a:p>
            <a:pPr marL="720725" lvl="1" indent="-263525">
              <a:lnSpc>
                <a:spcPct val="150000"/>
              </a:lnSpc>
              <a:buClr>
                <a:schemeClr val="lt1"/>
              </a:buClr>
              <a:buSzPts val="1440"/>
              <a:buFont typeface="Wingdings" panose="05000000000000000000" pitchFamily="2" charset="2"/>
              <a:buChar char="Ø"/>
            </a:pPr>
            <a:r>
              <a:rPr lang="en-IN" sz="1800" dirty="0">
                <a:solidFill>
                  <a:schemeClr val="bg1"/>
                </a:solidFill>
                <a:latin typeface="Century Gothic"/>
                <a:sym typeface="Century Gothic"/>
              </a:rPr>
              <a:t>If we </a:t>
            </a:r>
            <a:r>
              <a:rPr lang="en-IN" sz="1800" dirty="0" err="1">
                <a:solidFill>
                  <a:schemeClr val="bg1"/>
                </a:solidFill>
                <a:latin typeface="Century Gothic"/>
                <a:sym typeface="Century Gothic"/>
              </a:rPr>
              <a:t>analyzed</a:t>
            </a:r>
            <a:r>
              <a:rPr lang="en-IN" sz="1800" dirty="0">
                <a:solidFill>
                  <a:schemeClr val="bg1"/>
                </a:solidFill>
                <a:latin typeface="Century Gothic"/>
                <a:sym typeface="Century Gothic"/>
              </a:rPr>
              <a:t> by series code FDI has invested in maximum countries.</a:t>
            </a:r>
          </a:p>
          <a:p>
            <a:pPr marL="720725" lvl="1" indent="-263525">
              <a:lnSpc>
                <a:spcPct val="150000"/>
              </a:lnSpc>
              <a:buClr>
                <a:schemeClr val="lt1"/>
              </a:buClr>
              <a:buSzPts val="1440"/>
              <a:buFont typeface="Wingdings" panose="05000000000000000000" pitchFamily="2" charset="2"/>
              <a:buChar char="Ø"/>
            </a:pPr>
            <a:endParaRPr lang="en-IN" sz="1800" dirty="0">
              <a:solidFill>
                <a:schemeClr val="bg1"/>
              </a:solidFill>
              <a:latin typeface="Century Gothic"/>
              <a:sym typeface="Century Gothic"/>
            </a:endParaRPr>
          </a:p>
          <a:p>
            <a:pPr marL="457200" lvl="1">
              <a:buClr>
                <a:schemeClr val="lt1"/>
              </a:buClr>
              <a:buSzPts val="1440"/>
            </a:pPr>
            <a:endParaRPr lang="en-IN" sz="1800" dirty="0">
              <a:solidFill>
                <a:schemeClr val="bg1"/>
              </a:solidFill>
              <a:latin typeface="Century Gothic"/>
              <a:sym typeface="Century Gothic"/>
            </a:endParaRPr>
          </a:p>
          <a:p>
            <a:pPr marL="457200" lvl="1">
              <a:buClr>
                <a:schemeClr val="lt1"/>
              </a:buClr>
              <a:buSzPts val="1440"/>
            </a:pPr>
            <a:r>
              <a:rPr lang="en-IN" sz="1800" dirty="0">
                <a:solidFill>
                  <a:schemeClr val="bg1"/>
                </a:solidFill>
                <a:latin typeface="Century Gothic"/>
                <a:sym typeface="Century Gothic"/>
              </a:rPr>
              <a:t>	</a:t>
            </a:r>
          </a:p>
          <a:p>
            <a:pPr marL="742950" lvl="1" indent="-285750">
              <a:buClr>
                <a:schemeClr val="lt1"/>
              </a:buClr>
              <a:buSzPts val="1440"/>
              <a:buFont typeface="Wingdings" panose="05000000000000000000" pitchFamily="2" charset="2"/>
              <a:buChar char="Ø"/>
            </a:pPr>
            <a:endParaRPr lang="en-IN" sz="1800" dirty="0">
              <a:solidFill>
                <a:schemeClr val="bg1"/>
              </a:solidFill>
              <a:latin typeface="Century Gothic"/>
              <a:sym typeface="Century Gothic"/>
            </a:endParaRPr>
          </a:p>
        </p:txBody>
      </p:sp>
    </p:spTree>
    <p:extLst>
      <p:ext uri="{BB962C8B-B14F-4D97-AF65-F5344CB8AC3E}">
        <p14:creationId xmlns:p14="http://schemas.microsoft.com/office/powerpoint/2010/main" val="3796003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196771"/>
            <a:ext cx="8534400" cy="594645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lgn="l" rtl="0">
              <a:spcBef>
                <a:spcPts val="960"/>
              </a:spcBef>
              <a:spcAft>
                <a:spcPts val="0"/>
              </a:spcAft>
              <a:buSzPts val="1440"/>
              <a:buNone/>
            </a:pPr>
            <a:r>
              <a:rPr lang="en-US" dirty="0">
                <a:solidFill>
                  <a:schemeClr val="lt1"/>
                </a:solidFill>
                <a:latin typeface="Times New Roman"/>
                <a:cs typeface="Times New Roman"/>
              </a:rPr>
              <a:t>It's not that we humans only take debts to manage our necessities. A country may also take debt to manage its economy. For example, infrastructure spending is one costly ingredient required for a country's citizens to lead comfortable lives. The World Bank is the organization that provides debt to countries. In this project, you are going to analyze international debt data collected by The World Bank. The dataset contains information about the amount of debt (in USD) owed by developing countries across several categories.</a:t>
            </a:r>
            <a:r>
              <a:rPr lang="en-US" dirty="0"/>
              <a:t> </a:t>
            </a:r>
          </a:p>
          <a:p>
            <a:pPr marL="457200" lvl="1" indent="0" algn="l" rtl="0">
              <a:spcBef>
                <a:spcPts val="960"/>
              </a:spcBef>
              <a:spcAft>
                <a:spcPts val="0"/>
              </a:spcAft>
              <a:buSzPts val="1440"/>
              <a:buNone/>
            </a:pPr>
            <a:r>
              <a:rPr lang="en-US" sz="2200" dirty="0">
                <a:solidFill>
                  <a:schemeClr val="lt1"/>
                </a:solidFill>
                <a:latin typeface="Times New Roman"/>
                <a:ea typeface="Times New Roman"/>
                <a:cs typeface="Times New Roman"/>
                <a:sym typeface="Times New Roman"/>
              </a:rPr>
              <a:t>Benefits:</a:t>
            </a:r>
            <a:endParaRPr lang="en-US"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cs typeface="Times New Roman"/>
                <a:sym typeface="Times New Roman"/>
              </a:rPr>
              <a:t>Informed decision making.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Debt Sustainability assessment.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Macroeconomic analysis.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cs typeface="Times New Roman"/>
                <a:sym typeface="Times New Roman"/>
              </a:rPr>
              <a:t>Policy formation.</a:t>
            </a:r>
          </a:p>
          <a:p>
            <a:pPr marL="742950" lvl="1" indent="-285750" algn="l" rtl="0">
              <a:spcBef>
                <a:spcPts val="960"/>
              </a:spcBef>
              <a:spcAft>
                <a:spcPts val="0"/>
              </a:spcAft>
              <a:buSzPts val="1440"/>
              <a:buFont typeface="Noto Sans Symbols"/>
              <a:buChar char="⮚"/>
              <a:tabLst>
                <a:tab pos="2692400" algn="l"/>
              </a:tabLst>
            </a:pPr>
            <a:r>
              <a:rPr lang="en-US" dirty="0">
                <a:solidFill>
                  <a:schemeClr val="lt1"/>
                </a:solidFill>
                <a:latin typeface="Times New Roman"/>
                <a:cs typeface="Times New Roman"/>
                <a:sym typeface="Times New Roman"/>
              </a:rPr>
              <a:t>Comparative analysis.</a:t>
            </a:r>
          </a:p>
          <a:p>
            <a:pPr marL="742950" lvl="1" indent="-285750" algn="l" rtl="0">
              <a:spcBef>
                <a:spcPts val="960"/>
              </a:spcBef>
              <a:spcAft>
                <a:spcPts val="0"/>
              </a:spcAft>
              <a:buSzPts val="1440"/>
              <a:buFont typeface="Noto Sans Symbols"/>
              <a:buChar char="⮚"/>
              <a:tabLst>
                <a:tab pos="2692400" algn="l"/>
              </a:tabLst>
            </a:pPr>
            <a:r>
              <a:rPr lang="en-US" dirty="0">
                <a:solidFill>
                  <a:schemeClr val="lt1"/>
                </a:solidFill>
                <a:latin typeface="Times New Roman"/>
                <a:cs typeface="Times New Roman"/>
                <a:sym typeface="Times New Roman"/>
              </a:rPr>
              <a:t>Increased </a:t>
            </a:r>
            <a:r>
              <a:rPr lang="en-US" dirty="0" err="1">
                <a:solidFill>
                  <a:schemeClr val="lt1"/>
                </a:solidFill>
                <a:latin typeface="Times New Roman"/>
                <a:cs typeface="Times New Roman"/>
                <a:sym typeface="Times New Roman"/>
              </a:rPr>
              <a:t>transparancy</a:t>
            </a:r>
            <a:r>
              <a:rPr lang="en-US" dirty="0">
                <a:solidFill>
                  <a:schemeClr val="lt1"/>
                </a:solidFill>
                <a:latin typeface="Times New Roman"/>
                <a:cs typeface="Times New Roman"/>
                <a:sym typeface="Times New Roman"/>
              </a:rPr>
              <a:t>.</a:t>
            </a:r>
            <a:endParaRPr dirty="0"/>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960700" y="16494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800" dirty="0">
                <a:solidFill>
                  <a:schemeClr val="lt1"/>
                </a:solidFill>
                <a:latin typeface="Times New Roman"/>
                <a:ea typeface="Times New Roman"/>
                <a:cs typeface="Times New Roman"/>
                <a:sym typeface="Times New Roman"/>
              </a:rPr>
              <a:t>Architecture</a:t>
            </a:r>
            <a:endParaRPr sz="2800"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2" name="Picture 1" descr="Diagram showing the BI platform architecture diagram, from data sources to data ingestion, big data, store, data warehouse, BI semantic modeling, reporting, and machine learning.">
            <a:extLst>
              <a:ext uri="{FF2B5EF4-FFF2-40B4-BE49-F238E27FC236}">
                <a16:creationId xmlns:a16="http://schemas.microsoft.com/office/drawing/2014/main" id="{7039933A-0C7C-D01A-DA2B-030B5014D6A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0700" y="1527858"/>
            <a:ext cx="9676434" cy="42247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2" y="671332"/>
            <a:ext cx="10531656" cy="185194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Source</a:t>
            </a:r>
            <a:endParaRPr dirty="0"/>
          </a:p>
          <a:p>
            <a:pPr marL="742950" lvl="1" indent="-285750" rtl="0">
              <a:spcBef>
                <a:spcPts val="960"/>
              </a:spcBef>
              <a:spcAft>
                <a:spcPts val="0"/>
              </a:spcAft>
              <a:buSzPts val="1440"/>
              <a:buFont typeface="Noto Sans Symbols"/>
              <a:buChar char="⮚"/>
            </a:pPr>
            <a:r>
              <a:rPr lang="en-US" dirty="0">
                <a:solidFill>
                  <a:schemeClr val="lt1"/>
                </a:solidFill>
                <a:latin typeface="Times New Roman"/>
                <a:cs typeface="Times New Roman"/>
              </a:rPr>
              <a:t>Dataset</a:t>
            </a:r>
            <a:r>
              <a:rPr lang="en-US" dirty="0"/>
              <a:t> </a:t>
            </a:r>
            <a:r>
              <a:rPr lang="en-US" dirty="0">
                <a:solidFill>
                  <a:schemeClr val="lt1"/>
                </a:solidFill>
                <a:latin typeface="Times New Roman"/>
                <a:cs typeface="Times New Roman"/>
              </a:rPr>
              <a:t>is</a:t>
            </a:r>
            <a:r>
              <a:rPr lang="en-US" dirty="0"/>
              <a:t> </a:t>
            </a:r>
            <a:r>
              <a:rPr lang="en-US" dirty="0">
                <a:solidFill>
                  <a:schemeClr val="lt1"/>
                </a:solidFill>
                <a:latin typeface="Times New Roman"/>
                <a:cs typeface="Times New Roman"/>
              </a:rPr>
              <a:t>available in the given link. </a:t>
            </a:r>
          </a:p>
          <a:p>
            <a:pPr marL="457200" lvl="1" indent="0" rtl="0">
              <a:spcBef>
                <a:spcPts val="960"/>
              </a:spcBef>
              <a:spcAft>
                <a:spcPts val="0"/>
              </a:spcAft>
              <a:buSzPts val="1440"/>
              <a:buNone/>
            </a:pPr>
            <a:r>
              <a:rPr lang="en-US" dirty="0">
                <a:solidFill>
                  <a:schemeClr val="lt1"/>
                </a:solidFill>
                <a:latin typeface="Times New Roman"/>
                <a:cs typeface="Times New Roman"/>
              </a:rPr>
              <a:t>     International Debt Statistics (IDS) | Data Catalog (worldbank.org) </a:t>
            </a:r>
            <a:endParaRPr dirty="0">
              <a:solidFill>
                <a:schemeClr val="lt1"/>
              </a:solidFill>
              <a:latin typeface="Times New Roman"/>
              <a:cs typeface="Times New Roman"/>
              <a:sym typeface="Times New Roman"/>
            </a:endParaRPr>
          </a:p>
        </p:txBody>
      </p:sp>
      <p:sp>
        <p:nvSpPr>
          <p:cNvPr id="2" name="TextBox 1">
            <a:extLst>
              <a:ext uri="{FF2B5EF4-FFF2-40B4-BE49-F238E27FC236}">
                <a16:creationId xmlns:a16="http://schemas.microsoft.com/office/drawing/2014/main" id="{9880EE5F-2EDE-7077-0637-ED68216A0A7E}"/>
              </a:ext>
            </a:extLst>
          </p:cNvPr>
          <p:cNvSpPr txBox="1"/>
          <p:nvPr/>
        </p:nvSpPr>
        <p:spPr>
          <a:xfrm>
            <a:off x="1423686" y="2795349"/>
            <a:ext cx="9641711" cy="4062651"/>
          </a:xfrm>
          <a:prstGeom prst="rect">
            <a:avLst/>
          </a:prstGeom>
          <a:noFill/>
        </p:spPr>
        <p:txBody>
          <a:bodyPr wrap="square" rtlCol="0">
            <a:spAutoFit/>
          </a:bodyPr>
          <a:lstStyle/>
          <a:p>
            <a:pPr algn="ctr">
              <a:buClr>
                <a:schemeClr val="lt1"/>
              </a:buClr>
              <a:buSzPts val="1760"/>
            </a:pPr>
            <a:r>
              <a:rPr lang="en-US" sz="2200" dirty="0">
                <a:solidFill>
                  <a:schemeClr val="lt1"/>
                </a:solidFill>
                <a:latin typeface="Times New Roman"/>
                <a:cs typeface="Times New Roman"/>
                <a:sym typeface="Century Gothic"/>
              </a:rPr>
              <a:t>Data Collection &amp; Cleaning</a:t>
            </a:r>
          </a:p>
          <a:p>
            <a:pPr marL="342900" indent="-342900">
              <a:buClr>
                <a:schemeClr val="lt1"/>
              </a:buClr>
              <a:buSzPts val="1760"/>
              <a:buFont typeface="Wingdings" panose="05000000000000000000" pitchFamily="2" charset="2"/>
              <a:buChar char="Ø"/>
            </a:pPr>
            <a:r>
              <a:rPr lang="en-US" sz="2200" dirty="0">
                <a:solidFill>
                  <a:schemeClr val="lt1"/>
                </a:solidFill>
                <a:latin typeface="Times New Roman"/>
                <a:cs typeface="Times New Roman"/>
                <a:sym typeface="Century Gothic"/>
              </a:rPr>
              <a:t>Data is uploaded in </a:t>
            </a:r>
            <a:r>
              <a:rPr lang="en-US" sz="2200" dirty="0" err="1">
                <a:solidFill>
                  <a:schemeClr val="lt1"/>
                </a:solidFill>
                <a:latin typeface="Times New Roman"/>
                <a:cs typeface="Times New Roman"/>
                <a:sym typeface="Century Gothic"/>
              </a:rPr>
              <a:t>mysql</a:t>
            </a:r>
            <a:r>
              <a:rPr lang="en-US" sz="2200" dirty="0">
                <a:solidFill>
                  <a:schemeClr val="lt1"/>
                </a:solidFill>
                <a:latin typeface="Times New Roman"/>
                <a:cs typeface="Times New Roman"/>
                <a:sym typeface="Century Gothic"/>
              </a:rPr>
              <a:t> database through csv command line tool.</a:t>
            </a:r>
          </a:p>
          <a:p>
            <a:pPr>
              <a:buClr>
                <a:schemeClr val="lt1"/>
              </a:buClr>
              <a:buSzPts val="1760"/>
            </a:pPr>
            <a:endParaRPr lang="en-US" sz="2200" dirty="0">
              <a:solidFill>
                <a:schemeClr val="lt1"/>
              </a:solidFill>
              <a:latin typeface="Times New Roman"/>
              <a:cs typeface="Times New Roman"/>
              <a:sym typeface="Century Gothic"/>
            </a:endParaRPr>
          </a:p>
          <a:p>
            <a:pPr algn="ctr">
              <a:buClr>
                <a:schemeClr val="lt1"/>
              </a:buClr>
              <a:buSzPts val="1760"/>
            </a:pPr>
            <a:r>
              <a:rPr lang="en-US" sz="2200" dirty="0">
                <a:solidFill>
                  <a:schemeClr val="lt1"/>
                </a:solidFill>
                <a:latin typeface="Times New Roman"/>
                <a:cs typeface="Times New Roman"/>
                <a:sym typeface="Century Gothic"/>
              </a:rPr>
              <a:t>Data Analysis</a:t>
            </a:r>
          </a:p>
          <a:p>
            <a:pPr marL="342900" indent="-342900">
              <a:buClr>
                <a:schemeClr val="lt1"/>
              </a:buClr>
              <a:buSzPts val="1760"/>
              <a:buFont typeface="Wingdings" panose="05000000000000000000" pitchFamily="2" charset="2"/>
              <a:buChar char="Ø"/>
              <a:tabLst>
                <a:tab pos="0" algn="l"/>
                <a:tab pos="92075" algn="l"/>
              </a:tabLst>
            </a:pPr>
            <a:r>
              <a:rPr lang="en-US" sz="2200" dirty="0">
                <a:solidFill>
                  <a:schemeClr val="lt1"/>
                </a:solidFill>
                <a:latin typeface="Times New Roman"/>
                <a:cs typeface="Times New Roman"/>
              </a:rPr>
              <a:t>This section provides a detailed analysis of the international debt statistics, including trends, patterns, and relationships between variables.</a:t>
            </a:r>
            <a:endParaRPr lang="en-US" sz="2200" dirty="0">
              <a:solidFill>
                <a:schemeClr val="lt1"/>
              </a:solidFill>
              <a:latin typeface="Times New Roman"/>
              <a:cs typeface="Times New Roman"/>
              <a:sym typeface="Century Gothic"/>
            </a:endParaRPr>
          </a:p>
          <a:p>
            <a:pPr marL="342900" indent="-342900">
              <a:buClr>
                <a:schemeClr val="lt1"/>
              </a:buClr>
              <a:buSzPts val="1760"/>
              <a:buFont typeface="Wingdings" panose="05000000000000000000" pitchFamily="2" charset="2"/>
              <a:buChar char="Ø"/>
            </a:pPr>
            <a:endParaRPr lang="en-US" sz="1400" dirty="0">
              <a:solidFill>
                <a:schemeClr val="lt1"/>
              </a:solidFill>
              <a:latin typeface="Times New Roman"/>
              <a:cs typeface="Times New Roman"/>
              <a:sym typeface="Century Gothic"/>
            </a:endParaRPr>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indent="0">
              <a:spcBef>
                <a:spcPts val="0"/>
              </a:spcBef>
              <a:buSzPts val="1760"/>
              <a:buNone/>
            </a:pPr>
            <a:r>
              <a:rPr lang="en-US" sz="2200" dirty="0">
                <a:solidFill>
                  <a:schemeClr val="lt1"/>
                </a:solidFill>
                <a:latin typeface="Times New Roman"/>
                <a:cs typeface="Times New Roman"/>
                <a:sym typeface="Arial"/>
              </a:rPr>
              <a:t>                                                      Data Visualization</a:t>
            </a:r>
          </a:p>
          <a:p>
            <a:pPr marL="0" indent="0">
              <a:spcBef>
                <a:spcPts val="0"/>
              </a:spcBef>
              <a:buSzPts val="1760"/>
              <a:buNone/>
            </a:pPr>
            <a:endParaRPr lang="en-US" sz="2200" dirty="0">
              <a:solidFill>
                <a:schemeClr val="lt1"/>
              </a:solidFill>
              <a:latin typeface="Times New Roman"/>
              <a:cs typeface="Times New Roman"/>
              <a:sym typeface="Arial"/>
            </a:endParaRPr>
          </a:p>
          <a:p>
            <a:pPr marL="0" indent="0">
              <a:spcBef>
                <a:spcPts val="0"/>
              </a:spcBef>
              <a:buSzPts val="1760"/>
              <a:buNone/>
            </a:pPr>
            <a:r>
              <a:rPr lang="en-US" sz="2200" dirty="0">
                <a:solidFill>
                  <a:schemeClr val="lt1"/>
                </a:solidFill>
                <a:latin typeface="Times New Roman"/>
                <a:cs typeface="Times New Roman"/>
                <a:sym typeface="Arial"/>
              </a:rPr>
              <a:t>This section presents the data in a visual format, using graphs, charts, and maps, to help communicate the results of the analysis to stakeholders.</a:t>
            </a:r>
          </a:p>
          <a:p>
            <a:pPr marL="0" indent="0">
              <a:spcBef>
                <a:spcPts val="0"/>
              </a:spcBef>
              <a:buSzPts val="1760"/>
              <a:buNone/>
            </a:pPr>
            <a:endParaRPr lang="en-US" sz="2200" dirty="0">
              <a:solidFill>
                <a:schemeClr val="lt1"/>
              </a:solidFill>
              <a:latin typeface="Times New Roman"/>
              <a:cs typeface="Times New Roman"/>
              <a:sym typeface="Arial"/>
            </a:endParaRPr>
          </a:p>
          <a:p>
            <a:pPr marL="0" indent="0">
              <a:spcBef>
                <a:spcPts val="0"/>
              </a:spcBef>
              <a:buSzPts val="1760"/>
              <a:buNone/>
            </a:pPr>
            <a:r>
              <a:rPr lang="en-US" sz="2200" dirty="0">
                <a:solidFill>
                  <a:schemeClr val="lt1"/>
                </a:solidFill>
                <a:latin typeface="Times New Roman"/>
                <a:cs typeface="Times New Roman"/>
              </a:rPr>
              <a:t>                                                    Interpretation of Results</a:t>
            </a:r>
          </a:p>
          <a:p>
            <a:pPr marL="0" indent="0">
              <a:spcBef>
                <a:spcPts val="0"/>
              </a:spcBef>
              <a:buSzPts val="1760"/>
              <a:buNone/>
            </a:pPr>
            <a:r>
              <a:rPr lang="en-US" sz="2200" dirty="0">
                <a:solidFill>
                  <a:schemeClr val="lt1"/>
                </a:solidFill>
                <a:latin typeface="Times New Roman"/>
                <a:cs typeface="Times New Roman"/>
              </a:rPr>
              <a:t> This section provides an interpretation of the results of the analysis, including a discussion of the implications and insights gained from the analysis.</a:t>
            </a:r>
          </a:p>
          <a:p>
            <a:pPr marL="0" indent="0">
              <a:spcBef>
                <a:spcPts val="0"/>
              </a:spcBef>
              <a:buSzPts val="1760"/>
              <a:buNone/>
            </a:pPr>
            <a:endParaRPr lang="en-US" sz="2200" dirty="0">
              <a:solidFill>
                <a:schemeClr val="lt1"/>
              </a:solidFill>
              <a:latin typeface="Times New Roman"/>
              <a:cs typeface="Times New Roman"/>
              <a:sym typeface="Arial"/>
            </a:endParaRPr>
          </a:p>
          <a:p>
            <a:pPr marL="0" lvl="0" indent="0" algn="l" rtl="0">
              <a:spcBef>
                <a:spcPts val="0"/>
              </a:spcBef>
              <a:spcAft>
                <a:spcPts val="0"/>
              </a:spcAft>
              <a:buSzPts val="176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684211" y="173620"/>
            <a:ext cx="10677665" cy="6858245"/>
          </a:xfrm>
          <a:prstGeom prst="rect">
            <a:avLst/>
          </a:prstGeom>
          <a:noFill/>
          <a:ln>
            <a:noFill/>
          </a:ln>
        </p:spPr>
        <p:txBody>
          <a:bodyPr spcFirstLastPara="1" wrap="square" lIns="91425" tIns="45700" rIns="91425" bIns="45700" anchor="t" anchorCtr="0">
            <a:normAutofit/>
          </a:bodyPr>
          <a:lstStyle/>
          <a:p>
            <a:pPr marL="0" lvl="0" indent="0" algn="l" rtl="0">
              <a:spcBef>
                <a:spcPts val="1040"/>
              </a:spcBef>
              <a:spcAft>
                <a:spcPts val="0"/>
              </a:spcAft>
              <a:buSzPts val="1760"/>
              <a:buNone/>
            </a:pPr>
            <a:r>
              <a:rPr lang="en-IN" sz="2200" dirty="0">
                <a:solidFill>
                  <a:schemeClr val="lt1"/>
                </a:solidFill>
                <a:latin typeface="Times New Roman"/>
                <a:ea typeface="Times New Roman"/>
                <a:cs typeface="Times New Roman"/>
                <a:sym typeface="Times New Roman"/>
              </a:rPr>
              <a:t>Results</a:t>
            </a:r>
          </a:p>
          <a:p>
            <a:pPr marL="0" lvl="0" indent="0" algn="l" rtl="0">
              <a:spcBef>
                <a:spcPts val="1040"/>
              </a:spcBef>
              <a:spcAft>
                <a:spcPts val="0"/>
              </a:spcAft>
              <a:buSzPts val="1760"/>
              <a:buNone/>
            </a:pPr>
            <a:endParaRPr dirty="0"/>
          </a:p>
          <a:p>
            <a:pPr marL="285750" lvl="0" indent="-184150" algn="l" rtl="0">
              <a:spcBef>
                <a:spcPts val="1000"/>
              </a:spcBef>
              <a:spcAft>
                <a:spcPts val="0"/>
              </a:spcAft>
              <a:buSzPts val="1600"/>
              <a:buNone/>
            </a:pPr>
            <a:endParaRPr dirty="0">
              <a:solidFill>
                <a:schemeClr val="lt1"/>
              </a:solidFill>
            </a:endParaRPr>
          </a:p>
        </p:txBody>
      </p:sp>
      <p:pic>
        <p:nvPicPr>
          <p:cNvPr id="3" name="Picture 2">
            <a:extLst>
              <a:ext uri="{FF2B5EF4-FFF2-40B4-BE49-F238E27FC236}">
                <a16:creationId xmlns:a16="http://schemas.microsoft.com/office/drawing/2014/main" id="{8F1D29E9-C1F2-3A55-1C06-008E928A1F0C}"/>
              </a:ext>
            </a:extLst>
          </p:cNvPr>
          <p:cNvPicPr>
            <a:picLocks noChangeAspect="1"/>
          </p:cNvPicPr>
          <p:nvPr/>
        </p:nvPicPr>
        <p:blipFill>
          <a:blip r:embed="rId3"/>
          <a:stretch>
            <a:fillRect/>
          </a:stretch>
        </p:blipFill>
        <p:spPr>
          <a:xfrm>
            <a:off x="1165404" y="896274"/>
            <a:ext cx="8244429" cy="4201088"/>
          </a:xfrm>
          <a:prstGeom prst="rect">
            <a:avLst/>
          </a:prstGeom>
        </p:spPr>
      </p:pic>
      <p:sp>
        <p:nvSpPr>
          <p:cNvPr id="4" name="TextBox 3">
            <a:extLst>
              <a:ext uri="{FF2B5EF4-FFF2-40B4-BE49-F238E27FC236}">
                <a16:creationId xmlns:a16="http://schemas.microsoft.com/office/drawing/2014/main" id="{96D0D8BF-859F-A3D2-C3D0-47E55510911C}"/>
              </a:ext>
            </a:extLst>
          </p:cNvPr>
          <p:cNvSpPr txBox="1"/>
          <p:nvPr/>
        </p:nvSpPr>
        <p:spPr>
          <a:xfrm>
            <a:off x="830124" y="5410639"/>
            <a:ext cx="11219122" cy="769441"/>
          </a:xfrm>
          <a:prstGeom prst="rect">
            <a:avLst/>
          </a:prstGeom>
          <a:noFill/>
        </p:spPr>
        <p:txBody>
          <a:bodyPr wrap="square" rtlCol="0">
            <a:spAutoFit/>
          </a:bodyPr>
          <a:lstStyle/>
          <a:p>
            <a:pPr>
              <a:spcBef>
                <a:spcPts val="1040"/>
              </a:spcBef>
              <a:buClr>
                <a:schemeClr val="lt1"/>
              </a:buClr>
              <a:buSzPts val="1760"/>
            </a:pPr>
            <a:r>
              <a:rPr lang="en-IN" sz="2200" dirty="0">
                <a:solidFill>
                  <a:schemeClr val="lt1"/>
                </a:solidFill>
                <a:latin typeface="Times New Roman"/>
                <a:cs typeface="Times New Roman"/>
                <a:sym typeface="Century Gothic"/>
              </a:rPr>
              <a:t>From this analysis we can get information regarding total debt of individual country along with its location on map.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D6500C-5B40-992B-E67B-15635A4AFBE1}"/>
              </a:ext>
            </a:extLst>
          </p:cNvPr>
          <p:cNvSpPr txBox="1"/>
          <p:nvPr/>
        </p:nvSpPr>
        <p:spPr>
          <a:xfrm>
            <a:off x="810228" y="902825"/>
            <a:ext cx="10706582" cy="3877985"/>
          </a:xfrm>
          <a:prstGeom prst="rect">
            <a:avLst/>
          </a:prstGeom>
          <a:noFill/>
        </p:spPr>
        <p:txBody>
          <a:bodyPr wrap="square" rtlCol="0">
            <a:spAutoFit/>
          </a:bodyPr>
          <a:lstStyle/>
          <a:p>
            <a:pPr>
              <a:spcBef>
                <a:spcPts val="1040"/>
              </a:spcBef>
              <a:buClr>
                <a:schemeClr val="lt1"/>
              </a:buClr>
              <a:buSzPts val="1760"/>
            </a:pPr>
            <a:r>
              <a:rPr lang="en-IN" sz="2200" dirty="0">
                <a:solidFill>
                  <a:schemeClr val="lt1"/>
                </a:solidFill>
                <a:latin typeface="Times New Roman"/>
                <a:cs typeface="Times New Roman"/>
                <a:sym typeface="Century Gothic"/>
              </a:rPr>
              <a:t>Results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654C2D34-9159-FD74-75B5-0BFEE6F9ACBE}"/>
              </a:ext>
            </a:extLst>
          </p:cNvPr>
          <p:cNvPicPr>
            <a:picLocks noChangeAspect="1"/>
          </p:cNvPicPr>
          <p:nvPr/>
        </p:nvPicPr>
        <p:blipFill>
          <a:blip r:embed="rId2"/>
          <a:stretch>
            <a:fillRect/>
          </a:stretch>
        </p:blipFill>
        <p:spPr>
          <a:xfrm>
            <a:off x="891088" y="1400537"/>
            <a:ext cx="10035413" cy="3754874"/>
          </a:xfrm>
          <a:prstGeom prst="rect">
            <a:avLst/>
          </a:prstGeom>
        </p:spPr>
      </p:pic>
      <p:sp>
        <p:nvSpPr>
          <p:cNvPr id="6" name="TextBox 5">
            <a:extLst>
              <a:ext uri="{FF2B5EF4-FFF2-40B4-BE49-F238E27FC236}">
                <a16:creationId xmlns:a16="http://schemas.microsoft.com/office/drawing/2014/main" id="{F865A37A-077C-25B4-5B2A-9B3877E0A3C4}"/>
              </a:ext>
            </a:extLst>
          </p:cNvPr>
          <p:cNvSpPr txBox="1"/>
          <p:nvPr/>
        </p:nvSpPr>
        <p:spPr>
          <a:xfrm>
            <a:off x="891088" y="5416952"/>
            <a:ext cx="10394228" cy="769441"/>
          </a:xfrm>
          <a:prstGeom prst="rect">
            <a:avLst/>
          </a:prstGeom>
          <a:noFill/>
        </p:spPr>
        <p:txBody>
          <a:bodyPr wrap="square" rtlCol="0">
            <a:spAutoFit/>
          </a:bodyPr>
          <a:lstStyle/>
          <a:p>
            <a:r>
              <a:rPr lang="en-IN" sz="2200" dirty="0">
                <a:solidFill>
                  <a:schemeClr val="lt1"/>
                </a:solidFill>
                <a:latin typeface="Times New Roman"/>
                <a:cs typeface="Times New Roman"/>
              </a:rPr>
              <a:t>From this analysis we can get information regarding  total debt of individual country with respect to line chart.</a:t>
            </a:r>
          </a:p>
        </p:txBody>
      </p:sp>
    </p:spTree>
    <p:extLst>
      <p:ext uri="{BB962C8B-B14F-4D97-AF65-F5344CB8AC3E}">
        <p14:creationId xmlns:p14="http://schemas.microsoft.com/office/powerpoint/2010/main" val="1475523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D6500C-5B40-992B-E67B-15635A4AFBE1}"/>
              </a:ext>
            </a:extLst>
          </p:cNvPr>
          <p:cNvSpPr txBox="1"/>
          <p:nvPr/>
        </p:nvSpPr>
        <p:spPr>
          <a:xfrm>
            <a:off x="810228" y="902825"/>
            <a:ext cx="10706582" cy="4344779"/>
          </a:xfrm>
          <a:prstGeom prst="rect">
            <a:avLst/>
          </a:prstGeom>
          <a:noFill/>
        </p:spPr>
        <p:txBody>
          <a:bodyPr wrap="square" rtlCol="0">
            <a:spAutoFit/>
          </a:bodyPr>
          <a:lstStyle/>
          <a:p>
            <a:pPr>
              <a:spcBef>
                <a:spcPts val="1040"/>
              </a:spcBef>
              <a:buClr>
                <a:schemeClr val="lt1"/>
              </a:buClr>
              <a:buSzPts val="1760"/>
            </a:pPr>
            <a:r>
              <a:rPr lang="en-IN" sz="2200" dirty="0">
                <a:solidFill>
                  <a:schemeClr val="lt1"/>
                </a:solidFill>
                <a:latin typeface="Times New Roman"/>
                <a:cs typeface="Times New Roman"/>
                <a:sym typeface="Century Gothic"/>
              </a:rPr>
              <a:t>Results</a:t>
            </a:r>
          </a:p>
          <a:p>
            <a:pPr>
              <a:spcBef>
                <a:spcPts val="1040"/>
              </a:spcBef>
              <a:buClr>
                <a:schemeClr val="lt1"/>
              </a:buClr>
              <a:buSzPts val="1760"/>
            </a:pPr>
            <a:endParaRPr lang="en-IN" sz="2200" dirty="0">
              <a:solidFill>
                <a:schemeClr val="lt1"/>
              </a:solidFill>
              <a:latin typeface="Times New Roman"/>
              <a:cs typeface="Times New Roman"/>
              <a:sym typeface="Century Gothic"/>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6" name="TextBox 5">
            <a:extLst>
              <a:ext uri="{FF2B5EF4-FFF2-40B4-BE49-F238E27FC236}">
                <a16:creationId xmlns:a16="http://schemas.microsoft.com/office/drawing/2014/main" id="{F865A37A-077C-25B4-5B2A-9B3877E0A3C4}"/>
              </a:ext>
            </a:extLst>
          </p:cNvPr>
          <p:cNvSpPr txBox="1"/>
          <p:nvPr/>
        </p:nvSpPr>
        <p:spPr>
          <a:xfrm>
            <a:off x="891088" y="5416952"/>
            <a:ext cx="10394228" cy="769441"/>
          </a:xfrm>
          <a:prstGeom prst="rect">
            <a:avLst/>
          </a:prstGeom>
          <a:noFill/>
        </p:spPr>
        <p:txBody>
          <a:bodyPr wrap="square" rtlCol="0">
            <a:spAutoFit/>
          </a:bodyPr>
          <a:lstStyle/>
          <a:p>
            <a:r>
              <a:rPr lang="en-IN" sz="2200" dirty="0">
                <a:solidFill>
                  <a:schemeClr val="lt1"/>
                </a:solidFill>
                <a:latin typeface="Times New Roman"/>
                <a:cs typeface="Times New Roman"/>
              </a:rPr>
              <a:t>From this analysis we can get information regarding  lending categories with respect to  income group &amp; region.</a:t>
            </a:r>
          </a:p>
        </p:txBody>
      </p:sp>
      <p:pic>
        <p:nvPicPr>
          <p:cNvPr id="4" name="Picture 3">
            <a:extLst>
              <a:ext uri="{FF2B5EF4-FFF2-40B4-BE49-F238E27FC236}">
                <a16:creationId xmlns:a16="http://schemas.microsoft.com/office/drawing/2014/main" id="{3DB312E8-CD83-5CC9-4D3E-F1A95E650714}"/>
              </a:ext>
            </a:extLst>
          </p:cNvPr>
          <p:cNvPicPr>
            <a:picLocks noChangeAspect="1"/>
          </p:cNvPicPr>
          <p:nvPr/>
        </p:nvPicPr>
        <p:blipFill>
          <a:blip r:embed="rId2"/>
          <a:stretch>
            <a:fillRect/>
          </a:stretch>
        </p:blipFill>
        <p:spPr>
          <a:xfrm>
            <a:off x="1062554" y="1610397"/>
            <a:ext cx="9979694" cy="3806556"/>
          </a:xfrm>
          <a:prstGeom prst="rect">
            <a:avLst/>
          </a:prstGeom>
        </p:spPr>
      </p:pic>
    </p:spTree>
    <p:extLst>
      <p:ext uri="{BB962C8B-B14F-4D97-AF65-F5344CB8AC3E}">
        <p14:creationId xmlns:p14="http://schemas.microsoft.com/office/powerpoint/2010/main" val="1734384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D6500C-5B40-992B-E67B-15635A4AFBE1}"/>
              </a:ext>
            </a:extLst>
          </p:cNvPr>
          <p:cNvSpPr txBox="1"/>
          <p:nvPr/>
        </p:nvSpPr>
        <p:spPr>
          <a:xfrm>
            <a:off x="810228" y="902825"/>
            <a:ext cx="10706582" cy="4811574"/>
          </a:xfrm>
          <a:prstGeom prst="rect">
            <a:avLst/>
          </a:prstGeom>
          <a:noFill/>
        </p:spPr>
        <p:txBody>
          <a:bodyPr wrap="square" rtlCol="0">
            <a:spAutoFit/>
          </a:bodyPr>
          <a:lstStyle/>
          <a:p>
            <a:pPr>
              <a:spcBef>
                <a:spcPts val="1040"/>
              </a:spcBef>
              <a:buClr>
                <a:schemeClr val="lt1"/>
              </a:buClr>
              <a:buSzPts val="1760"/>
            </a:pPr>
            <a:r>
              <a:rPr lang="en-IN" sz="2200" dirty="0">
                <a:solidFill>
                  <a:schemeClr val="lt1"/>
                </a:solidFill>
                <a:latin typeface="Times New Roman"/>
                <a:cs typeface="Times New Roman"/>
                <a:sym typeface="Century Gothic"/>
              </a:rPr>
              <a:t>Results</a:t>
            </a:r>
          </a:p>
          <a:p>
            <a:pPr>
              <a:spcBef>
                <a:spcPts val="1040"/>
              </a:spcBef>
              <a:buClr>
                <a:schemeClr val="lt1"/>
              </a:buClr>
              <a:buSzPts val="1760"/>
            </a:pPr>
            <a:endParaRPr lang="en-IN" sz="2200" dirty="0">
              <a:solidFill>
                <a:schemeClr val="lt1"/>
              </a:solidFill>
              <a:latin typeface="Times New Roman"/>
              <a:cs typeface="Times New Roman"/>
              <a:sym typeface="Century Gothic"/>
            </a:endParaRPr>
          </a:p>
          <a:p>
            <a:pPr>
              <a:spcBef>
                <a:spcPts val="1040"/>
              </a:spcBef>
              <a:buClr>
                <a:schemeClr val="lt1"/>
              </a:buClr>
              <a:buSzPts val="1760"/>
            </a:pPr>
            <a:endParaRPr lang="en-IN" sz="2200" dirty="0">
              <a:solidFill>
                <a:schemeClr val="lt1"/>
              </a:solidFill>
              <a:latin typeface="Times New Roman"/>
              <a:cs typeface="Times New Roman"/>
              <a:sym typeface="Century Gothic"/>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6" name="TextBox 5">
            <a:extLst>
              <a:ext uri="{FF2B5EF4-FFF2-40B4-BE49-F238E27FC236}">
                <a16:creationId xmlns:a16="http://schemas.microsoft.com/office/drawing/2014/main" id="{F865A37A-077C-25B4-5B2A-9B3877E0A3C4}"/>
              </a:ext>
            </a:extLst>
          </p:cNvPr>
          <p:cNvSpPr txBox="1"/>
          <p:nvPr/>
        </p:nvSpPr>
        <p:spPr>
          <a:xfrm>
            <a:off x="891088" y="5416952"/>
            <a:ext cx="10394228" cy="769441"/>
          </a:xfrm>
          <a:prstGeom prst="rect">
            <a:avLst/>
          </a:prstGeom>
          <a:noFill/>
        </p:spPr>
        <p:txBody>
          <a:bodyPr wrap="square" rtlCol="0">
            <a:spAutoFit/>
          </a:bodyPr>
          <a:lstStyle/>
          <a:p>
            <a:r>
              <a:rPr lang="en-IN" sz="2200" dirty="0">
                <a:solidFill>
                  <a:schemeClr val="lt1"/>
                </a:solidFill>
                <a:latin typeface="Times New Roman"/>
                <a:cs typeface="Times New Roman"/>
              </a:rPr>
              <a:t>From this analysis we can get information regarding debt of individual country with respect to series code.</a:t>
            </a:r>
          </a:p>
        </p:txBody>
      </p:sp>
      <p:pic>
        <p:nvPicPr>
          <p:cNvPr id="5" name="Picture 4">
            <a:extLst>
              <a:ext uri="{FF2B5EF4-FFF2-40B4-BE49-F238E27FC236}">
                <a16:creationId xmlns:a16="http://schemas.microsoft.com/office/drawing/2014/main" id="{74C6F924-5DB8-06B6-69F9-7519094F3D4A}"/>
              </a:ext>
            </a:extLst>
          </p:cNvPr>
          <p:cNvPicPr>
            <a:picLocks noChangeAspect="1"/>
          </p:cNvPicPr>
          <p:nvPr/>
        </p:nvPicPr>
        <p:blipFill>
          <a:blip r:embed="rId2"/>
          <a:stretch>
            <a:fillRect/>
          </a:stretch>
        </p:blipFill>
        <p:spPr>
          <a:xfrm>
            <a:off x="1043502" y="1655180"/>
            <a:ext cx="10104996" cy="3588152"/>
          </a:xfrm>
          <a:prstGeom prst="rect">
            <a:avLst/>
          </a:prstGeom>
        </p:spPr>
      </p:pic>
    </p:spTree>
    <p:extLst>
      <p:ext uri="{BB962C8B-B14F-4D97-AF65-F5344CB8AC3E}">
        <p14:creationId xmlns:p14="http://schemas.microsoft.com/office/powerpoint/2010/main" val="1716366165"/>
      </p:ext>
    </p:extLst>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530</TotalTime>
  <Words>475</Words>
  <Application>Microsoft Office PowerPoint</Application>
  <PresentationFormat>Widescreen</PresentationFormat>
  <Paragraphs>138</Paragraphs>
  <Slides>12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Times New Roman</vt:lpstr>
      <vt:lpstr>Noto Sans Symbols</vt:lpstr>
      <vt:lpstr>Arial</vt:lpstr>
      <vt:lpstr>Century Gothic</vt:lpstr>
      <vt:lpstr>Wingdings</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ABHILASH AMRUTKAR</cp:lastModifiedBy>
  <cp:revision>7</cp:revision>
  <dcterms:created xsi:type="dcterms:W3CDTF">2021-06-19T13:01:53Z</dcterms:created>
  <dcterms:modified xsi:type="dcterms:W3CDTF">2023-02-06T07:44:48Z</dcterms:modified>
</cp:coreProperties>
</file>