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9" r:id="rId4"/>
    <p:sldId id="260" r:id="rId5"/>
    <p:sldId id="261" r:id="rId6"/>
    <p:sldId id="269" r:id="rId7"/>
    <p:sldId id="270" r:id="rId8"/>
    <p:sldId id="262" r:id="rId9"/>
    <p:sldId id="263" r:id="rId10"/>
    <p:sldId id="264"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303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588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1" y="2537138"/>
            <a:ext cx="6916123"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Analyzing Amazon Sales Data</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285750" lvl="0" indent="-184150" algn="l" rtl="0">
              <a:spcBef>
                <a:spcPts val="1000"/>
              </a:spcBef>
              <a:spcAft>
                <a:spcPts val="0"/>
              </a:spcAft>
              <a:buSzPts val="1600"/>
              <a:buNone/>
            </a:pPr>
            <a:endParaRPr dirty="0">
              <a:solidFill>
                <a:schemeClr val="lt1"/>
              </a:solidFill>
            </a:endParaRPr>
          </a:p>
        </p:txBody>
      </p:sp>
      <p:sp>
        <p:nvSpPr>
          <p:cNvPr id="3" name="TextBox 2">
            <a:extLst>
              <a:ext uri="{FF2B5EF4-FFF2-40B4-BE49-F238E27FC236}">
                <a16:creationId xmlns:a16="http://schemas.microsoft.com/office/drawing/2014/main" id="{4FF56D03-BC2F-F0A6-3CF5-4835F5FE462F}"/>
              </a:ext>
            </a:extLst>
          </p:cNvPr>
          <p:cNvSpPr txBox="1"/>
          <p:nvPr/>
        </p:nvSpPr>
        <p:spPr>
          <a:xfrm>
            <a:off x="334296" y="1415845"/>
            <a:ext cx="10156723" cy="2523768"/>
          </a:xfrm>
          <a:prstGeom prst="rect">
            <a:avLst/>
          </a:prstGeom>
          <a:noFill/>
        </p:spPr>
        <p:txBody>
          <a:bodyPr wrap="square" rtlCol="0">
            <a:spAutoFit/>
          </a:bodyPr>
          <a:lstStyle/>
          <a:p>
            <a:pPr marL="742950" lvl="1" indent="-285750">
              <a:buClr>
                <a:schemeClr val="lt1"/>
              </a:buClr>
              <a:buSzPts val="1440"/>
              <a:buFont typeface="Noto Sans Symbols"/>
              <a:buChar char="▶"/>
            </a:pPr>
            <a:r>
              <a:rPr lang="en-IN" sz="1800" dirty="0">
                <a:solidFill>
                  <a:schemeClr val="bg1"/>
                </a:solidFill>
                <a:latin typeface="Century Gothic"/>
                <a:sym typeface="Century Gothic"/>
              </a:rPr>
              <a:t>If analyse region wise, maximum revenue &amp; profit is generated by  Sub – Saharan Africa whereas minimum was generated by North America.</a:t>
            </a:r>
          </a:p>
          <a:p>
            <a:pPr marL="742950" lvl="1" indent="-285750">
              <a:buClr>
                <a:schemeClr val="lt1"/>
              </a:buClr>
              <a:buSzPts val="1440"/>
              <a:buFont typeface="Noto Sans Symbols"/>
              <a:buChar char="▶"/>
            </a:pPr>
            <a:r>
              <a:rPr lang="en-IN" sz="1800" dirty="0">
                <a:solidFill>
                  <a:schemeClr val="bg1"/>
                </a:solidFill>
                <a:latin typeface="Century Gothic"/>
                <a:sym typeface="Century Gothic"/>
              </a:rPr>
              <a:t>If analyse on the basis of sales channel, cosmetic category revenue generated 50% on online &amp; offline whereas in house hold category maximum revenue is generated on offline.</a:t>
            </a:r>
          </a:p>
          <a:p>
            <a:pPr marL="742950" lvl="1" indent="-285750">
              <a:buClr>
                <a:schemeClr val="lt1"/>
              </a:buClr>
              <a:buSzPts val="1440"/>
              <a:buFont typeface="Noto Sans Symbols"/>
              <a:buChar char="▶"/>
            </a:pPr>
            <a:r>
              <a:rPr lang="en-IN" sz="1800" dirty="0">
                <a:solidFill>
                  <a:schemeClr val="bg1"/>
                </a:solidFill>
                <a:latin typeface="Century Gothic"/>
                <a:sym typeface="Century Gothic"/>
              </a:rPr>
              <a:t>IF analyse on scatter plot, we observed that maximum units sold were from cosmetic category whereas maximum unit price was from office supply </a:t>
            </a:r>
            <a:r>
              <a:rPr lang="en-IN" sz="1800" dirty="0" err="1">
                <a:solidFill>
                  <a:schemeClr val="bg1"/>
                </a:solidFill>
                <a:latin typeface="Century Gothic"/>
                <a:sym typeface="Century Gothic"/>
              </a:rPr>
              <a:t>catagoy</a:t>
            </a:r>
            <a:r>
              <a:rPr lang="en-IN" sz="1800" dirty="0">
                <a:solidFill>
                  <a:schemeClr val="bg1"/>
                </a:solidFill>
                <a:latin typeface="Century Gothic"/>
                <a:sym typeface="Century Gothic"/>
              </a:rPr>
              <a:t>.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363793"/>
            <a:ext cx="9983788" cy="6096001"/>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Sales management has gained importance to meet increasing competition and the need</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for improved methods of distribution to reduce cost and to increase profits. Sales</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management today is the most important function in a commercial and business</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enterprise.</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Do ETL : Extract-Transform-Load some Amazon dataset and find for me</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Sales-trend -&gt; month wise , year wise , </a:t>
            </a:r>
            <a:r>
              <a:rPr lang="en-US" dirty="0" err="1">
                <a:solidFill>
                  <a:schemeClr val="lt1"/>
                </a:solidFill>
                <a:latin typeface="Times New Roman"/>
                <a:ea typeface="Times New Roman"/>
                <a:cs typeface="Times New Roman"/>
                <a:sym typeface="Times New Roman"/>
              </a:rPr>
              <a:t>yearly_month</a:t>
            </a:r>
            <a:r>
              <a:rPr lang="en-US" dirty="0">
                <a:solidFill>
                  <a:schemeClr val="lt1"/>
                </a:solidFill>
                <a:latin typeface="Times New Roman"/>
                <a:ea typeface="Times New Roman"/>
                <a:cs typeface="Times New Roman"/>
                <a:sym typeface="Times New Roman"/>
              </a:rPr>
              <a:t> wise.</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Find key metrics and factors and show the meaningful relationships between attributes.</a:t>
            </a:r>
          </a:p>
          <a:p>
            <a:pPr marL="457200" lvl="1" indent="0" algn="l" rtl="0">
              <a:spcBef>
                <a:spcPts val="960"/>
              </a:spcBef>
              <a:spcAft>
                <a:spcPts val="0"/>
              </a:spcAft>
              <a:buSzPts val="1440"/>
              <a:buNone/>
            </a:pPr>
            <a:endParaRPr lang="en-US" sz="2200" dirty="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r>
              <a:rPr lang="en-US" sz="2200" dirty="0">
                <a:solidFill>
                  <a:schemeClr val="lt1"/>
                </a:solidFill>
                <a:latin typeface="Times New Roman"/>
                <a:ea typeface="Times New Roman"/>
                <a:cs typeface="Times New Roman"/>
                <a:sym typeface="Times New Roman"/>
              </a:rPr>
              <a:t>Benefits: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Improved forecasting.</a:t>
            </a:r>
          </a:p>
          <a:p>
            <a:pPr marL="742950" lvl="1" indent="-285750">
              <a:spcBef>
                <a:spcPts val="960"/>
              </a:spcBef>
              <a:buFont typeface="Noto Sans Symbols"/>
              <a:buChar char="⮚"/>
            </a:pPr>
            <a:r>
              <a:rPr lang="en-IN" dirty="0">
                <a:solidFill>
                  <a:schemeClr val="lt1"/>
                </a:solidFill>
                <a:latin typeface="Times New Roman"/>
                <a:cs typeface="Times New Roman"/>
              </a:rPr>
              <a:t>Identifying growth opportunities.</a:t>
            </a:r>
          </a:p>
          <a:p>
            <a:pPr marL="742950" lvl="1" indent="-285750">
              <a:spcBef>
                <a:spcPts val="960"/>
              </a:spcBef>
              <a:buFont typeface="Noto Sans Symbols"/>
              <a:buChar char="⮚"/>
            </a:pPr>
            <a:r>
              <a:rPr lang="en-IN" dirty="0">
                <a:solidFill>
                  <a:schemeClr val="lt1"/>
                </a:solidFill>
                <a:latin typeface="Times New Roman"/>
                <a:cs typeface="Times New Roman"/>
              </a:rPr>
              <a:t>Identifying customer </a:t>
            </a:r>
            <a:r>
              <a:rPr lang="en-IN" dirty="0" err="1">
                <a:solidFill>
                  <a:schemeClr val="lt1"/>
                </a:solidFill>
                <a:latin typeface="Times New Roman"/>
                <a:cs typeface="Times New Roman"/>
              </a:rPr>
              <a:t>behavior</a:t>
            </a:r>
            <a:r>
              <a:rPr lang="en-IN" dirty="0">
                <a:solidFill>
                  <a:schemeClr val="lt1"/>
                </a:solidFill>
                <a:latin typeface="Times New Roman"/>
                <a:cs typeface="Times New Roman"/>
              </a:rPr>
              <a:t>.</a:t>
            </a:r>
          </a:p>
          <a:p>
            <a:pPr marL="742950" lvl="1" indent="-285750">
              <a:spcBef>
                <a:spcPts val="960"/>
              </a:spcBef>
              <a:buFont typeface="Noto Sans Symbols"/>
              <a:buChar char="⮚"/>
            </a:pPr>
            <a:r>
              <a:rPr lang="en-IN" dirty="0">
                <a:solidFill>
                  <a:schemeClr val="lt1"/>
                </a:solidFill>
                <a:latin typeface="Times New Roman"/>
                <a:cs typeface="Times New Roman"/>
              </a:rPr>
              <a:t>Improving operational efficiency.</a:t>
            </a:r>
          </a:p>
          <a:p>
            <a:pPr marL="742950" lvl="1" indent="-285750">
              <a:spcBef>
                <a:spcPts val="960"/>
              </a:spcBef>
              <a:buFont typeface="Noto Sans Symbols"/>
              <a:buChar char="⮚"/>
            </a:pPr>
            <a:r>
              <a:rPr lang="en-IN" dirty="0">
                <a:solidFill>
                  <a:schemeClr val="lt1"/>
                </a:solidFill>
                <a:latin typeface="Times New Roman"/>
                <a:cs typeface="Times New Roman"/>
              </a:rPr>
              <a:t>Identifying seasonal patterns.</a:t>
            </a:r>
          </a:p>
          <a:p>
            <a:pPr marL="742950" lvl="1" indent="-285750">
              <a:spcBef>
                <a:spcPts val="960"/>
              </a:spcBef>
              <a:buFont typeface="Noto Sans Symbols"/>
              <a:buChar char="⮚"/>
            </a:pPr>
            <a:r>
              <a:rPr lang="en-IN" dirty="0">
                <a:solidFill>
                  <a:schemeClr val="lt1"/>
                </a:solidFill>
                <a:latin typeface="Times New Roman"/>
                <a:cs typeface="Times New Roman"/>
              </a:rPr>
              <a:t>Monitoring competition</a:t>
            </a:r>
            <a:endParaRPr dirty="0">
              <a:solidFill>
                <a:schemeClr val="lt1"/>
              </a:solidFill>
              <a:latin typeface="Times New Roman"/>
              <a:cs typeface="Times New Roman"/>
            </a:endParaRP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2" name="Picture 1" descr="Diagram showing the BI platform architecture diagram, from data sources to data ingestion, big data, store, data warehouse, BI semantic modeling, reporting, and machine learning.">
            <a:extLst>
              <a:ext uri="{FF2B5EF4-FFF2-40B4-BE49-F238E27FC236}">
                <a16:creationId xmlns:a16="http://schemas.microsoft.com/office/drawing/2014/main" id="{6978DF92-78F1-0C0D-D9CE-FC9AD0E3ED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1214" y="1857812"/>
            <a:ext cx="9094838" cy="41005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482928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Analysis Methodology-</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Collect and prepare the data: Firstly imported data from given dataset. Then, prepare the data for analysis by cleaning and preprocessing it. That include tasks such as filling in missing values, removing outliers, and transforming the data in various ways.</a:t>
            </a: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Explore the data: Begin to explore the data by looking at summary statistics, creating visualizations, and identifying patterns and trends. This can help to understand the data better, and can also help you to identify any issues or problems with the data.</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After analyzing that dataset in python then we have imported that data in Power Bi so as to visualize that data in better way.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799"/>
            <a:ext cx="8534400" cy="583298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Results: </a:t>
            </a: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r>
              <a:rPr lang="en-IN" dirty="0">
                <a:solidFill>
                  <a:schemeClr val="bg1"/>
                </a:solidFill>
                <a:latin typeface="Times New Roman"/>
                <a:ea typeface="Times New Roman"/>
                <a:cs typeface="Times New Roman"/>
                <a:sym typeface="Times New Roman"/>
              </a:rPr>
              <a:t>From this analysis we get clarity regarding sales trend monthly, yearly, quarter wise, etc</a:t>
            </a: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p:txBody>
      </p:sp>
      <p:pic>
        <p:nvPicPr>
          <p:cNvPr id="3" name="Picture 2" descr="Amazon Sales Data Analysis (Internship Project) - Power BI Desktop">
            <a:extLst>
              <a:ext uri="{FF2B5EF4-FFF2-40B4-BE49-F238E27FC236}">
                <a16:creationId xmlns:a16="http://schemas.microsoft.com/office/drawing/2014/main" id="{2E557F9C-9F7C-5B01-950F-8D8206E1A8E8}"/>
              </a:ext>
            </a:extLst>
          </p:cNvPr>
          <p:cNvPicPr>
            <a:picLocks noChangeAspect="1"/>
          </p:cNvPicPr>
          <p:nvPr/>
        </p:nvPicPr>
        <p:blipFill rotWithShape="1">
          <a:blip r:embed="rId3">
            <a:extLst>
              <a:ext uri="{28A0092B-C50C-407E-A947-70E740481C1C}">
                <a14:useLocalDpi xmlns:a14="http://schemas.microsoft.com/office/drawing/2010/main" val="0"/>
              </a:ext>
            </a:extLst>
          </a:blip>
          <a:srcRect l="2610" t="19256" r="25193" b="7344"/>
          <a:stretch/>
        </p:blipFill>
        <p:spPr bwMode="auto">
          <a:xfrm>
            <a:off x="776747" y="1197078"/>
            <a:ext cx="6135329" cy="313182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799"/>
            <a:ext cx="8754756" cy="583298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Results:</a:t>
            </a: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r>
              <a:rPr lang="en-IN" dirty="0">
                <a:solidFill>
                  <a:schemeClr val="tx2">
                    <a:lumMod val="20000"/>
                    <a:lumOff val="80000"/>
                  </a:schemeClr>
                </a:solidFill>
                <a:latin typeface="Times New Roman"/>
                <a:ea typeface="Times New Roman"/>
                <a:cs typeface="Times New Roman"/>
                <a:sym typeface="Times New Roman"/>
              </a:rPr>
              <a:t>From this analysis we get information regarding total revenue &amp; sum of profit by item wise</a:t>
            </a: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p:txBody>
      </p:sp>
      <p:pic>
        <p:nvPicPr>
          <p:cNvPr id="2" name="Picture 1" descr="Amazon Sales Data Analysis (Internship Project) - Power BI Desktop">
            <a:extLst>
              <a:ext uri="{FF2B5EF4-FFF2-40B4-BE49-F238E27FC236}">
                <a16:creationId xmlns:a16="http://schemas.microsoft.com/office/drawing/2014/main" id="{6AD5EF40-C8CA-61CD-90EA-6457B92B9C5B}"/>
              </a:ext>
            </a:extLst>
          </p:cNvPr>
          <p:cNvPicPr>
            <a:picLocks noChangeAspect="1"/>
          </p:cNvPicPr>
          <p:nvPr/>
        </p:nvPicPr>
        <p:blipFill rotWithShape="1">
          <a:blip r:embed="rId3">
            <a:extLst>
              <a:ext uri="{28A0092B-C50C-407E-A947-70E740481C1C}">
                <a14:useLocalDpi xmlns:a14="http://schemas.microsoft.com/office/drawing/2010/main" val="0"/>
              </a:ext>
            </a:extLst>
          </a:blip>
          <a:srcRect l="3246" t="17897" r="26660" b="8024"/>
          <a:stretch/>
        </p:blipFill>
        <p:spPr bwMode="auto">
          <a:xfrm>
            <a:off x="802311" y="1336019"/>
            <a:ext cx="6339840" cy="35566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3565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799"/>
            <a:ext cx="8754756" cy="583298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Results:</a:t>
            </a: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a:p>
            <a:pPr marL="285750" lvl="0" indent="-184150" algn="l" rtl="0">
              <a:spcBef>
                <a:spcPts val="1000"/>
              </a:spcBef>
              <a:spcAft>
                <a:spcPts val="0"/>
              </a:spcAft>
              <a:buSzPts val="1600"/>
              <a:buNone/>
            </a:pPr>
            <a:r>
              <a:rPr lang="en-IN" dirty="0">
                <a:solidFill>
                  <a:schemeClr val="tx2">
                    <a:lumMod val="20000"/>
                    <a:lumOff val="80000"/>
                  </a:schemeClr>
                </a:solidFill>
                <a:latin typeface="Times New Roman"/>
                <a:ea typeface="Times New Roman"/>
                <a:cs typeface="Times New Roman"/>
                <a:sym typeface="Times New Roman"/>
              </a:rPr>
              <a:t>From this analysis we get information regarding unit sold &amp; unit price.</a:t>
            </a:r>
          </a:p>
          <a:p>
            <a:pPr marL="285750" lvl="0" indent="-184150" algn="l" rtl="0">
              <a:spcBef>
                <a:spcPts val="1000"/>
              </a:spcBef>
              <a:spcAft>
                <a:spcPts val="0"/>
              </a:spcAft>
              <a:buSzPts val="1600"/>
              <a:buNone/>
            </a:pPr>
            <a:endParaRPr lang="en-IN" dirty="0">
              <a:latin typeface="Times New Roman"/>
              <a:ea typeface="Times New Roman"/>
              <a:cs typeface="Times New Roman"/>
              <a:sym typeface="Times New Roman"/>
            </a:endParaRPr>
          </a:p>
        </p:txBody>
      </p:sp>
      <p:pic>
        <p:nvPicPr>
          <p:cNvPr id="3" name="Picture 2" descr="Amazon Sales Data Analysis (Internship Project) - Power BI Desktop">
            <a:extLst>
              <a:ext uri="{FF2B5EF4-FFF2-40B4-BE49-F238E27FC236}">
                <a16:creationId xmlns:a16="http://schemas.microsoft.com/office/drawing/2014/main" id="{FE0ACFFF-5BEA-1A82-516C-ABDFB45E169B}"/>
              </a:ext>
            </a:extLst>
          </p:cNvPr>
          <p:cNvPicPr>
            <a:picLocks noChangeAspect="1"/>
          </p:cNvPicPr>
          <p:nvPr/>
        </p:nvPicPr>
        <p:blipFill rotWithShape="1">
          <a:blip r:embed="rId3">
            <a:extLst>
              <a:ext uri="{28A0092B-C50C-407E-A947-70E740481C1C}">
                <a14:useLocalDpi xmlns:a14="http://schemas.microsoft.com/office/drawing/2010/main" val="0"/>
              </a:ext>
            </a:extLst>
          </a:blip>
          <a:srcRect l="4690" t="18802" r="26900" b="9837"/>
          <a:stretch/>
        </p:blipFill>
        <p:spPr bwMode="auto">
          <a:xfrm>
            <a:off x="684212" y="1638484"/>
            <a:ext cx="6309360" cy="35810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554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727587" y="275303"/>
            <a:ext cx="11074585" cy="6253316"/>
          </a:xfrm>
          <a:prstGeom prst="rect">
            <a:avLst/>
          </a:prstGeom>
          <a:noFill/>
          <a:ln>
            <a:noFill/>
          </a:ln>
        </p:spPr>
        <p:txBody>
          <a:bodyPr spcFirstLastPara="1" wrap="square" lIns="91425" tIns="45700" rIns="91425" bIns="45700" anchor="t" anchorCtr="0">
            <a:normAutofit/>
          </a:bodyPr>
          <a:lstStyle/>
          <a:p>
            <a:pPr marL="0" indent="0">
              <a:spcBef>
                <a:spcPts val="0"/>
              </a:spcBef>
              <a:buSzPts val="1760"/>
              <a:buNone/>
            </a:pPr>
            <a:r>
              <a:rPr lang="en-IN" dirty="0">
                <a:solidFill>
                  <a:schemeClr val="bg1"/>
                </a:solidFill>
              </a:rPr>
              <a:t>Results</a:t>
            </a:r>
          </a:p>
          <a:p>
            <a:pPr marL="0" indent="0">
              <a:spcBef>
                <a:spcPts val="0"/>
              </a:spcBef>
              <a:buSzPts val="1760"/>
              <a:buNone/>
            </a:pPr>
            <a:endParaRPr lang="en-IN" dirty="0"/>
          </a:p>
          <a:p>
            <a:pPr marL="0" indent="0">
              <a:spcBef>
                <a:spcPts val="0"/>
              </a:spcBef>
              <a:buSzPts val="1760"/>
              <a:buNone/>
            </a:pPr>
            <a:endParaRPr lang="en-IN" dirty="0"/>
          </a:p>
          <a:p>
            <a:pPr marL="0" indent="0">
              <a:spcBef>
                <a:spcPts val="0"/>
              </a:spcBef>
              <a:buSzPts val="1760"/>
              <a:buNone/>
            </a:pPr>
            <a:endParaRPr lang="en-IN" dirty="0"/>
          </a:p>
          <a:p>
            <a:pPr marL="0" indent="0">
              <a:spcBef>
                <a:spcPts val="0"/>
              </a:spcBef>
              <a:buSzPts val="1760"/>
              <a:buNone/>
            </a:pPr>
            <a:endParaRPr lang="en-IN" dirty="0"/>
          </a:p>
          <a:p>
            <a:pPr marL="0" indent="0">
              <a:spcBef>
                <a:spcPts val="0"/>
              </a:spcBef>
              <a:buSzPts val="1760"/>
              <a:buNone/>
            </a:pPr>
            <a:endParaRPr lang="en-IN" dirty="0"/>
          </a:p>
          <a:p>
            <a:pPr marL="0" indent="0">
              <a:spcBef>
                <a:spcPts val="0"/>
              </a:spcBef>
              <a:buSzPts val="1760"/>
              <a:buNone/>
            </a:pPr>
            <a:endParaRPr lang="en-IN" dirty="0"/>
          </a:p>
          <a:p>
            <a:pPr marL="0" indent="0">
              <a:spcBef>
                <a:spcPts val="0"/>
              </a:spcBef>
              <a:buSzPts val="1760"/>
              <a:buNone/>
            </a:pPr>
            <a:endParaRPr lang="en-IN" dirty="0"/>
          </a:p>
          <a:p>
            <a:pPr marL="0" indent="0">
              <a:spcBef>
                <a:spcPts val="0"/>
              </a:spcBef>
              <a:buSzPts val="1760"/>
              <a:buNone/>
            </a:pPr>
            <a:endParaRPr lang="en-IN" dirty="0"/>
          </a:p>
          <a:p>
            <a:pPr marL="0" indent="0">
              <a:spcBef>
                <a:spcPts val="0"/>
              </a:spcBef>
              <a:buSzPts val="1760"/>
              <a:buNone/>
            </a:pPr>
            <a:endParaRPr lang="en-IN" dirty="0"/>
          </a:p>
          <a:p>
            <a:pPr marL="0" indent="0">
              <a:spcBef>
                <a:spcPts val="0"/>
              </a:spcBef>
              <a:buSzPts val="1760"/>
              <a:buNone/>
            </a:pPr>
            <a:endParaRPr lang="en-IN" dirty="0"/>
          </a:p>
          <a:p>
            <a:pPr marL="0" indent="0">
              <a:spcBef>
                <a:spcPts val="0"/>
              </a:spcBef>
              <a:buSzPts val="1760"/>
              <a:buNone/>
            </a:pPr>
            <a:endParaRPr lang="en-IN" dirty="0"/>
          </a:p>
          <a:p>
            <a:pPr marL="0" indent="0">
              <a:spcBef>
                <a:spcPts val="0"/>
              </a:spcBef>
              <a:buSzPts val="1760"/>
              <a:buNone/>
            </a:pPr>
            <a:endParaRPr lang="en-IN" dirty="0"/>
          </a:p>
          <a:p>
            <a:pPr marL="0" indent="0">
              <a:spcBef>
                <a:spcPts val="0"/>
              </a:spcBef>
              <a:buSzPts val="1760"/>
              <a:buNone/>
            </a:pPr>
            <a:endParaRPr lang="en-IN" dirty="0"/>
          </a:p>
          <a:p>
            <a:pPr marL="0" indent="0">
              <a:spcBef>
                <a:spcPts val="0"/>
              </a:spcBef>
              <a:buSzPts val="1760"/>
              <a:buNone/>
            </a:pPr>
            <a:r>
              <a:rPr lang="en-US" dirty="0">
                <a:solidFill>
                  <a:schemeClr val="bg1"/>
                </a:solidFill>
              </a:rPr>
              <a:t>From this analysis we can get information regarding  Sum of total revenue, sum of total profit &amp; first item type by country &amp; region on map</a:t>
            </a:r>
          </a:p>
        </p:txBody>
      </p:sp>
      <p:pic>
        <p:nvPicPr>
          <p:cNvPr id="2" name="Picture 1" descr="Amazon Sales Data Analysis (Internship Project) - Power BI Desktop">
            <a:extLst>
              <a:ext uri="{FF2B5EF4-FFF2-40B4-BE49-F238E27FC236}">
                <a16:creationId xmlns:a16="http://schemas.microsoft.com/office/drawing/2014/main" id="{CFAAF35C-9DAA-4738-4B0E-B6F8EDC6CAE5}"/>
              </a:ext>
            </a:extLst>
          </p:cNvPr>
          <p:cNvPicPr>
            <a:picLocks noChangeAspect="1"/>
          </p:cNvPicPr>
          <p:nvPr/>
        </p:nvPicPr>
        <p:blipFill rotWithShape="1">
          <a:blip r:embed="rId3">
            <a:extLst>
              <a:ext uri="{28A0092B-C50C-407E-A947-70E740481C1C}">
                <a14:useLocalDpi xmlns:a14="http://schemas.microsoft.com/office/drawing/2010/main" val="0"/>
              </a:ext>
            </a:extLst>
          </a:blip>
          <a:srcRect l="4087" t="19709" r="26661" b="13914"/>
          <a:stretch/>
        </p:blipFill>
        <p:spPr bwMode="auto">
          <a:xfrm>
            <a:off x="871998" y="792358"/>
            <a:ext cx="5905500" cy="368046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t" anchorCtr="0">
            <a:normAutofit/>
          </a:bodyPr>
          <a:lstStyle/>
          <a:p>
            <a:pPr marL="457200" lvl="1" indent="0" algn="l" rtl="0">
              <a:spcBef>
                <a:spcPts val="0"/>
              </a:spcBef>
              <a:spcAft>
                <a:spcPts val="0"/>
              </a:spcAft>
              <a:buSzPts val="1440"/>
              <a:buNone/>
            </a:pPr>
            <a:r>
              <a:rPr lang="en-IN" dirty="0">
                <a:solidFill>
                  <a:schemeClr val="bg1"/>
                </a:solidFill>
              </a:rPr>
              <a:t>Observation</a:t>
            </a:r>
          </a:p>
          <a:p>
            <a:pPr marL="457200" lvl="1" indent="0" algn="l" rtl="0">
              <a:spcBef>
                <a:spcPts val="0"/>
              </a:spcBef>
              <a:spcAft>
                <a:spcPts val="0"/>
              </a:spcAft>
              <a:buSzPts val="1440"/>
              <a:buNone/>
            </a:pPr>
            <a:endParaRPr lang="en-IN" dirty="0">
              <a:solidFill>
                <a:schemeClr val="bg1"/>
              </a:solidFill>
            </a:endParaRPr>
          </a:p>
          <a:p>
            <a:pPr marL="457200" lvl="1" indent="0">
              <a:spcBef>
                <a:spcPts val="0"/>
              </a:spcBef>
              <a:buNone/>
            </a:pPr>
            <a:r>
              <a:rPr lang="en-IN" dirty="0">
                <a:solidFill>
                  <a:schemeClr val="bg1"/>
                </a:solidFill>
              </a:rPr>
              <a:t>From results we have observed that,</a:t>
            </a:r>
          </a:p>
          <a:p>
            <a:pPr marL="742950" lvl="1" indent="-285750">
              <a:spcBef>
                <a:spcPts val="0"/>
              </a:spcBef>
            </a:pPr>
            <a:endParaRPr lang="en-IN" dirty="0">
              <a:solidFill>
                <a:schemeClr val="bg1"/>
              </a:solidFill>
            </a:endParaRPr>
          </a:p>
          <a:p>
            <a:pPr marL="742950" lvl="1" indent="-285750">
              <a:spcBef>
                <a:spcPts val="0"/>
              </a:spcBef>
            </a:pPr>
            <a:r>
              <a:rPr lang="en-IN" dirty="0">
                <a:solidFill>
                  <a:schemeClr val="bg1"/>
                </a:solidFill>
              </a:rPr>
              <a:t>If analyse yearly, maximum revenue generated in year 2012, in year 2011 min revenue was generated. After generating peak revenue in year 2012 it was started decreasing up to year 2015. After year 2015 revenue was started to increase.</a:t>
            </a:r>
          </a:p>
          <a:p>
            <a:pPr marL="742950" lvl="1" indent="-285750">
              <a:spcBef>
                <a:spcPts val="0"/>
              </a:spcBef>
            </a:pPr>
            <a:r>
              <a:rPr lang="en-IN" dirty="0">
                <a:solidFill>
                  <a:schemeClr val="bg1"/>
                </a:solidFill>
              </a:rPr>
              <a:t>If analyse monthly year wise, Maximum revenue generated in the month of February , after that month of November takes second position. Remaining months generated average revenue.</a:t>
            </a:r>
          </a:p>
          <a:p>
            <a:pPr marL="742950" lvl="1" indent="-285750">
              <a:spcBef>
                <a:spcPts val="0"/>
              </a:spcBef>
            </a:pPr>
            <a:r>
              <a:rPr lang="en-IN" dirty="0">
                <a:solidFill>
                  <a:schemeClr val="bg1"/>
                </a:solidFill>
              </a:rPr>
              <a:t>If we analyse quarterly, Quarter 4 had generated maximum revenue.</a:t>
            </a:r>
          </a:p>
          <a:p>
            <a:pPr marL="742950" lvl="1" indent="-285750">
              <a:spcBef>
                <a:spcPts val="0"/>
              </a:spcBef>
            </a:pPr>
            <a:r>
              <a:rPr lang="en-IN" dirty="0">
                <a:solidFill>
                  <a:schemeClr val="bg1"/>
                </a:solidFill>
              </a:rPr>
              <a:t>Maximum revenue &amp; profit is generated by cosmetics category, whereas minimum was generated by snacks, vegetables &amp; beverages category.</a:t>
            </a:r>
          </a:p>
          <a:p>
            <a:pPr marL="742950" lvl="1" indent="-285750">
              <a:spcBef>
                <a:spcPts val="0"/>
              </a:spcBef>
            </a:pPr>
            <a:endParaRPr lang="en-IN" dirty="0">
              <a:solidFill>
                <a:schemeClr val="bg1"/>
              </a:solidFill>
            </a:endParaRPr>
          </a:p>
          <a:p>
            <a:pPr marL="742950" lvl="1" indent="-285750">
              <a:spcBef>
                <a:spcPts val="0"/>
              </a:spcBef>
            </a:pPr>
            <a:endParaRPr dirty="0">
              <a:solidFill>
                <a:schemeClr val="bg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517</Words>
  <Application>Microsoft Office PowerPoint</Application>
  <PresentationFormat>Widescreen</PresentationFormat>
  <Paragraphs>85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Noto Sans Symbols</vt:lpstr>
      <vt:lpstr>Times New Roman</vt:lpstr>
      <vt:lpstr>Arial</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ABHILASH AMRUTKAR</cp:lastModifiedBy>
  <cp:revision>7</cp:revision>
  <dcterms:created xsi:type="dcterms:W3CDTF">2021-06-19T13:01:53Z</dcterms:created>
  <dcterms:modified xsi:type="dcterms:W3CDTF">2023-01-12T10:30:21Z</dcterms:modified>
</cp:coreProperties>
</file>