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9" r:id="rId4"/>
    <p:sldId id="260" r:id="rId5"/>
    <p:sldId id="262" r:id="rId6"/>
  </p:sldIdLst>
  <p:sldSz cx="12192000" cy="6858000"/>
  <p:notesSz cx="6858000" cy="9144000"/>
  <p:embeddedFontLst>
    <p:embeddedFont>
      <p:font typeface="Century Gothic" panose="020B0502020202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Financial Analytics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fontScale="925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p>
          <a:p>
            <a:pPr marL="742950" lvl="1" indent="-285750">
              <a:lnSpc>
                <a:spcPct val="110000"/>
              </a:lnSpc>
              <a:spcBef>
                <a:spcPts val="960"/>
              </a:spcBef>
              <a:buFont typeface="Noto Sans Symbols"/>
              <a:buChar char="⮚"/>
            </a:pPr>
            <a:r>
              <a:rPr lang="en-US" dirty="0">
                <a:solidFill>
                  <a:schemeClr val="lt1"/>
                </a:solidFill>
                <a:latin typeface="Times New Roman"/>
                <a:cs typeface="Times New Roman"/>
              </a:rPr>
              <a:t>Without analyzing the competition, it is difficult for a business to survive. You are tasked to analyzing the competition for the management to provide better results. This data set has information on the market capitalization of the top 500 companies in India. Serial </a:t>
            </a:r>
            <a:r>
              <a:rPr lang="en-US" dirty="0" err="1">
                <a:solidFill>
                  <a:schemeClr val="lt1"/>
                </a:solidFill>
                <a:latin typeface="Times New Roman"/>
                <a:cs typeface="Times New Roman"/>
              </a:rPr>
              <a:t>NumberNameName</a:t>
            </a:r>
            <a:r>
              <a:rPr lang="en-US" dirty="0">
                <a:solidFill>
                  <a:schemeClr val="lt1"/>
                </a:solidFill>
                <a:latin typeface="Times New Roman"/>
                <a:cs typeface="Times New Roman"/>
              </a:rPr>
              <a:t> of </a:t>
            </a:r>
            <a:r>
              <a:rPr lang="en-US" dirty="0" err="1">
                <a:solidFill>
                  <a:schemeClr val="lt1"/>
                </a:solidFill>
                <a:latin typeface="Times New Roman"/>
                <a:cs typeface="Times New Roman"/>
              </a:rPr>
              <a:t>CompanyMar</a:t>
            </a:r>
            <a:r>
              <a:rPr lang="en-US" dirty="0">
                <a:solidFill>
                  <a:schemeClr val="lt1"/>
                </a:solidFill>
                <a:latin typeface="Times New Roman"/>
                <a:cs typeface="Times New Roman"/>
              </a:rPr>
              <a:t> Cap – </a:t>
            </a:r>
            <a:r>
              <a:rPr lang="en-US" dirty="0" err="1">
                <a:solidFill>
                  <a:schemeClr val="lt1"/>
                </a:solidFill>
                <a:latin typeface="Times New Roman"/>
                <a:cs typeface="Times New Roman"/>
              </a:rPr>
              <a:t>CroreMarket</a:t>
            </a:r>
            <a:r>
              <a:rPr lang="en-US" dirty="0">
                <a:solidFill>
                  <a:schemeClr val="lt1"/>
                </a:solidFill>
                <a:latin typeface="Times New Roman"/>
                <a:cs typeface="Times New Roman"/>
              </a:rPr>
              <a:t> Capitalization in </a:t>
            </a:r>
            <a:r>
              <a:rPr lang="en-US" dirty="0" err="1">
                <a:solidFill>
                  <a:schemeClr val="lt1"/>
                </a:solidFill>
                <a:latin typeface="Times New Roman"/>
                <a:cs typeface="Times New Roman"/>
              </a:rPr>
              <a:t>CroresSales</a:t>
            </a:r>
            <a:r>
              <a:rPr lang="en-US" dirty="0">
                <a:solidFill>
                  <a:schemeClr val="lt1"/>
                </a:solidFill>
                <a:latin typeface="Times New Roman"/>
                <a:cs typeface="Times New Roman"/>
              </a:rPr>
              <a:t> </a:t>
            </a:r>
            <a:r>
              <a:rPr lang="en-US" dirty="0" err="1">
                <a:solidFill>
                  <a:schemeClr val="lt1"/>
                </a:solidFill>
                <a:latin typeface="Times New Roman"/>
                <a:cs typeface="Times New Roman"/>
              </a:rPr>
              <a:t>Qtr</a:t>
            </a:r>
            <a:r>
              <a:rPr lang="en-US" dirty="0">
                <a:solidFill>
                  <a:schemeClr val="lt1"/>
                </a:solidFill>
                <a:latin typeface="Times New Roman"/>
                <a:cs typeface="Times New Roman"/>
              </a:rPr>
              <a:t> – </a:t>
            </a:r>
            <a:r>
              <a:rPr lang="en-US" dirty="0" err="1">
                <a:solidFill>
                  <a:schemeClr val="lt1"/>
                </a:solidFill>
                <a:latin typeface="Times New Roman"/>
                <a:cs typeface="Times New Roman"/>
              </a:rPr>
              <a:t>CroreQuarterly</a:t>
            </a:r>
            <a:r>
              <a:rPr lang="en-US" dirty="0">
                <a:solidFill>
                  <a:schemeClr val="lt1"/>
                </a:solidFill>
                <a:latin typeface="Times New Roman"/>
                <a:cs typeface="Times New Roman"/>
              </a:rPr>
              <a:t> Sale in crores Find key metrics and factors and show the meaningful relationships between attributes</a:t>
            </a:r>
            <a:endParaRPr lang="en-US" dirty="0">
              <a:solidFill>
                <a:schemeClr val="lt1"/>
              </a:solidFill>
              <a:latin typeface="Times New Roman"/>
              <a:cs typeface="Times New Roman"/>
              <a:sym typeface="Times New Roman"/>
            </a:endParaRPr>
          </a:p>
          <a:p>
            <a:pPr marL="0" lvl="0" indent="0" algn="l" rtl="0">
              <a:spcBef>
                <a:spcPts val="1040"/>
              </a:spcBef>
              <a:spcAft>
                <a:spcPts val="0"/>
              </a:spcAft>
              <a:buSzPts val="1760"/>
              <a:buNone/>
            </a:pP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spcBef>
                <a:spcPts val="960"/>
              </a:spcBef>
              <a:buFont typeface="Noto Sans Symbols"/>
              <a:buChar char="⮚"/>
            </a:pPr>
            <a:r>
              <a:rPr lang="en-IN" dirty="0">
                <a:solidFill>
                  <a:schemeClr val="lt1"/>
                </a:solidFill>
                <a:latin typeface="Times New Roman"/>
                <a:cs typeface="Times New Roman"/>
              </a:rPr>
              <a:t>Informed Decision Making</a:t>
            </a:r>
          </a:p>
          <a:p>
            <a:pPr marL="742950" lvl="1" indent="-285750">
              <a:spcBef>
                <a:spcPts val="960"/>
              </a:spcBef>
              <a:buFont typeface="Noto Sans Symbols"/>
              <a:buChar char="⮚"/>
            </a:pPr>
            <a:r>
              <a:rPr lang="en-IN" dirty="0">
                <a:solidFill>
                  <a:schemeClr val="lt1"/>
                </a:solidFill>
                <a:latin typeface="Times New Roman"/>
                <a:cs typeface="Times New Roman"/>
              </a:rPr>
              <a:t>Generating Sales Estimates</a:t>
            </a:r>
          </a:p>
          <a:p>
            <a:pPr marL="742950" lvl="1" indent="-285750">
              <a:spcBef>
                <a:spcPts val="960"/>
              </a:spcBef>
              <a:buFont typeface="Noto Sans Symbols"/>
              <a:buChar char="⮚"/>
            </a:pPr>
            <a:r>
              <a:rPr lang="en-IN" dirty="0">
                <a:solidFill>
                  <a:schemeClr val="lt1"/>
                </a:solidFill>
                <a:latin typeface="Times New Roman"/>
                <a:cs typeface="Times New Roman"/>
              </a:rPr>
              <a:t>Staying Competitive</a:t>
            </a:r>
          </a:p>
          <a:p>
            <a:pPr marL="742950" lvl="1" indent="-285750">
              <a:spcBef>
                <a:spcPts val="960"/>
              </a:spcBef>
              <a:buFont typeface="Noto Sans Symbols"/>
              <a:buChar char="⮚"/>
            </a:pPr>
            <a:r>
              <a:rPr lang="en-IN" dirty="0">
                <a:solidFill>
                  <a:schemeClr val="lt1"/>
                </a:solidFill>
                <a:latin typeface="Times New Roman"/>
                <a:cs typeface="Times New Roman"/>
              </a:rPr>
              <a:t>Optimized Cash Flow</a:t>
            </a:r>
          </a:p>
          <a:p>
            <a:pPr marL="742950" lvl="1" indent="-285750">
              <a:spcBef>
                <a:spcPts val="960"/>
              </a:spcBef>
              <a:buFont typeface="Noto Sans Symbols"/>
              <a:buChar char="⮚"/>
            </a:pPr>
            <a:r>
              <a:rPr lang="en-IN" dirty="0">
                <a:solidFill>
                  <a:schemeClr val="lt1"/>
                </a:solidFill>
                <a:latin typeface="Times New Roman"/>
                <a:cs typeface="Times New Roman"/>
              </a:rPr>
              <a:t>Better Security</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2" name="Picture 1">
            <a:extLst>
              <a:ext uri="{FF2B5EF4-FFF2-40B4-BE49-F238E27FC236}">
                <a16:creationId xmlns:a16="http://schemas.microsoft.com/office/drawing/2014/main" id="{C440513A-0F7F-E54E-5482-C2825147B65B}"/>
              </a:ext>
            </a:extLst>
          </p:cNvPr>
          <p:cNvPicPr>
            <a:picLocks noChangeAspect="1"/>
          </p:cNvPicPr>
          <p:nvPr/>
        </p:nvPicPr>
        <p:blipFill>
          <a:blip r:embed="rId3"/>
          <a:stretch>
            <a:fillRect/>
          </a:stretch>
        </p:blipFill>
        <p:spPr>
          <a:xfrm>
            <a:off x="993058" y="2227983"/>
            <a:ext cx="9193161" cy="3386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t>
            </a:r>
            <a:endParaRPr dirty="0"/>
          </a:p>
          <a:p>
            <a:pPr algn="l">
              <a:buFont typeface="+mj-lt"/>
              <a:buAutoNum type="arabicPeriod"/>
            </a:pPr>
            <a:r>
              <a:rPr lang="en-US" sz="1800" dirty="0">
                <a:solidFill>
                  <a:schemeClr val="lt1"/>
                </a:solidFill>
                <a:latin typeface="Times New Roman"/>
                <a:cs typeface="Times New Roman"/>
              </a:rPr>
              <a:t>To begin, a sample of data is determined. This is useful when the data set is massive, because it is easier to validate a part rather than the whole set. The volume of the sample needs to be in accordance with the size of the data set and an acceptable error rate must be defined before the process is initiated.</a:t>
            </a:r>
          </a:p>
          <a:p>
            <a:pPr algn="l">
              <a:buFont typeface="+mj-lt"/>
              <a:buAutoNum type="arabicPeriod"/>
            </a:pPr>
            <a:r>
              <a:rPr lang="en-US" sz="1800" dirty="0">
                <a:solidFill>
                  <a:schemeClr val="lt1"/>
                </a:solidFill>
                <a:latin typeface="Times New Roman"/>
                <a:cs typeface="Times New Roman"/>
              </a:rPr>
              <a:t>Next, the dataset needs to be validated to confirm it contains all the required data.</a:t>
            </a:r>
          </a:p>
          <a:p>
            <a:pPr algn="l">
              <a:buFont typeface="+mj-lt"/>
              <a:buAutoNum type="arabicPeriod"/>
            </a:pPr>
            <a:r>
              <a:rPr lang="en-US" sz="1800" dirty="0">
                <a:solidFill>
                  <a:schemeClr val="lt1"/>
                </a:solidFill>
                <a:latin typeface="Times New Roman"/>
                <a:cs typeface="Times New Roman"/>
              </a:rPr>
              <a:t>Finally, the source data’s value, structure, format etc. is matched with the schema of the destination. The data is checked for redundant, incomplete, inconsistent, or incorrect values as well.</a:t>
            </a:r>
          </a:p>
          <a:p>
            <a:pPr marL="137160" indent="0">
              <a:buNone/>
            </a:pPr>
            <a:endParaRPr lang="en-US" dirty="0">
              <a:solidFill>
                <a:schemeClr val="lt1"/>
              </a:solidFill>
              <a:latin typeface="Times New Roman"/>
              <a:ea typeface="Times New Roman"/>
              <a:cs typeface="Times New Roman"/>
              <a:sym typeface="Times New Roman"/>
            </a:endParaRPr>
          </a:p>
          <a:p>
            <a:pPr marL="137160" indent="0">
              <a:buNone/>
            </a:pPr>
            <a:r>
              <a:rPr lang="en-US" dirty="0">
                <a:solidFill>
                  <a:schemeClr val="lt1"/>
                </a:solidFill>
                <a:latin typeface="Times New Roman"/>
                <a:ea typeface="Times New Roman"/>
                <a:cs typeface="Times New Roman"/>
                <a:sym typeface="Times New Roman"/>
              </a:rPr>
              <a:t>Data Transformation –</a:t>
            </a:r>
          </a:p>
          <a:p>
            <a:pPr marL="137160" indent="0">
              <a:buNone/>
            </a:pPr>
            <a:endParaRPr lang="en-US" dirty="0">
              <a:solidFill>
                <a:schemeClr val="lt1"/>
              </a:solidFill>
              <a:latin typeface="Times New Roman"/>
              <a:ea typeface="Times New Roman"/>
              <a:cs typeface="Times New Roman"/>
              <a:sym typeface="Times New Roman"/>
            </a:endParaRPr>
          </a:p>
          <a:p>
            <a:pPr>
              <a:buFont typeface="+mj-lt"/>
              <a:buAutoNum type="arabicPeriod"/>
            </a:pPr>
            <a:r>
              <a:rPr lang="en-US" sz="1800" dirty="0">
                <a:solidFill>
                  <a:schemeClr val="lt1"/>
                </a:solidFill>
                <a:latin typeface="Times New Roman"/>
                <a:cs typeface="Times New Roman"/>
              </a:rPr>
              <a:t>Constructive, where data is added, copied or replicated</a:t>
            </a:r>
          </a:p>
          <a:p>
            <a:pPr>
              <a:buFont typeface="+mj-lt"/>
              <a:buAutoNum type="arabicPeriod"/>
            </a:pPr>
            <a:r>
              <a:rPr lang="en-US" sz="1800" dirty="0">
                <a:solidFill>
                  <a:schemeClr val="lt1"/>
                </a:solidFill>
                <a:latin typeface="Times New Roman"/>
                <a:cs typeface="Times New Roman"/>
              </a:rPr>
              <a:t>Destructive, where records and fields are deleted</a:t>
            </a:r>
          </a:p>
          <a:p>
            <a:pPr>
              <a:buFont typeface="+mj-lt"/>
              <a:buAutoNum type="arabicPeriod"/>
            </a:pPr>
            <a:r>
              <a:rPr lang="en-US" sz="1800" dirty="0">
                <a:solidFill>
                  <a:schemeClr val="lt1"/>
                </a:solidFill>
                <a:latin typeface="Times New Roman"/>
                <a:cs typeface="Times New Roman"/>
              </a:rPr>
              <a:t>Aesthetic, where certain values are standardized, or</a:t>
            </a:r>
          </a:p>
          <a:p>
            <a:pPr>
              <a:buFont typeface="+mj-lt"/>
              <a:buAutoNum type="arabicPeriod"/>
            </a:pPr>
            <a:r>
              <a:rPr lang="en-US" sz="1800" dirty="0">
                <a:solidFill>
                  <a:schemeClr val="lt1"/>
                </a:solidFill>
                <a:latin typeface="Times New Roman"/>
                <a:cs typeface="Times New Roman"/>
              </a:rPr>
              <a:t>Structural, which includes columns being renamed, moved and combined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302</Words>
  <Application>Microsoft Office PowerPoint</Application>
  <PresentationFormat>Widescreen</PresentationFormat>
  <Paragraphs>28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Times New Roman</vt:lpstr>
      <vt:lpstr>Arial</vt:lpstr>
      <vt:lpstr>Century Gothic</vt:lpstr>
      <vt:lpstr>Noto Sans Symbols</vt:lpstr>
      <vt:lpstr>Slice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ABHILASH AMRUTKAR</cp:lastModifiedBy>
  <cp:revision>4</cp:revision>
  <dcterms:created xsi:type="dcterms:W3CDTF">2021-06-19T13:01:53Z</dcterms:created>
  <dcterms:modified xsi:type="dcterms:W3CDTF">2022-12-31T15:59:33Z</dcterms:modified>
</cp:coreProperties>
</file>