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77" r:id="rId15"/>
    <p:sldId id="268" r:id="rId16"/>
    <p:sldId id="269" r:id="rId17"/>
    <p:sldId id="270" r:id="rId18"/>
    <p:sldId id="271" r:id="rId19"/>
    <p:sldId id="272" r:id="rId20"/>
    <p:sldId id="273" r:id="rId21"/>
    <p:sldId id="274" r:id="rId22"/>
    <p:sldId id="275" r:id="rId23"/>
  </p:sldIdLst>
  <p:sldSz cx="9144000" cy="6858000" type="screen4x3"/>
  <p:notesSz cx="6858000" cy="9144000"/>
  <p:embeddedFontLst>
    <p:embeddedFont>
      <p:font typeface="Open Sans ExtraBold" panose="020B0906030804020204" pitchFamily="3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author/37085838878" TargetMode="External"/><Relationship Id="rId7" Type="http://schemas.openxmlformats.org/officeDocument/2006/relationships/hyperlink" Target="https://ieeexplore.ieee.org/document/105732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ieeexplore.ieee.org/author/37085449378" TargetMode="External"/><Relationship Id="rId5" Type="http://schemas.openxmlformats.org/officeDocument/2006/relationships/hyperlink" Target="https://ieeexplore.ieee.org/author/37089297217" TargetMode="External"/><Relationship Id="rId4" Type="http://schemas.openxmlformats.org/officeDocument/2006/relationships/hyperlink" Target="https://ieeexplore.ieee.org/author/37085367836"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457236"/>
            <a:chOff x="-14748" y="986564"/>
            <a:chExt cx="9158748" cy="5457236"/>
          </a:xfrm>
        </p:grpSpPr>
        <p:sp>
          <p:nvSpPr>
            <p:cNvPr id="90" name="Google Shape;90;p13"/>
            <p:cNvSpPr txBox="1"/>
            <p:nvPr/>
          </p:nvSpPr>
          <p:spPr>
            <a:xfrm>
              <a:off x="177773" y="4812100"/>
              <a:ext cx="57441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Your Register No.220701004</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Name : ABHILASH A</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Guide Name : Mrs. J. Jinu Sophia</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Designation : Designation : Assistant Professor (SG)</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Department : Computer Science and Engineering</a:t>
              </a:r>
              <a:endParaRPr sz="2000" b="1" dirty="0">
                <a:solidFill>
                  <a:schemeClr val="dk1"/>
                </a:solidFill>
                <a:latin typeface="Calibri"/>
                <a:ea typeface="Calibri"/>
                <a:cs typeface="Calibri"/>
                <a:sym typeface="Calibri"/>
              </a:endParaRPr>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3"/>
                <p:cNvSpPr txBox="1"/>
                <p:nvPr/>
              </p:nvSpPr>
              <p:spPr>
                <a:xfrm>
                  <a:off x="237041" y="1195624"/>
                  <a:ext cx="4181886" cy="707886"/>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Introduction to </a:t>
                  </a:r>
                  <a:endParaRPr/>
                </a:p>
                <a:p>
                  <a:pPr marL="0" marR="0" lvl="0" indent="0" algn="ctr" rtl="0">
                    <a:spcBef>
                      <a:spcPts val="0"/>
                    </a:spcBef>
                    <a:spcAft>
                      <a:spcPts val="0"/>
                    </a:spcAft>
                    <a:buNone/>
                  </a:pPr>
                  <a:r>
                    <a:rPr lang="en-US" sz="2000" b="1">
                      <a:solidFill>
                        <a:schemeClr val="lt1"/>
                      </a:solidFill>
                      <a:latin typeface="Calibri"/>
                      <a:ea typeface="Calibri"/>
                      <a:cs typeface="Calibri"/>
                      <a:sym typeface="Calibri"/>
                    </a:rPr>
                    <a:t>Robotic Process Automation </a:t>
                  </a:r>
                  <a:endParaRPr sz="2000" b="1">
                    <a:solidFill>
                      <a:schemeClr val="lt1"/>
                    </a:solidFill>
                    <a:latin typeface="Calibri"/>
                    <a:ea typeface="Calibri"/>
                    <a:cs typeface="Calibri"/>
                    <a:sym typeface="Calibri"/>
                  </a:endParaRPr>
                </a:p>
              </p:txBody>
            </p:sp>
          </p:grpSp>
          <p:sp>
            <p:nvSpPr>
              <p:cNvPr id="97" name="Google Shape;97;p13"/>
              <p:cNvSpPr txBox="1"/>
              <p:nvPr/>
            </p:nvSpPr>
            <p:spPr>
              <a:xfrm>
                <a:off x="177782" y="2100903"/>
                <a:ext cx="4188156"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dirty="0">
                    <a:solidFill>
                      <a:schemeClr val="lt1"/>
                    </a:solidFill>
                    <a:latin typeface="Calibri"/>
                    <a:ea typeface="Calibri"/>
                    <a:cs typeface="Calibri"/>
                    <a:sym typeface="Calibri"/>
                  </a:rPr>
                  <a:t>ID CARD GENERATOR</a:t>
                </a:r>
                <a:endParaRPr lang="en-US" dirty="0"/>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Table Design</a:t>
            </a:r>
            <a:endParaRPr>
              <a:latin typeface="Calibri"/>
              <a:ea typeface="Calibri"/>
              <a:cs typeface="Calibri"/>
              <a:sym typeface="Calibri"/>
            </a:endParaRPr>
          </a:p>
        </p:txBody>
      </p:sp>
      <p:sp>
        <p:nvSpPr>
          <p:cNvPr id="164" name="Google Shape;164;p22"/>
          <p:cNvSpPr txBox="1">
            <a:spLocks noGrp="1"/>
          </p:cNvSpPr>
          <p:nvPr>
            <p:ph type="body" idx="1"/>
          </p:nvPr>
        </p:nvSpPr>
        <p:spPr>
          <a:xfrm>
            <a:off x="190500" y="1113775"/>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r>
              <a:rPr lang="en-US" dirty="0"/>
              <a:t>E R DIAGRAM</a:t>
            </a:r>
            <a:endParaRPr dirty="0"/>
          </a:p>
          <a:p>
            <a:pPr marL="342900" lvl="0" indent="0" algn="l" rtl="0">
              <a:lnSpc>
                <a:spcPct val="114000"/>
              </a:lnSpc>
              <a:spcBef>
                <a:spcPts val="0"/>
              </a:spcBef>
              <a:spcAft>
                <a:spcPts val="0"/>
              </a:spcAft>
              <a:buNone/>
            </a:pPr>
            <a:endParaRPr dirty="0"/>
          </a:p>
        </p:txBody>
      </p:sp>
      <p:pic>
        <p:nvPicPr>
          <p:cNvPr id="3074" name="Picture 2">
            <a:extLst>
              <a:ext uri="{FF2B5EF4-FFF2-40B4-BE49-F238E27FC236}">
                <a16:creationId xmlns:a16="http://schemas.microsoft.com/office/drawing/2014/main" id="{9FF986B1-1D3A-31C6-F1E7-61A66EB71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913085"/>
            <a:ext cx="3026664" cy="50318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4400"/>
              <a:buFont typeface="Calibri"/>
              <a:buNone/>
            </a:pPr>
            <a:r>
              <a:rPr lang="en-US" sz="4000" dirty="0"/>
              <a:t>Process Design</a:t>
            </a:r>
            <a:br>
              <a:rPr lang="en-US" sz="4000" dirty="0"/>
            </a:br>
            <a:endParaRPr sz="4000" dirty="0">
              <a:latin typeface="Calibri"/>
              <a:ea typeface="Calibri"/>
              <a:cs typeface="Calibri"/>
              <a:sym typeface="Calibri"/>
            </a:endParaRPr>
          </a:p>
        </p:txBody>
      </p:sp>
      <p:sp>
        <p:nvSpPr>
          <p:cNvPr id="172" name="Google Shape;172;p23"/>
          <p:cNvSpPr txBox="1">
            <a:spLocks noGrp="1"/>
          </p:cNvSpPr>
          <p:nvPr>
            <p:ph type="body" idx="1"/>
          </p:nvPr>
        </p:nvSpPr>
        <p:spPr>
          <a:xfrm>
            <a:off x="158620" y="914400"/>
            <a:ext cx="8763000" cy="5334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br>
              <a:rPr lang="en-US" dirty="0">
                <a:latin typeface="Arial"/>
                <a:ea typeface="Arial"/>
                <a:cs typeface="Arial"/>
                <a:sym typeface="Arial"/>
              </a:rPr>
            </a:br>
            <a:endParaRPr dirty="0">
              <a:latin typeface="Arial"/>
              <a:ea typeface="Arial"/>
              <a:cs typeface="Arial"/>
              <a:sym typeface="Arial"/>
            </a:endParaRPr>
          </a:p>
          <a:p>
            <a:pPr marL="342900" lvl="0" indent="-342900" algn="l" rtl="0">
              <a:lnSpc>
                <a:spcPct val="114000"/>
              </a:lnSpc>
              <a:spcBef>
                <a:spcPts val="0"/>
              </a:spcBef>
              <a:spcAft>
                <a:spcPts val="0"/>
              </a:spcAft>
              <a:buSzPts val="2400"/>
              <a:buChar char="▪"/>
            </a:pPr>
            <a:endParaRPr dirty="0"/>
          </a:p>
        </p:txBody>
      </p:sp>
      <p:sp>
        <p:nvSpPr>
          <p:cNvPr id="2" name="Rectangle 1">
            <a:extLst>
              <a:ext uri="{FF2B5EF4-FFF2-40B4-BE49-F238E27FC236}">
                <a16:creationId xmlns:a16="http://schemas.microsoft.com/office/drawing/2014/main" id="{32FBC696-8C57-B9AB-E98F-6DE71F524821}"/>
              </a:ext>
            </a:extLst>
          </p:cNvPr>
          <p:cNvSpPr>
            <a:spLocks noChangeArrowheads="1"/>
          </p:cNvSpPr>
          <p:nvPr/>
        </p:nvSpPr>
        <p:spPr bwMode="auto">
          <a:xfrm>
            <a:off x="126740" y="492978"/>
            <a:ext cx="87630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Start the Process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process begins by launching the UiPath workflow, which automates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the ID 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Load the Excel File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system reads an Excel file containing the required data fields, such as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registration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department, date of birth, photo file path, and contact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Validate the Data</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workflow checks if the Excel data is valid. This includes ensuring all mandatory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fields are filled,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and the photo paths are correct.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Open the Word Template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pre-designed Word template, which contains placeholders for the ID card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information, is loaded into the workflow.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Process Each Row in Excel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For every record in the Excel file, the following steps are repeated: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Placeholders in the Word template (e.g., </a:t>
            </a:r>
            <a:r>
              <a:rPr kumimoji="0" lang="en-US" altLang="en-US" sz="1600" b="0" i="0" u="none" strike="noStrike" cap="none" normalizeH="0" baseline="0" dirty="0">
                <a:ln>
                  <a:noFill/>
                </a:ln>
                <a:solidFill>
                  <a:schemeClr val="tx1"/>
                </a:solidFill>
                <a:effectLst/>
                <a:latin typeface="Arial Unicode MS"/>
              </a:rPr>
              <a:t>&lt;Name&gt;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&lt;Dept&gt;</a:t>
            </a:r>
            <a:r>
              <a:rPr kumimoji="0" lang="en-US" altLang="en-US" sz="1600" b="0" i="0" u="none" strike="noStrike" cap="none" normalizeH="0" baseline="0" dirty="0">
                <a:ln>
                  <a:noFill/>
                </a:ln>
                <a:solidFill>
                  <a:schemeClr val="tx1"/>
                </a:solidFill>
                <a:effectLst/>
              </a:rPr>
              <a:t>) are replaced with actual data from the Excel file.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photo corresponding to the record is inserted into the ID 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Generate the ID Card</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completed ID card is saved in a specified format, such as a PDF 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image file, and stored in the output folder.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GB" dirty="0"/>
              <a:t>IMPLEMENTATION</a:t>
            </a:r>
            <a:endParaRPr dirty="0">
              <a:latin typeface="Calibri"/>
              <a:ea typeface="Calibri"/>
              <a:cs typeface="Calibri"/>
              <a:sym typeface="Calibri"/>
            </a:endParaRPr>
          </a:p>
        </p:txBody>
      </p:sp>
      <p:sp>
        <p:nvSpPr>
          <p:cNvPr id="179" name="Google Shape;179;p24"/>
          <p:cNvSpPr txBox="1">
            <a:spLocks noGrp="1"/>
          </p:cNvSpPr>
          <p:nvPr>
            <p:ph type="body" idx="1"/>
          </p:nvPr>
        </p:nvSpPr>
        <p:spPr>
          <a:xfrm>
            <a:off x="190500" y="10668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pic>
        <p:nvPicPr>
          <p:cNvPr id="2" name="Picture 1">
            <a:extLst>
              <a:ext uri="{FF2B5EF4-FFF2-40B4-BE49-F238E27FC236}">
                <a16:creationId xmlns:a16="http://schemas.microsoft.com/office/drawing/2014/main" id="{A5893426-DF36-71FE-52EA-600237EB54CB}"/>
              </a:ext>
            </a:extLst>
          </p:cNvPr>
          <p:cNvPicPr>
            <a:picLocks noChangeAspect="1"/>
          </p:cNvPicPr>
          <p:nvPr/>
        </p:nvPicPr>
        <p:blipFill>
          <a:blip r:embed="rId3"/>
          <a:srcRect l="8037" r="3766"/>
          <a:stretch/>
        </p:blipFill>
        <p:spPr>
          <a:xfrm>
            <a:off x="0" y="914400"/>
            <a:ext cx="5477256" cy="4044315"/>
          </a:xfrm>
          <a:prstGeom prst="rect">
            <a:avLst/>
          </a:prstGeom>
        </p:spPr>
      </p:pic>
      <p:pic>
        <p:nvPicPr>
          <p:cNvPr id="3" name="Picture 2">
            <a:extLst>
              <a:ext uri="{FF2B5EF4-FFF2-40B4-BE49-F238E27FC236}">
                <a16:creationId xmlns:a16="http://schemas.microsoft.com/office/drawing/2014/main" id="{12862F05-3E6E-6300-7B1D-D85DEBF157E4}"/>
              </a:ext>
            </a:extLst>
          </p:cNvPr>
          <p:cNvPicPr>
            <a:picLocks noChangeAspect="1"/>
          </p:cNvPicPr>
          <p:nvPr/>
        </p:nvPicPr>
        <p:blipFill>
          <a:blip r:embed="rId4"/>
          <a:srcRect l="12895" r="5386"/>
          <a:stretch/>
        </p:blipFill>
        <p:spPr>
          <a:xfrm>
            <a:off x="3959352" y="946785"/>
            <a:ext cx="5074920" cy="41643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E610-22E5-65DD-5FC5-B48C239C445A}"/>
              </a:ext>
            </a:extLst>
          </p:cNvPr>
          <p:cNvSpPr>
            <a:spLocks noGrp="1"/>
          </p:cNvSpPr>
          <p:nvPr>
            <p:ph type="title"/>
          </p:nvPr>
        </p:nvSpPr>
        <p:spPr/>
        <p:txBody>
          <a:bodyPr/>
          <a:lstStyle/>
          <a:p>
            <a:r>
              <a:rPr lang="en-GB" dirty="0"/>
              <a:t>IMPLEMENTATION</a:t>
            </a:r>
          </a:p>
        </p:txBody>
      </p:sp>
      <p:sp>
        <p:nvSpPr>
          <p:cNvPr id="3" name="Text Placeholder 2">
            <a:extLst>
              <a:ext uri="{FF2B5EF4-FFF2-40B4-BE49-F238E27FC236}">
                <a16:creationId xmlns:a16="http://schemas.microsoft.com/office/drawing/2014/main" id="{1D55E4CA-3849-DC69-E33C-FB0C989365E6}"/>
              </a:ext>
            </a:extLst>
          </p:cNvPr>
          <p:cNvSpPr>
            <a:spLocks noGrp="1"/>
          </p:cNvSpPr>
          <p:nvPr>
            <p:ph type="body" idx="1"/>
          </p:nvPr>
        </p:nvSpPr>
        <p:spPr/>
        <p:txBody>
          <a:bodyPr/>
          <a:lstStyle/>
          <a:p>
            <a:endParaRPr lang="en-GB" dirty="0"/>
          </a:p>
        </p:txBody>
      </p:sp>
      <p:pic>
        <p:nvPicPr>
          <p:cNvPr id="4" name="Picture 3">
            <a:extLst>
              <a:ext uri="{FF2B5EF4-FFF2-40B4-BE49-F238E27FC236}">
                <a16:creationId xmlns:a16="http://schemas.microsoft.com/office/drawing/2014/main" id="{98C32109-6AA5-4DDE-D299-231A37223BDB}"/>
              </a:ext>
            </a:extLst>
          </p:cNvPr>
          <p:cNvPicPr>
            <a:picLocks noChangeAspect="1"/>
          </p:cNvPicPr>
          <p:nvPr/>
        </p:nvPicPr>
        <p:blipFill>
          <a:blip r:embed="rId2"/>
          <a:srcRect l="13926" r="4209"/>
          <a:stretch/>
        </p:blipFill>
        <p:spPr>
          <a:xfrm>
            <a:off x="0" y="914400"/>
            <a:ext cx="5084064" cy="4277360"/>
          </a:xfrm>
          <a:prstGeom prst="rect">
            <a:avLst/>
          </a:prstGeom>
        </p:spPr>
      </p:pic>
      <p:pic>
        <p:nvPicPr>
          <p:cNvPr id="5" name="Picture 4">
            <a:extLst>
              <a:ext uri="{FF2B5EF4-FFF2-40B4-BE49-F238E27FC236}">
                <a16:creationId xmlns:a16="http://schemas.microsoft.com/office/drawing/2014/main" id="{5DF85A17-73C9-57AE-C6F7-8E3B141A08D8}"/>
              </a:ext>
            </a:extLst>
          </p:cNvPr>
          <p:cNvPicPr>
            <a:picLocks noChangeAspect="1"/>
          </p:cNvPicPr>
          <p:nvPr/>
        </p:nvPicPr>
        <p:blipFill>
          <a:blip r:embed="rId3"/>
          <a:srcRect l="15397" r="13351"/>
          <a:stretch/>
        </p:blipFill>
        <p:spPr>
          <a:xfrm>
            <a:off x="4719066" y="841248"/>
            <a:ext cx="4424934" cy="4084955"/>
          </a:xfrm>
          <a:prstGeom prst="rect">
            <a:avLst/>
          </a:prstGeom>
        </p:spPr>
      </p:pic>
    </p:spTree>
    <p:extLst>
      <p:ext uri="{BB962C8B-B14F-4D97-AF65-F5344CB8AC3E}">
        <p14:creationId xmlns:p14="http://schemas.microsoft.com/office/powerpoint/2010/main" val="2402264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0B847-FDA8-12AC-1F1E-C89A2C68D60F}"/>
              </a:ext>
            </a:extLst>
          </p:cNvPr>
          <p:cNvSpPr>
            <a:spLocks noGrp="1"/>
          </p:cNvSpPr>
          <p:nvPr>
            <p:ph type="title"/>
          </p:nvPr>
        </p:nvSpPr>
        <p:spPr/>
        <p:txBody>
          <a:bodyPr/>
          <a:lstStyle/>
          <a:p>
            <a:r>
              <a:rPr lang="en-GB" dirty="0"/>
              <a:t>IMPLEMENTATION</a:t>
            </a:r>
          </a:p>
        </p:txBody>
      </p:sp>
      <p:sp>
        <p:nvSpPr>
          <p:cNvPr id="3" name="Text Placeholder 2">
            <a:extLst>
              <a:ext uri="{FF2B5EF4-FFF2-40B4-BE49-F238E27FC236}">
                <a16:creationId xmlns:a16="http://schemas.microsoft.com/office/drawing/2014/main" id="{4B715B7F-9050-FC46-803D-164C99020391}"/>
              </a:ext>
            </a:extLst>
          </p:cNvPr>
          <p:cNvSpPr>
            <a:spLocks noGrp="1"/>
          </p:cNvSpPr>
          <p:nvPr>
            <p:ph type="body" idx="1"/>
          </p:nvPr>
        </p:nvSpPr>
        <p:spPr/>
        <p:txBody>
          <a:bodyPr/>
          <a:lstStyle/>
          <a:p>
            <a:endParaRPr lang="en-GB" dirty="0"/>
          </a:p>
        </p:txBody>
      </p:sp>
      <p:pic>
        <p:nvPicPr>
          <p:cNvPr id="4" name="Picture 3">
            <a:extLst>
              <a:ext uri="{FF2B5EF4-FFF2-40B4-BE49-F238E27FC236}">
                <a16:creationId xmlns:a16="http://schemas.microsoft.com/office/drawing/2014/main" id="{4306E59E-F129-B305-89A5-9615080D366B}"/>
              </a:ext>
            </a:extLst>
          </p:cNvPr>
          <p:cNvPicPr>
            <a:picLocks noChangeAspect="1"/>
          </p:cNvPicPr>
          <p:nvPr/>
        </p:nvPicPr>
        <p:blipFill>
          <a:blip r:embed="rId2"/>
          <a:stretch>
            <a:fillRect/>
          </a:stretch>
        </p:blipFill>
        <p:spPr>
          <a:xfrm>
            <a:off x="1466850" y="1348740"/>
            <a:ext cx="6210300" cy="4160520"/>
          </a:xfrm>
          <a:prstGeom prst="rect">
            <a:avLst/>
          </a:prstGeom>
        </p:spPr>
      </p:pic>
    </p:spTree>
    <p:extLst>
      <p:ext uri="{BB962C8B-B14F-4D97-AF65-F5344CB8AC3E}">
        <p14:creationId xmlns:p14="http://schemas.microsoft.com/office/powerpoint/2010/main" val="20745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188" name="Google Shape;188;p25"/>
          <p:cNvSpPr txBox="1">
            <a:spLocks noGrp="1"/>
          </p:cNvSpPr>
          <p:nvPr>
            <p:ph type="body" idx="1"/>
          </p:nvPr>
        </p:nvSpPr>
        <p:spPr>
          <a:xfrm>
            <a:off x="190500" y="9144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None/>
            </a:pPr>
            <a:r>
              <a:rPr lang="en-US" dirty="0"/>
              <a:t> </a:t>
            </a: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a:p>
            <a:pPr marL="342900" lvl="0" indent="-190500" algn="l" rtl="0">
              <a:lnSpc>
                <a:spcPct val="114000"/>
              </a:lnSpc>
              <a:spcBef>
                <a:spcPts val="480"/>
              </a:spcBef>
              <a:spcAft>
                <a:spcPts val="0"/>
              </a:spcAft>
              <a:buClr>
                <a:schemeClr val="dk1"/>
              </a:buClr>
              <a:buSzPts val="2400"/>
              <a:buFont typeface="Noto Sans Symbols"/>
              <a:buNone/>
            </a:pPr>
            <a:r>
              <a:rPr lang="en-US" dirty="0"/>
              <a:t>OUTPUT :</a:t>
            </a:r>
          </a:p>
          <a:p>
            <a:pPr marL="342900" lvl="0" indent="-190500" algn="l" rtl="0">
              <a:lnSpc>
                <a:spcPct val="114000"/>
              </a:lnSpc>
              <a:spcBef>
                <a:spcPts val="480"/>
              </a:spcBef>
              <a:spcAft>
                <a:spcPts val="0"/>
              </a:spcAft>
              <a:buClr>
                <a:schemeClr val="dk1"/>
              </a:buClr>
              <a:buSzPts val="2400"/>
              <a:buFont typeface="Noto Sans Symbols"/>
              <a:buNone/>
            </a:pPr>
            <a:r>
              <a:rPr lang="en-US" dirty="0"/>
              <a:t>ID CARD</a:t>
            </a: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pic>
        <p:nvPicPr>
          <p:cNvPr id="2" name="Picture 1">
            <a:extLst>
              <a:ext uri="{FF2B5EF4-FFF2-40B4-BE49-F238E27FC236}">
                <a16:creationId xmlns:a16="http://schemas.microsoft.com/office/drawing/2014/main" id="{BBE5837E-C4E0-BFC2-64B8-B037E57F6F3A}"/>
              </a:ext>
            </a:extLst>
          </p:cNvPr>
          <p:cNvPicPr>
            <a:picLocks noChangeAspect="1"/>
          </p:cNvPicPr>
          <p:nvPr/>
        </p:nvPicPr>
        <p:blipFill>
          <a:blip r:embed="rId3"/>
          <a:stretch>
            <a:fillRect/>
          </a:stretch>
        </p:blipFill>
        <p:spPr>
          <a:xfrm>
            <a:off x="2624328" y="1214755"/>
            <a:ext cx="6210300" cy="44284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Conclusions</a:t>
            </a:r>
            <a:endParaRPr>
              <a:latin typeface="Calibri"/>
              <a:ea typeface="Calibri"/>
              <a:cs typeface="Calibri"/>
              <a:sym typeface="Calibri"/>
            </a:endParaRPr>
          </a:p>
        </p:txBody>
      </p:sp>
      <p:sp>
        <p:nvSpPr>
          <p:cNvPr id="197" name="Google Shape;197;p26"/>
          <p:cNvSpPr txBox="1">
            <a:spLocks noGrp="1"/>
          </p:cNvSpPr>
          <p:nvPr>
            <p:ph type="body" idx="1"/>
          </p:nvPr>
        </p:nvSpPr>
        <p:spPr>
          <a:xfrm>
            <a:off x="108204" y="510381"/>
            <a:ext cx="8763000" cy="5334000"/>
          </a:xfrm>
          <a:prstGeom prst="rect">
            <a:avLst/>
          </a:prstGeom>
          <a:noFill/>
          <a:ln>
            <a:noFill/>
          </a:ln>
        </p:spPr>
        <p:txBody>
          <a:bodyPr spcFirstLastPara="1" wrap="square" lIns="91425" tIns="45700" rIns="91425" bIns="45700" anchor="t" anchorCtr="0">
            <a:normAutofit fontScale="92500"/>
          </a:bodyPr>
          <a:lstStyle/>
          <a:p>
            <a:endParaRPr lang="en-GB" dirty="0"/>
          </a:p>
          <a:p>
            <a:pPr marL="76200" indent="0">
              <a:buNone/>
            </a:pPr>
            <a:r>
              <a:rPr lang="en-GB" dirty="0"/>
              <a:t>In conclusion, this ID card generation project transforms a traditionally time-consuming and error-prone task into an efficient, automated process. By using UiPath in combination with Excel and Word, the system effortlessly handles bulk data, fills in the necessary details, and creates professional ID cards quickly and accurately. This not only ensures consistency across all generated cards but also significantly reduces the potential for human errors. With the automation in place, organizations can now process large volumes of ID cards without the usual hassle. The project offers a practical solution that enhances productivity and provides a reliable framework, with room for future improvements, such as cloud integration and live previews, making it adaptable for growing organizational needs.</a:t>
            </a:r>
          </a:p>
          <a:p>
            <a:pPr marL="0" lvl="0" indent="0" algn="l" rtl="0">
              <a:lnSpc>
                <a:spcPct val="114000"/>
              </a:lnSpc>
              <a:spcBef>
                <a:spcPts val="1200"/>
              </a:spcBef>
              <a:spcAft>
                <a:spcPts val="0"/>
              </a:spcAft>
              <a:buNone/>
            </a:pPr>
            <a:endParaRPr dirty="0"/>
          </a:p>
          <a:p>
            <a:pPr marL="342900" lvl="0" indent="-190500" algn="l" rtl="0">
              <a:lnSpc>
                <a:spcPct val="114000"/>
              </a:lnSpc>
              <a:spcBef>
                <a:spcPts val="480"/>
              </a:spcBef>
              <a:spcAft>
                <a:spcPts val="0"/>
              </a:spcAft>
              <a:buClr>
                <a:schemeClr val="dk1"/>
              </a:buClr>
              <a:buSzPct val="100000"/>
              <a:buFont typeface="Noto Sans Symbols"/>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Future Enhancement</a:t>
            </a:r>
            <a:endParaRPr>
              <a:latin typeface="Calibri"/>
              <a:ea typeface="Calibri"/>
              <a:cs typeface="Calibri"/>
              <a:sym typeface="Calibri"/>
            </a:endParaRPr>
          </a:p>
        </p:txBody>
      </p:sp>
      <p:sp>
        <p:nvSpPr>
          <p:cNvPr id="204" name="Google Shape;204;p27"/>
          <p:cNvSpPr txBox="1">
            <a:spLocks noGrp="1"/>
          </p:cNvSpPr>
          <p:nvPr>
            <p:ph type="body" idx="1"/>
          </p:nvPr>
        </p:nvSpPr>
        <p:spPr>
          <a:xfrm>
            <a:off x="190500" y="914400"/>
            <a:ext cx="8763000" cy="5334000"/>
          </a:xfrm>
          <a:prstGeom prst="rect">
            <a:avLst/>
          </a:prstGeom>
          <a:noFill/>
          <a:ln>
            <a:noFill/>
          </a:ln>
        </p:spPr>
        <p:txBody>
          <a:bodyPr spcFirstLastPara="1" wrap="square" lIns="91425" tIns="45700" rIns="91425" bIns="45700" anchor="t" anchorCtr="0">
            <a:normAutofit fontScale="92500" lnSpcReduction="20000"/>
          </a:bodyPr>
          <a:lstStyle/>
          <a:p>
            <a:pPr marL="342900" lvl="0" indent="0" algn="l" rtl="0">
              <a:lnSpc>
                <a:spcPct val="114000"/>
              </a:lnSpc>
              <a:spcBef>
                <a:spcPts val="480"/>
              </a:spcBef>
              <a:spcAft>
                <a:spcPts val="0"/>
              </a:spcAft>
              <a:buNone/>
            </a:pPr>
            <a:r>
              <a:rPr lang="en-GB" sz="1800" b="1" dirty="0"/>
              <a:t>Cloud Integration</a:t>
            </a:r>
            <a:br>
              <a:rPr lang="en-GB" sz="1800" dirty="0"/>
            </a:br>
            <a:r>
              <a:rPr lang="en-GB" sz="1800" dirty="0"/>
              <a:t>Integrating the system with cloud services (e.g., Google Drive, Dropbox) can enable easier storage, access, and sharing of ID cards across different devices or departments. This would streamline the process for large organizations with multiple locations.</a:t>
            </a:r>
          </a:p>
          <a:p>
            <a:pPr marL="342900" lvl="0" indent="0" algn="l" rtl="0">
              <a:lnSpc>
                <a:spcPct val="114000"/>
              </a:lnSpc>
              <a:spcBef>
                <a:spcPts val="480"/>
              </a:spcBef>
              <a:spcAft>
                <a:spcPts val="0"/>
              </a:spcAft>
              <a:buNone/>
            </a:pPr>
            <a:endParaRPr lang="en-GB" sz="1800" dirty="0"/>
          </a:p>
          <a:p>
            <a:pPr marL="342900" lvl="0" indent="0" algn="l" rtl="0">
              <a:lnSpc>
                <a:spcPct val="114000"/>
              </a:lnSpc>
              <a:spcBef>
                <a:spcPts val="480"/>
              </a:spcBef>
              <a:spcAft>
                <a:spcPts val="0"/>
              </a:spcAft>
              <a:buNone/>
            </a:pPr>
            <a:r>
              <a:rPr lang="en-GB" sz="1800" b="1" dirty="0"/>
              <a:t>Real-time ID Card Preview</a:t>
            </a:r>
            <a:br>
              <a:rPr lang="en-GB" sz="1800" dirty="0"/>
            </a:br>
            <a:r>
              <a:rPr lang="en-GB" sz="1800" dirty="0"/>
              <a:t>Implementing a feature that allows users to preview ID cards in real-time before finalizing the generation would provide better control over the formatting and details, ensuring everything is accurate before saving or printing.</a:t>
            </a:r>
          </a:p>
          <a:p>
            <a:pPr marL="342900" lvl="0" indent="0" algn="l" rtl="0">
              <a:lnSpc>
                <a:spcPct val="114000"/>
              </a:lnSpc>
              <a:spcBef>
                <a:spcPts val="480"/>
              </a:spcBef>
              <a:spcAft>
                <a:spcPts val="0"/>
              </a:spcAft>
              <a:buNone/>
            </a:pPr>
            <a:endParaRPr sz="1800" dirty="0"/>
          </a:p>
          <a:p>
            <a:pPr marL="342900" lvl="0" indent="-190500" algn="l" rtl="0">
              <a:lnSpc>
                <a:spcPct val="114000"/>
              </a:lnSpc>
              <a:spcBef>
                <a:spcPts val="480"/>
              </a:spcBef>
              <a:spcAft>
                <a:spcPts val="0"/>
              </a:spcAft>
              <a:buClr>
                <a:schemeClr val="dk1"/>
              </a:buClr>
              <a:buSzPts val="2400"/>
              <a:buFont typeface="Noto Sans Symbols"/>
              <a:buNone/>
            </a:pPr>
            <a:r>
              <a:rPr lang="en-GB" sz="1800" b="1" dirty="0"/>
              <a:t>    Automated Photo Capture Integration</a:t>
            </a:r>
            <a:br>
              <a:rPr lang="en-GB" sz="1800" dirty="0"/>
            </a:br>
            <a:r>
              <a:rPr lang="en-GB" sz="1800" dirty="0"/>
              <a:t>Instead of manually uploading photos for each individual, the system could be integrated with a webcam or digital camera to automatically capture and associate photos with each record in the Excel file. This would reduce manual work and speed up the process.</a:t>
            </a:r>
          </a:p>
          <a:p>
            <a:pPr marL="342900" lvl="0" indent="-190500" algn="l" rtl="0">
              <a:lnSpc>
                <a:spcPct val="114000"/>
              </a:lnSpc>
              <a:spcBef>
                <a:spcPts val="480"/>
              </a:spcBef>
              <a:spcAft>
                <a:spcPts val="0"/>
              </a:spcAft>
              <a:buClr>
                <a:schemeClr val="dk1"/>
              </a:buClr>
              <a:buSzPts val="2400"/>
              <a:buFont typeface="Noto Sans Symbols"/>
              <a:buNone/>
            </a:pPr>
            <a:endParaRPr sz="1800" dirty="0"/>
          </a:p>
          <a:p>
            <a:pPr marL="342900" lvl="0" indent="-190500" algn="l" rtl="0">
              <a:lnSpc>
                <a:spcPct val="114000"/>
              </a:lnSpc>
              <a:spcBef>
                <a:spcPts val="480"/>
              </a:spcBef>
              <a:spcAft>
                <a:spcPts val="0"/>
              </a:spcAft>
              <a:buClr>
                <a:schemeClr val="dk1"/>
              </a:buClr>
              <a:buSzPts val="2400"/>
              <a:buFont typeface="Noto Sans Symbols"/>
              <a:buNone/>
            </a:pPr>
            <a:r>
              <a:rPr lang="en-GB" sz="1800" b="1" dirty="0"/>
              <a:t>   Security Features</a:t>
            </a:r>
            <a:br>
              <a:rPr lang="en-GB" sz="1800" dirty="0"/>
            </a:br>
            <a:r>
              <a:rPr lang="en-GB" sz="1800" dirty="0"/>
              <a:t>Adding security features, such as password protection for the generated ID card files or encrypted photo storage, could help safeguard sensitive information.</a:t>
            </a:r>
            <a:endParaRPr sz="1800"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IEEE Paper</a:t>
            </a:r>
            <a:endParaRPr>
              <a:latin typeface="Calibri"/>
              <a:ea typeface="Calibri"/>
              <a:cs typeface="Calibri"/>
              <a:sym typeface="Calibri"/>
            </a:endParaRPr>
          </a:p>
        </p:txBody>
      </p:sp>
      <p:sp>
        <p:nvSpPr>
          <p:cNvPr id="211" name="Google Shape;211;p28"/>
          <p:cNvSpPr txBox="1">
            <a:spLocks noGrp="1"/>
          </p:cNvSpPr>
          <p:nvPr>
            <p:ph type="body" idx="1"/>
          </p:nvPr>
        </p:nvSpPr>
        <p:spPr>
          <a:xfrm>
            <a:off x="80900" y="914400"/>
            <a:ext cx="8763000" cy="5334000"/>
          </a:xfrm>
          <a:prstGeom prst="rect">
            <a:avLst/>
          </a:prstGeom>
          <a:noFill/>
          <a:ln>
            <a:noFill/>
          </a:ln>
        </p:spPr>
        <p:txBody>
          <a:bodyPr spcFirstLastPara="1" wrap="square" lIns="91425" tIns="45700" rIns="91425" bIns="45700" anchor="t" anchorCtr="0">
            <a:normAutofit fontScale="70000" lnSpcReduction="20000"/>
          </a:bodyPr>
          <a:lstStyle/>
          <a:p>
            <a:pPr marL="0" indent="0">
              <a:lnSpc>
                <a:spcPct val="115000"/>
              </a:lnSpc>
              <a:spcBef>
                <a:spcPts val="1200"/>
              </a:spcBef>
              <a:buNone/>
            </a:pPr>
            <a:r>
              <a:rPr lang="en-US" sz="3200" b="1" dirty="0">
                <a:latin typeface="Arial"/>
                <a:ea typeface="Arial"/>
                <a:cs typeface="Arial"/>
                <a:sym typeface="Arial"/>
              </a:rPr>
              <a:t>Title</a:t>
            </a:r>
            <a:r>
              <a:rPr lang="en-US" sz="3200" dirty="0">
                <a:latin typeface="Arial"/>
                <a:ea typeface="Arial"/>
                <a:cs typeface="Arial"/>
                <a:sym typeface="Arial"/>
              </a:rPr>
              <a:t>: "</a:t>
            </a:r>
            <a:r>
              <a:rPr lang="en-GB" sz="3200" b="1" i="0" dirty="0" err="1">
                <a:solidFill>
                  <a:srgbClr val="333333"/>
                </a:solidFill>
                <a:effectLst/>
                <a:latin typeface="HelveticaNeue Regular"/>
              </a:rPr>
              <a:t>SmartIdOCR</a:t>
            </a:r>
            <a:r>
              <a:rPr lang="en-GB" sz="3200" b="1" i="0" dirty="0">
                <a:solidFill>
                  <a:srgbClr val="333333"/>
                </a:solidFill>
                <a:effectLst/>
                <a:latin typeface="HelveticaNeue Regular"/>
              </a:rPr>
              <a:t>: Automatic Detection and Recognition of Identity card number using Deep Networks</a:t>
            </a:r>
            <a:r>
              <a:rPr lang="en-US" sz="3200" dirty="0">
                <a:latin typeface="Arial"/>
                <a:ea typeface="Arial"/>
                <a:cs typeface="Arial"/>
                <a:sym typeface="Arial"/>
              </a:rPr>
              <a:t>"</a:t>
            </a:r>
            <a:endParaRPr sz="3200" dirty="0">
              <a:latin typeface="Arial"/>
              <a:ea typeface="Arial"/>
              <a:cs typeface="Arial"/>
              <a:sym typeface="Arial"/>
            </a:endParaRPr>
          </a:p>
          <a:p>
            <a:pPr marL="0" lvl="0" indent="0" algn="l" rtl="0">
              <a:lnSpc>
                <a:spcPct val="115000"/>
              </a:lnSpc>
              <a:spcBef>
                <a:spcPts val="1200"/>
              </a:spcBef>
              <a:spcAft>
                <a:spcPts val="0"/>
              </a:spcAft>
              <a:buNone/>
            </a:pPr>
            <a:br>
              <a:rPr lang="en-US" sz="3200" dirty="0">
                <a:latin typeface="Arial"/>
                <a:ea typeface="Arial"/>
                <a:cs typeface="Arial"/>
                <a:sym typeface="Arial"/>
              </a:rPr>
            </a:br>
            <a:r>
              <a:rPr lang="en-US" sz="3200" dirty="0">
                <a:latin typeface="Arial"/>
                <a:ea typeface="Arial"/>
                <a:cs typeface="Arial"/>
                <a:sym typeface="Arial"/>
              </a:rPr>
              <a:t> </a:t>
            </a:r>
            <a:r>
              <a:rPr lang="en-US" sz="3200" b="1" dirty="0">
                <a:latin typeface="Arial"/>
                <a:ea typeface="Arial"/>
                <a:cs typeface="Arial"/>
                <a:sym typeface="Arial"/>
              </a:rPr>
              <a:t>Authors</a:t>
            </a:r>
            <a:r>
              <a:rPr lang="en-US" sz="3200" dirty="0">
                <a:latin typeface="Arial"/>
                <a:ea typeface="Arial"/>
                <a:cs typeface="Arial"/>
                <a:sym typeface="Arial"/>
              </a:rPr>
              <a:t>: </a:t>
            </a:r>
            <a:r>
              <a:rPr lang="en-GB" sz="3200" b="0" i="0" u="none" strike="noStrike" dirty="0">
                <a:solidFill>
                  <a:srgbClr val="006699"/>
                </a:solidFill>
                <a:effectLst/>
                <a:latin typeface="HelveticaNeue Regular"/>
                <a:hlinkClick r:id="rId3"/>
              </a:rPr>
              <a:t>Manish Kumar Gupta</a:t>
            </a:r>
            <a:r>
              <a:rPr lang="en-GB" sz="3200" b="0" i="0" dirty="0">
                <a:solidFill>
                  <a:srgbClr val="333333"/>
                </a:solidFill>
                <a:effectLst/>
                <a:latin typeface="HelveticaNeue Regular"/>
              </a:rPr>
              <a:t> ,</a:t>
            </a:r>
            <a:r>
              <a:rPr lang="en-GB" sz="3200" b="0" i="0" u="none" strike="noStrike" dirty="0" err="1">
                <a:solidFill>
                  <a:srgbClr val="006699"/>
                </a:solidFill>
                <a:effectLst/>
                <a:latin typeface="HelveticaNeue Regular"/>
                <a:hlinkClick r:id="rId4"/>
              </a:rPr>
              <a:t>onak</a:t>
            </a:r>
            <a:r>
              <a:rPr lang="en-GB" sz="3200" b="0" i="0" u="none" strike="noStrike" dirty="0">
                <a:solidFill>
                  <a:srgbClr val="006699"/>
                </a:solidFill>
                <a:effectLst/>
                <a:latin typeface="HelveticaNeue Regular"/>
                <a:hlinkClick r:id="rId4"/>
              </a:rPr>
              <a:t> </a:t>
            </a:r>
            <a:r>
              <a:rPr lang="en-GB" sz="3200" b="0" i="0" u="none" strike="noStrike" dirty="0" err="1">
                <a:solidFill>
                  <a:srgbClr val="006699"/>
                </a:solidFill>
                <a:effectLst/>
                <a:latin typeface="HelveticaNeue Regular"/>
                <a:hlinkClick r:id="rId4"/>
              </a:rPr>
              <a:t>Shah</a:t>
            </a:r>
            <a:r>
              <a:rPr lang="en-GB" sz="3200" b="0" i="0" dirty="0" err="1">
                <a:solidFill>
                  <a:srgbClr val="333333"/>
                </a:solidFill>
                <a:effectLst/>
                <a:latin typeface="HelveticaNeue Regular"/>
              </a:rPr>
              <a:t>,</a:t>
            </a:r>
            <a:r>
              <a:rPr lang="en-GB" sz="3200" b="0" i="0" u="none" strike="noStrike" dirty="0" err="1">
                <a:solidFill>
                  <a:srgbClr val="006699"/>
                </a:solidFill>
                <a:effectLst/>
                <a:latin typeface="HelveticaNeue Regular"/>
                <a:hlinkClick r:id="rId5"/>
              </a:rPr>
              <a:t>Jitesh</a:t>
            </a:r>
            <a:r>
              <a:rPr lang="en-GB" sz="3200" b="0" i="0" u="none" strike="noStrike" dirty="0">
                <a:solidFill>
                  <a:srgbClr val="006699"/>
                </a:solidFill>
                <a:effectLst/>
                <a:latin typeface="HelveticaNeue Regular"/>
                <a:hlinkClick r:id="rId5"/>
              </a:rPr>
              <a:t> </a:t>
            </a:r>
            <a:r>
              <a:rPr lang="en-GB" sz="3200" b="0" i="0" u="none" strike="noStrike" dirty="0" err="1">
                <a:solidFill>
                  <a:srgbClr val="006699"/>
                </a:solidFill>
                <a:effectLst/>
                <a:latin typeface="HelveticaNeue Regular"/>
                <a:hlinkClick r:id="rId5"/>
              </a:rPr>
              <a:t>Rathod</a:t>
            </a:r>
            <a:r>
              <a:rPr lang="en-GB" sz="3200" u="none" strike="noStrike" dirty="0" err="1">
                <a:solidFill>
                  <a:srgbClr val="333333"/>
                </a:solidFill>
                <a:latin typeface="HelveticaNeue Regular"/>
              </a:rPr>
              <a:t>,</a:t>
            </a:r>
            <a:r>
              <a:rPr lang="en-GB" sz="3200" b="0" i="0" u="none" strike="noStrike" dirty="0" err="1">
                <a:solidFill>
                  <a:srgbClr val="006699"/>
                </a:solidFill>
                <a:effectLst/>
                <a:latin typeface="HelveticaNeue Regular"/>
                <a:hlinkClick r:id="rId6"/>
              </a:rPr>
              <a:t>Ajai</a:t>
            </a:r>
            <a:r>
              <a:rPr lang="en-GB" sz="3200" b="0" i="0" u="none" strike="noStrike" dirty="0">
                <a:solidFill>
                  <a:srgbClr val="006699"/>
                </a:solidFill>
                <a:effectLst/>
                <a:latin typeface="HelveticaNeue Regular"/>
                <a:hlinkClick r:id="rId6"/>
              </a:rPr>
              <a:t> Kumar</a:t>
            </a:r>
            <a:r>
              <a:rPr lang="en-GB" sz="3200" b="0" i="0" u="none" strike="noStrike" dirty="0">
                <a:solidFill>
                  <a:srgbClr val="006699"/>
                </a:solidFill>
                <a:effectLst/>
                <a:latin typeface="HelveticaNeue Regular"/>
              </a:rPr>
              <a:t> </a:t>
            </a:r>
            <a:endParaRPr sz="3200" dirty="0">
              <a:latin typeface="Arial"/>
              <a:ea typeface="Arial"/>
              <a:cs typeface="Arial"/>
              <a:sym typeface="Arial"/>
            </a:endParaRPr>
          </a:p>
          <a:p>
            <a:pPr marL="0" lvl="0" indent="0" algn="l" rtl="0">
              <a:lnSpc>
                <a:spcPct val="115000"/>
              </a:lnSpc>
              <a:spcBef>
                <a:spcPts val="1200"/>
              </a:spcBef>
              <a:spcAft>
                <a:spcPts val="0"/>
              </a:spcAft>
              <a:buNone/>
            </a:pPr>
            <a:br>
              <a:rPr lang="en-US" sz="3200" dirty="0">
                <a:latin typeface="Arial"/>
                <a:ea typeface="Arial"/>
                <a:cs typeface="Arial"/>
                <a:sym typeface="Arial"/>
              </a:rPr>
            </a:br>
            <a:r>
              <a:rPr lang="en-US" sz="3200" dirty="0">
                <a:latin typeface="Arial"/>
                <a:ea typeface="Arial"/>
                <a:cs typeface="Arial"/>
                <a:sym typeface="Arial"/>
              </a:rPr>
              <a:t> </a:t>
            </a:r>
            <a:r>
              <a:rPr lang="en-US" sz="3200" b="1" dirty="0">
                <a:latin typeface="Arial"/>
                <a:ea typeface="Arial"/>
                <a:cs typeface="Arial"/>
                <a:sym typeface="Arial"/>
              </a:rPr>
              <a:t>Conference</a:t>
            </a:r>
            <a:r>
              <a:rPr lang="en-US" sz="3200" dirty="0">
                <a:latin typeface="Arial"/>
                <a:ea typeface="Arial"/>
                <a:cs typeface="Arial"/>
                <a:sym typeface="Arial"/>
              </a:rPr>
              <a:t>: </a:t>
            </a:r>
            <a:r>
              <a:rPr lang="en-US" sz="3200" i="1" dirty="0">
                <a:latin typeface="Arial"/>
                <a:ea typeface="Arial"/>
                <a:cs typeface="Arial"/>
                <a:sym typeface="Arial"/>
              </a:rPr>
              <a:t>2023 IEEE International Conference on RPA </a:t>
            </a:r>
            <a:br>
              <a:rPr lang="en-GB" sz="3200" u="sng" dirty="0">
                <a:solidFill>
                  <a:schemeClr val="hlink"/>
                </a:solidFill>
                <a:latin typeface="Arial"/>
                <a:ea typeface="Arial"/>
                <a:cs typeface="Arial"/>
                <a:sym typeface="Arial"/>
                <a:hlinkClick r:id="rId7"/>
              </a:rPr>
            </a:br>
            <a:r>
              <a:rPr lang="en-GB" sz="3200" dirty="0">
                <a:latin typeface="Arial"/>
                <a:ea typeface="Arial"/>
                <a:cs typeface="Arial"/>
                <a:sym typeface="Arial"/>
              </a:rPr>
              <a:t> </a:t>
            </a:r>
            <a:r>
              <a:rPr lang="en-GB" sz="3200" b="1" dirty="0">
                <a:latin typeface="Arial"/>
                <a:ea typeface="Arial"/>
                <a:cs typeface="Arial"/>
                <a:sym typeface="Arial"/>
              </a:rPr>
              <a:t>Abstract</a:t>
            </a:r>
            <a:r>
              <a:rPr lang="en-GB" sz="3200" dirty="0">
                <a:latin typeface="Arial"/>
                <a:ea typeface="Arial"/>
                <a:cs typeface="Arial"/>
                <a:sym typeface="Arial"/>
              </a:rPr>
              <a:t>:</a:t>
            </a:r>
          </a:p>
          <a:p>
            <a:pPr marL="0" lvl="0" indent="0" algn="l" rtl="0">
              <a:lnSpc>
                <a:spcPct val="115000"/>
              </a:lnSpc>
              <a:spcBef>
                <a:spcPts val="1200"/>
              </a:spcBef>
              <a:spcAft>
                <a:spcPts val="0"/>
              </a:spcAft>
              <a:buClr>
                <a:schemeClr val="dk1"/>
              </a:buClr>
              <a:buSzPct val="25287"/>
              <a:buFont typeface="Arial"/>
              <a:buNone/>
            </a:pPr>
            <a:r>
              <a:rPr lang="en-GB" sz="2400" b="0" i="0" dirty="0">
                <a:solidFill>
                  <a:srgbClr val="333333"/>
                </a:solidFill>
                <a:effectLst/>
                <a:latin typeface="HelveticaNeue Regular"/>
              </a:rPr>
              <a:t>Identity authentication is much needed and required in this digital age where the information can be utilized in many areas like banking, finance, insurance, education, etc. The long time in the manual authentication process is tiresome for both sides due to the exchange of data. The challenge lies in verification and information extraction from the ID card during the authentication process. There is an AI-based solution needed to reduce the authentication time. </a:t>
            </a:r>
            <a:endParaRPr sz="3050" dirty="0">
              <a:latin typeface="Arial"/>
              <a:ea typeface="Arial"/>
              <a:cs typeface="Arial"/>
              <a:sym typeface="Arial"/>
            </a:endParaRPr>
          </a:p>
          <a:p>
            <a:pPr marL="0" lvl="0" indent="0" algn="l" rtl="0">
              <a:lnSpc>
                <a:spcPct val="114000"/>
              </a:lnSpc>
              <a:spcBef>
                <a:spcPts val="120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References</a:t>
            </a:r>
            <a:endParaRPr>
              <a:latin typeface="Calibri"/>
              <a:ea typeface="Calibri"/>
              <a:cs typeface="Calibri"/>
              <a:sym typeface="Calibri"/>
            </a:endParaRPr>
          </a:p>
        </p:txBody>
      </p:sp>
      <p:sp>
        <p:nvSpPr>
          <p:cNvPr id="218" name="Google Shape;218;p2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70000" lnSpcReduction="20000"/>
          </a:bodyPr>
          <a:lstStyle/>
          <a:p>
            <a:pPr marL="76200" indent="0" algn="just">
              <a:lnSpc>
                <a:spcPct val="151000"/>
              </a:lnSpc>
              <a:buNone/>
            </a:pPr>
            <a:r>
              <a:rPr lang="en-US" sz="1800" dirty="0">
                <a:effectLst/>
                <a:latin typeface="+mn-lt"/>
                <a:ea typeface="Times New Roman" panose="02020603050405020304" pitchFamily="18" charset="0"/>
              </a:rPr>
              <a:t>[1]  International Journal of Research Publication and Reviews Journal </a:t>
            </a:r>
            <a:r>
              <a:rPr lang="en-US" sz="1800" dirty="0" err="1">
                <a:effectLst/>
                <a:latin typeface="+mn-lt"/>
                <a:ea typeface="Times New Roman" panose="02020603050405020304" pitchFamily="18" charset="0"/>
              </a:rPr>
              <a:t>homepage:www.ijrpr.comb</a:t>
            </a:r>
            <a:r>
              <a:rPr lang="en-US" sz="1800" dirty="0">
                <a:effectLst/>
                <a:latin typeface="+mn-lt"/>
                <a:ea typeface="Times New Roman" panose="02020603050405020304" pitchFamily="18" charset="0"/>
              </a:rPr>
              <a:t> ISSN 2582-7421 </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Generating Identity Card in RE Framework without Orchestrator</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Queue using RPA UiPath</a:t>
            </a:r>
            <a:endParaRPr lang="en-GB" sz="1800" dirty="0">
              <a:effectLst/>
              <a:latin typeface="+mn-lt"/>
              <a:ea typeface="Times New Roman" panose="02020603050405020304" pitchFamily="18" charset="0"/>
            </a:endParaRPr>
          </a:p>
          <a:p>
            <a:pPr marL="76200" indent="0" algn="just">
              <a:lnSpc>
                <a:spcPct val="151000"/>
              </a:lnSpc>
              <a:buNone/>
            </a:pPr>
            <a:r>
              <a:rPr lang="en-US" sz="1800" dirty="0" err="1">
                <a:effectLst/>
                <a:latin typeface="+mn-lt"/>
                <a:ea typeface="Times New Roman" panose="02020603050405020304" pitchFamily="18" charset="0"/>
              </a:rPr>
              <a:t>Sandhiya</a:t>
            </a:r>
            <a:r>
              <a:rPr lang="en-US" sz="1800" dirty="0">
                <a:effectLst/>
                <a:latin typeface="+mn-lt"/>
                <a:ea typeface="Times New Roman" panose="02020603050405020304" pitchFamily="18" charset="0"/>
              </a:rPr>
              <a:t> S, Asso. Prof. Mr. J. </a:t>
            </a:r>
            <a:r>
              <a:rPr lang="en-US" sz="1800" dirty="0" err="1">
                <a:effectLst/>
                <a:latin typeface="+mn-lt"/>
                <a:ea typeface="Times New Roman" panose="02020603050405020304" pitchFamily="18" charset="0"/>
              </a:rPr>
              <a:t>Jayapandian</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https://ijrpr.com/uploads/V4ISSUE6/IJRPR14528.pdf.</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 </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[2]      Step-by-Step: Building an Automated ID Card Generation System using Microsoft Power Virtual Agent</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by </a:t>
            </a:r>
            <a:r>
              <a:rPr lang="en-US" sz="1800" dirty="0" err="1">
                <a:effectLst/>
                <a:latin typeface="+mn-lt"/>
                <a:ea typeface="Times New Roman" panose="02020603050405020304" pitchFamily="18" charset="0"/>
              </a:rPr>
              <a:t>PriyanshuSrivastav</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https://techcommunity.microsoft.com/blog/educatordeveloperblog/step-by-step-building-an-automated-id-card-generation-system-using-microsoft-pow/3918257</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 </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[3]         SIGSv2: Enhanced Student ID Generator and Management System</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Conference paper @16 December 2020</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pp 765–774</a:t>
            </a:r>
            <a:endParaRPr lang="en-GB" sz="1800" dirty="0">
              <a:effectLst/>
              <a:latin typeface="+mn-lt"/>
              <a:ea typeface="Times New Roman" panose="02020603050405020304" pitchFamily="18" charset="0"/>
            </a:endParaRPr>
          </a:p>
          <a:p>
            <a:pPr marL="76200" indent="0" algn="just">
              <a:lnSpc>
                <a:spcPct val="151000"/>
              </a:lnSpc>
              <a:buNone/>
            </a:pPr>
            <a:r>
              <a:rPr lang="en-US" sz="1800" dirty="0">
                <a:effectLst/>
                <a:latin typeface="+mn-lt"/>
                <a:ea typeface="Times New Roman" panose="02020603050405020304" pitchFamily="18" charset="0"/>
              </a:rPr>
              <a:t>https://link.springer.com/chapter/10.1007/978-981-15-8354-4_75</a:t>
            </a:r>
            <a:endParaRPr lang="en-GB" sz="1800" dirty="0">
              <a:effectLst/>
              <a:latin typeface="+mn-lt"/>
              <a:ea typeface="Times New Roman" panose="02020603050405020304" pitchFamily="18" charset="0"/>
            </a:endParaRPr>
          </a:p>
          <a:p>
            <a:pPr marL="342900" lvl="0" indent="0" algn="l" rtl="0">
              <a:lnSpc>
                <a:spcPct val="114000"/>
              </a:lnSpc>
              <a:spcBef>
                <a:spcPts val="500"/>
              </a:spcBef>
              <a:spcAft>
                <a:spcPts val="0"/>
              </a:spcAft>
              <a:buNone/>
            </a:pPr>
            <a:endParaRPr sz="3800" u="sng" dirty="0">
              <a:solidFill>
                <a:schemeClr val="hlink"/>
              </a:solidFill>
            </a:endParaRPr>
          </a:p>
          <a:p>
            <a:pPr marL="342900" lvl="0" indent="0" algn="l" rtl="0">
              <a:lnSpc>
                <a:spcPct val="114000"/>
              </a:lnSpc>
              <a:spcBef>
                <a:spcPts val="500"/>
              </a:spcBef>
              <a:spcAft>
                <a:spcPts val="0"/>
              </a:spcAft>
              <a:buNone/>
            </a:pPr>
            <a:endParaRPr u="sng" dirty="0">
              <a:solidFill>
                <a:schemeClr val="hlink"/>
              </a:solidFill>
            </a:endParaRPr>
          </a:p>
          <a:p>
            <a:pPr marL="342900" lvl="0" indent="0" algn="l" rtl="0">
              <a:lnSpc>
                <a:spcPct val="114000"/>
              </a:lnSpc>
              <a:spcBef>
                <a:spcPts val="500"/>
              </a:spcBef>
              <a:spcAft>
                <a:spcPts val="0"/>
              </a:spcAft>
              <a:buNone/>
            </a:pPr>
            <a:endParaRPr u="sng" dirty="0">
              <a:solidFill>
                <a:schemeClr val="hlink"/>
              </a:solidFill>
            </a:endParaRPr>
          </a:p>
          <a:p>
            <a:pPr marL="342900" lvl="0" indent="0" algn="l" rtl="0">
              <a:lnSpc>
                <a:spcPct val="114000"/>
              </a:lnSpc>
              <a:spcBef>
                <a:spcPts val="500"/>
              </a:spcBef>
              <a:spcAft>
                <a:spcPts val="0"/>
              </a:spcAft>
              <a:buNone/>
            </a:pPr>
            <a:endParaRPr u="sng" dirty="0">
              <a:solidFill>
                <a:schemeClr val="hlink"/>
              </a:solidFill>
            </a:endParaRPr>
          </a:p>
          <a:p>
            <a:pPr marL="342900" lvl="0" indent="0" algn="l" rtl="0">
              <a:lnSpc>
                <a:spcPct val="114000"/>
              </a:lnSpc>
              <a:spcBef>
                <a:spcPts val="500"/>
              </a:spcBef>
              <a:spcAft>
                <a:spcPts val="0"/>
              </a:spcAft>
              <a:buNone/>
            </a:pPr>
            <a:endParaRPr u="sng" dirty="0">
              <a:solidFill>
                <a:schemeClr val="hlink"/>
              </a:solidFill>
            </a:endParaRPr>
          </a:p>
          <a:p>
            <a:pPr marL="342900" lvl="0" indent="0" algn="l" rtl="0">
              <a:lnSpc>
                <a:spcPct val="114000"/>
              </a:lnSpc>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Abstract</a:t>
            </a:r>
            <a:endParaRPr>
              <a:latin typeface="Calibri"/>
              <a:ea typeface="Calibri"/>
              <a:cs typeface="Calibri"/>
              <a:sym typeface="Calibri"/>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76200" indent="0">
              <a:buNone/>
            </a:pPr>
            <a:r>
              <a:rPr lang="en-GB" dirty="0"/>
              <a:t>This project focuses on automating the creation of ID cards using UiPath, combining data from an Excel sheet with a Word template. The system processes structured information like names, IDs, departments, and photos to generate personalized ID cards efficiently and accurately. The project eliminates manual efforts, reduces errors, and ensures a scalable solution for organizations.</a:t>
            </a:r>
          </a:p>
          <a:p>
            <a:pPr marL="342900" lvl="0" indent="0" algn="just" rtl="0">
              <a:lnSpc>
                <a:spcPct val="114000"/>
              </a:lnSpc>
              <a:spcBef>
                <a:spcPts val="0"/>
              </a:spcBef>
              <a:spcAft>
                <a:spcPts val="0"/>
              </a:spcAft>
              <a:buNone/>
            </a:pPr>
            <a:endParaRPr sz="1800"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p:nvPr/>
        </p:nvSpPr>
        <p:spPr>
          <a:xfrm>
            <a:off x="2532822" y="2321005"/>
            <a:ext cx="4078361"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Queries</a:t>
            </a:r>
            <a:endParaRPr sz="96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p:nvPr/>
        </p:nvSpPr>
        <p:spPr>
          <a:xfrm>
            <a:off x="727460" y="2321005"/>
            <a:ext cx="768909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Demonstration</a:t>
            </a:r>
            <a:endParaRPr sz="96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113" name="Google Shape;113;p15"/>
          <p:cNvSpPr txBox="1">
            <a:spLocks noGrp="1"/>
          </p:cNvSpPr>
          <p:nvPr>
            <p:ph type="body" idx="1"/>
          </p:nvPr>
        </p:nvSpPr>
        <p:spPr>
          <a:xfrm>
            <a:off x="78300" y="914400"/>
            <a:ext cx="8763000" cy="5334000"/>
          </a:xfrm>
          <a:prstGeom prst="rect">
            <a:avLst/>
          </a:prstGeom>
          <a:noFill/>
          <a:ln>
            <a:noFill/>
          </a:ln>
        </p:spPr>
        <p:txBody>
          <a:bodyPr spcFirstLastPara="1" wrap="square" lIns="91425" tIns="45700" rIns="91425" bIns="45700" anchor="t" anchorCtr="0">
            <a:normAutofit/>
          </a:bodyPr>
          <a:lstStyle/>
          <a:p>
            <a:pPr marL="457200" lvl="0" indent="0" algn="l" rtl="0">
              <a:lnSpc>
                <a:spcPct val="114000"/>
              </a:lnSpc>
              <a:spcBef>
                <a:spcPts val="0"/>
              </a:spcBef>
              <a:spcAft>
                <a:spcPts val="0"/>
              </a:spcAft>
              <a:buNone/>
            </a:pPr>
            <a:endParaRPr dirty="0">
              <a:latin typeface="Arial"/>
              <a:ea typeface="Arial"/>
              <a:cs typeface="Arial"/>
              <a:sym typeface="Arial"/>
            </a:endParaRPr>
          </a:p>
          <a:p>
            <a:pPr marL="1028700" lvl="0" indent="-571500" algn="l" rtl="0">
              <a:lnSpc>
                <a:spcPct val="114000"/>
              </a:lnSpc>
              <a:spcBef>
                <a:spcPts val="0"/>
              </a:spcBef>
              <a:spcAft>
                <a:spcPts val="0"/>
              </a:spcAft>
              <a:buFont typeface="Wingdings" panose="05000000000000000000" pitchFamily="2" charset="2"/>
              <a:buChar char="ü"/>
            </a:pPr>
            <a:r>
              <a:rPr lang="en-GB" sz="4000" dirty="0"/>
              <a:t>Time-Saving Automation</a:t>
            </a:r>
          </a:p>
          <a:p>
            <a:pPr marL="1028700" lvl="0" indent="-571500" algn="l" rtl="0">
              <a:lnSpc>
                <a:spcPct val="114000"/>
              </a:lnSpc>
              <a:spcBef>
                <a:spcPts val="0"/>
              </a:spcBef>
              <a:spcAft>
                <a:spcPts val="0"/>
              </a:spcAft>
              <a:buFont typeface="Wingdings" panose="05000000000000000000" pitchFamily="2" charset="2"/>
              <a:buChar char="ü"/>
            </a:pPr>
            <a:r>
              <a:rPr lang="en-GB" sz="4000" dirty="0"/>
              <a:t>Customization and Flexibility</a:t>
            </a:r>
          </a:p>
          <a:p>
            <a:pPr marL="1028700" lvl="0" indent="-571500" algn="l" rtl="0">
              <a:lnSpc>
                <a:spcPct val="114000"/>
              </a:lnSpc>
              <a:spcBef>
                <a:spcPts val="0"/>
              </a:spcBef>
              <a:spcAft>
                <a:spcPts val="0"/>
              </a:spcAft>
              <a:buFont typeface="Wingdings" panose="05000000000000000000" pitchFamily="2" charset="2"/>
              <a:buChar char="ü"/>
            </a:pPr>
            <a:r>
              <a:rPr lang="en-GB" sz="4000" dirty="0"/>
              <a:t>Cost-Effectiveness</a:t>
            </a:r>
          </a:p>
          <a:p>
            <a:pPr marL="1028700" lvl="0" indent="-571500" algn="l" rtl="0">
              <a:lnSpc>
                <a:spcPct val="114000"/>
              </a:lnSpc>
              <a:spcBef>
                <a:spcPts val="0"/>
              </a:spcBef>
              <a:spcAft>
                <a:spcPts val="0"/>
              </a:spcAft>
              <a:buFont typeface="Wingdings" panose="05000000000000000000" pitchFamily="2" charset="2"/>
              <a:buChar char="ü"/>
            </a:pPr>
            <a:r>
              <a:rPr lang="en-GB" sz="4000" dirty="0"/>
              <a:t>Scalability</a:t>
            </a:r>
          </a:p>
          <a:p>
            <a:pPr marL="1028700" lvl="0" indent="-571500" algn="l" rtl="0">
              <a:lnSpc>
                <a:spcPct val="114000"/>
              </a:lnSpc>
              <a:spcBef>
                <a:spcPts val="0"/>
              </a:spcBef>
              <a:spcAft>
                <a:spcPts val="0"/>
              </a:spcAft>
              <a:buFont typeface="Wingdings" panose="05000000000000000000" pitchFamily="2" charset="2"/>
              <a:buChar char="ü"/>
            </a:pPr>
            <a:r>
              <a:rPr lang="en-GB" sz="4000" dirty="0"/>
              <a:t>Data Integration</a:t>
            </a:r>
          </a:p>
          <a:p>
            <a:pPr marL="1028700" lvl="0" indent="-571500" algn="l" rtl="0">
              <a:lnSpc>
                <a:spcPct val="114000"/>
              </a:lnSpc>
              <a:spcBef>
                <a:spcPts val="0"/>
              </a:spcBef>
              <a:spcAft>
                <a:spcPts val="0"/>
              </a:spcAft>
              <a:buFont typeface="Wingdings" panose="05000000000000000000" pitchFamily="2" charset="2"/>
              <a:buChar char="ü"/>
            </a:pPr>
            <a:r>
              <a:rPr lang="en-GB" sz="4000" dirty="0"/>
              <a:t>Security Enhancements</a:t>
            </a:r>
            <a:endParaRPr sz="40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2" name="Text Placeholder 1">
            <a:extLst>
              <a:ext uri="{FF2B5EF4-FFF2-40B4-BE49-F238E27FC236}">
                <a16:creationId xmlns:a16="http://schemas.microsoft.com/office/drawing/2014/main" id="{5FC2B041-A054-DA56-70A1-E237EAFF624F}"/>
              </a:ext>
            </a:extLst>
          </p:cNvPr>
          <p:cNvSpPr>
            <a:spLocks noGrp="1" noChangeArrowheads="1"/>
          </p:cNvSpPr>
          <p:nvPr>
            <p:ph type="body" idx="1"/>
          </p:nvPr>
        </p:nvSpPr>
        <p:spPr bwMode="auto">
          <a:xfrm>
            <a:off x="190500" y="1256945"/>
            <a:ext cx="923201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Automation Efficiency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Data from Excel can be read row by row, and Word templates can generate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ID cards dynamically, reducing manual effort.</a:t>
            </a: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Perfect for repetitive tasks like producing hundreds or thousands of ID cards.</a:t>
            </a:r>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Error Reduction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Automation ensures consistency by fetching data directly from the Excel sheet,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eliminating manual entry errors.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Cost-Effectiveness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Uses widely available tools (Excel and Word) without the need for expensive 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specialized software.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Scalability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Easily scalable for small projects or large-scale needs such as schools, companies,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or events.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Literature Survey</a:t>
            </a:r>
            <a:endParaRPr>
              <a:latin typeface="Calibri"/>
              <a:ea typeface="Calibri"/>
              <a:cs typeface="Calibri"/>
              <a:sym typeface="Calibri"/>
            </a:endParaRPr>
          </a:p>
        </p:txBody>
      </p:sp>
      <p:sp>
        <p:nvSpPr>
          <p:cNvPr id="127" name="Google Shape;127;p17"/>
          <p:cNvSpPr txBox="1">
            <a:spLocks noGrp="1"/>
          </p:cNvSpPr>
          <p:nvPr>
            <p:ph type="body" idx="1"/>
          </p:nvPr>
        </p:nvSpPr>
        <p:spPr>
          <a:xfrm>
            <a:off x="108204" y="585216"/>
            <a:ext cx="8763000" cy="53340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1200"/>
              </a:spcBef>
              <a:spcAft>
                <a:spcPts val="0"/>
              </a:spcAft>
              <a:buNone/>
            </a:pPr>
            <a:r>
              <a:rPr lang="en-GB" sz="6400" b="1" u="sng" dirty="0"/>
              <a:t>PAPER 1 </a:t>
            </a:r>
            <a:r>
              <a:rPr lang="en-GB" sz="6400" dirty="0"/>
              <a:t>: Literature Survey Paper 1: Automating ID Card Generation Using Excel and Word Templates</a:t>
            </a:r>
            <a:endParaRPr sz="6400" b="1" dirty="0">
              <a:latin typeface="Arial"/>
              <a:ea typeface="Arial"/>
              <a:cs typeface="Arial"/>
              <a:sym typeface="Arial"/>
            </a:endParaRPr>
          </a:p>
          <a:p>
            <a:pPr marL="0" lvl="0" indent="0" algn="l" rtl="0">
              <a:lnSpc>
                <a:spcPct val="115000"/>
              </a:lnSpc>
              <a:spcBef>
                <a:spcPts val="1200"/>
              </a:spcBef>
              <a:spcAft>
                <a:spcPts val="0"/>
              </a:spcAft>
              <a:buNone/>
            </a:pPr>
            <a:r>
              <a:rPr lang="en-US" sz="6400" b="1" dirty="0">
                <a:latin typeface="Arial"/>
                <a:ea typeface="Arial"/>
                <a:cs typeface="Arial"/>
                <a:sym typeface="Arial"/>
              </a:rPr>
              <a:t>Advantages</a:t>
            </a:r>
            <a:r>
              <a:rPr lang="en-US" sz="6400" dirty="0">
                <a:latin typeface="Arial"/>
                <a:ea typeface="Arial"/>
                <a:cs typeface="Arial"/>
                <a:sym typeface="Arial"/>
              </a:rPr>
              <a:t>:</a:t>
            </a:r>
            <a:endParaRPr sz="6400" dirty="0">
              <a:latin typeface="Arial"/>
              <a:ea typeface="Arial"/>
              <a:cs typeface="Arial"/>
              <a:sym typeface="Arial"/>
            </a:endParaRPr>
          </a:p>
          <a:p>
            <a:pPr marL="457200" lvl="0" indent="-323850" algn="l" rtl="0">
              <a:lnSpc>
                <a:spcPct val="115000"/>
              </a:lnSpc>
              <a:spcBef>
                <a:spcPts val="1200"/>
              </a:spcBef>
              <a:spcAft>
                <a:spcPts val="0"/>
              </a:spcAft>
              <a:buSzPct val="100000"/>
              <a:buFont typeface="Arial"/>
              <a:buAutoNum type="arabicPeriod"/>
            </a:pPr>
            <a:r>
              <a:rPr lang="en-GB" sz="6400" b="1" dirty="0"/>
              <a:t>Time Efficiency</a:t>
            </a:r>
            <a:r>
              <a:rPr lang="en-GB" sz="6400" dirty="0"/>
              <a:t>: Automates repetitive tasks, saving significant time for bulk card generation.</a:t>
            </a:r>
            <a:endParaRPr lang="en-GB" sz="6400" dirty="0">
              <a:latin typeface="Arial"/>
              <a:ea typeface="Arial"/>
              <a:cs typeface="Arial"/>
              <a:sym typeface="Arial"/>
            </a:endParaRPr>
          </a:p>
          <a:p>
            <a:pPr marL="457200" lvl="0" indent="-323850" algn="l" rtl="0">
              <a:lnSpc>
                <a:spcPct val="115000"/>
              </a:lnSpc>
              <a:spcBef>
                <a:spcPts val="0"/>
              </a:spcBef>
              <a:spcAft>
                <a:spcPts val="0"/>
              </a:spcAft>
              <a:buSzPct val="100000"/>
              <a:buFont typeface="Arial"/>
              <a:buAutoNum type="arabicPeriod"/>
            </a:pPr>
            <a:r>
              <a:rPr lang="en-GB" sz="6400" b="1" dirty="0"/>
              <a:t>Error Minimization</a:t>
            </a:r>
            <a:r>
              <a:rPr lang="en-GB" sz="6400" dirty="0"/>
              <a:t>: Ensures data accuracy and consistency through dynamic content mapping.</a:t>
            </a:r>
            <a:endParaRPr lang="en-GB" sz="6400" dirty="0">
              <a:latin typeface="Arial"/>
              <a:ea typeface="Arial"/>
              <a:cs typeface="Arial"/>
              <a:sym typeface="Arial"/>
            </a:endParaRPr>
          </a:p>
          <a:p>
            <a:pPr marL="0" lvl="0" indent="0" algn="l" rtl="0">
              <a:lnSpc>
                <a:spcPct val="115000"/>
              </a:lnSpc>
              <a:spcBef>
                <a:spcPts val="1200"/>
              </a:spcBef>
              <a:spcAft>
                <a:spcPts val="0"/>
              </a:spcAft>
              <a:buNone/>
            </a:pPr>
            <a:r>
              <a:rPr lang="en-US" sz="6000" b="1" dirty="0">
                <a:latin typeface="Arial"/>
                <a:ea typeface="Arial"/>
                <a:cs typeface="Arial"/>
                <a:sym typeface="Arial"/>
              </a:rPr>
              <a:t>Disadvantages</a:t>
            </a:r>
            <a:r>
              <a:rPr lang="en-US" sz="6000" dirty="0">
                <a:latin typeface="Arial"/>
                <a:ea typeface="Arial"/>
                <a:cs typeface="Arial"/>
                <a:sym typeface="Arial"/>
              </a:rPr>
              <a:t>:</a:t>
            </a:r>
            <a:endParaRPr sz="6000" dirty="0">
              <a:latin typeface="Arial"/>
              <a:ea typeface="Arial"/>
              <a:cs typeface="Arial"/>
              <a:sym typeface="Arial"/>
            </a:endParaRPr>
          </a:p>
          <a:p>
            <a:pPr marL="457200" lvl="0" indent="-323850" algn="l" rtl="0">
              <a:lnSpc>
                <a:spcPct val="115000"/>
              </a:lnSpc>
              <a:spcBef>
                <a:spcPts val="1200"/>
              </a:spcBef>
              <a:spcAft>
                <a:spcPts val="0"/>
              </a:spcAft>
              <a:buSzPct val="100000"/>
              <a:buFont typeface="Arial"/>
              <a:buAutoNum type="arabicPeriod"/>
            </a:pPr>
            <a:r>
              <a:rPr lang="en-GB" sz="6400" b="1" dirty="0"/>
              <a:t>Limited Security Features</a:t>
            </a:r>
            <a:r>
              <a:rPr lang="en-GB" sz="6400" dirty="0"/>
              <a:t>: Basic systems may lack advanced features like encrypted QR codes or watermarks.</a:t>
            </a:r>
            <a:endParaRPr sz="6400" dirty="0">
              <a:latin typeface="Arial"/>
              <a:ea typeface="Arial"/>
              <a:cs typeface="Arial"/>
              <a:sym typeface="Arial"/>
            </a:endParaRPr>
          </a:p>
          <a:p>
            <a:pPr marL="457200" lvl="0" indent="-323850" algn="l" rtl="0">
              <a:lnSpc>
                <a:spcPct val="115000"/>
              </a:lnSpc>
              <a:spcBef>
                <a:spcPts val="0"/>
              </a:spcBef>
              <a:spcAft>
                <a:spcPts val="0"/>
              </a:spcAft>
              <a:buSzPct val="100000"/>
              <a:buFont typeface="Arial"/>
              <a:buAutoNum type="arabicPeriod"/>
            </a:pPr>
            <a:r>
              <a:rPr lang="en-GB" sz="6400" b="1" dirty="0"/>
              <a:t>Manual Oversight Required</a:t>
            </a:r>
            <a:r>
              <a:rPr lang="en-GB" sz="6400" dirty="0"/>
              <a:t>: Initial setup and template configuration may require manual intervention</a:t>
            </a:r>
            <a:r>
              <a:rPr lang="en-US" sz="6000" dirty="0">
                <a:latin typeface="Arial"/>
                <a:cs typeface="Arial"/>
                <a:sym typeface="Arial"/>
              </a:rPr>
              <a:t>.</a:t>
            </a:r>
            <a:endParaRPr sz="6000" dirty="0">
              <a:latin typeface="Arial"/>
              <a:ea typeface="Arial"/>
              <a:cs typeface="Arial"/>
              <a:sym typeface="Arial"/>
            </a:endParaRPr>
          </a:p>
          <a:p>
            <a:pPr marL="0" lvl="0" indent="0" algn="l" rtl="0">
              <a:lnSpc>
                <a:spcPct val="115000"/>
              </a:lnSpc>
              <a:spcBef>
                <a:spcPts val="1200"/>
              </a:spcBef>
              <a:spcAft>
                <a:spcPts val="0"/>
              </a:spcAft>
              <a:buNone/>
            </a:pPr>
            <a:r>
              <a:rPr lang="en-US" sz="6400" b="1" u="sng" dirty="0">
                <a:latin typeface="Arial"/>
                <a:ea typeface="Arial"/>
                <a:cs typeface="Arial"/>
                <a:sym typeface="Arial"/>
              </a:rPr>
              <a:t>PAPER 2</a:t>
            </a:r>
            <a:r>
              <a:rPr lang="en-US" sz="6400" b="1" dirty="0">
                <a:latin typeface="Arial"/>
                <a:ea typeface="Arial"/>
                <a:cs typeface="Arial"/>
                <a:sym typeface="Arial"/>
              </a:rPr>
              <a:t>: "</a:t>
            </a:r>
            <a:r>
              <a:rPr lang="en-GB" sz="6400" dirty="0"/>
              <a:t>Literature Survey Paper 2: A Practical Approach to ID Card Generation in Resource-Constrained Environments</a:t>
            </a:r>
            <a:r>
              <a:rPr lang="en-US" sz="6400" b="1" dirty="0">
                <a:latin typeface="Arial"/>
                <a:ea typeface="Arial"/>
                <a:cs typeface="Arial"/>
                <a:sym typeface="Arial"/>
              </a:rPr>
              <a:t>"</a:t>
            </a:r>
            <a:endParaRPr sz="6400" b="1" dirty="0">
              <a:latin typeface="Arial"/>
              <a:ea typeface="Arial"/>
              <a:cs typeface="Arial"/>
              <a:sym typeface="Arial"/>
            </a:endParaRPr>
          </a:p>
          <a:p>
            <a:pPr marL="0" lvl="0" indent="0" algn="l" rtl="0">
              <a:lnSpc>
                <a:spcPct val="115000"/>
              </a:lnSpc>
              <a:spcBef>
                <a:spcPts val="1200"/>
              </a:spcBef>
              <a:spcAft>
                <a:spcPts val="0"/>
              </a:spcAft>
              <a:buNone/>
            </a:pPr>
            <a:r>
              <a:rPr lang="en-US" sz="6000" b="1" dirty="0">
                <a:latin typeface="Arial"/>
                <a:ea typeface="Arial"/>
                <a:cs typeface="Arial"/>
                <a:sym typeface="Arial"/>
              </a:rPr>
              <a:t>Advantages</a:t>
            </a:r>
            <a:r>
              <a:rPr lang="en-US" sz="6000" dirty="0">
                <a:latin typeface="Arial"/>
                <a:ea typeface="Arial"/>
                <a:cs typeface="Arial"/>
                <a:sym typeface="Arial"/>
              </a:rPr>
              <a:t>:</a:t>
            </a:r>
            <a:endParaRPr sz="6000" dirty="0">
              <a:latin typeface="Arial"/>
              <a:ea typeface="Arial"/>
              <a:cs typeface="Arial"/>
              <a:sym typeface="Arial"/>
            </a:endParaRPr>
          </a:p>
          <a:p>
            <a:pPr marL="457200" lvl="0" indent="-323850" algn="l" rtl="0">
              <a:lnSpc>
                <a:spcPct val="115000"/>
              </a:lnSpc>
              <a:spcBef>
                <a:spcPts val="1200"/>
              </a:spcBef>
              <a:spcAft>
                <a:spcPts val="0"/>
              </a:spcAft>
              <a:buSzPct val="100000"/>
              <a:buFont typeface="Arial"/>
              <a:buAutoNum type="arabicPeriod"/>
            </a:pPr>
            <a:r>
              <a:rPr lang="en-GB" sz="6400" b="1" dirty="0">
                <a:latin typeface="+mj-lt"/>
              </a:rPr>
              <a:t>Affordability</a:t>
            </a:r>
            <a:r>
              <a:rPr lang="en-GB" sz="6400" dirty="0">
                <a:latin typeface="+mj-lt"/>
              </a:rPr>
              <a:t>: Uses widely accessible tools, reducing setup costs compared to commercial ID software</a:t>
            </a:r>
            <a:r>
              <a:rPr lang="en-US" sz="6400" dirty="0">
                <a:latin typeface="+mj-lt"/>
                <a:ea typeface="Arial"/>
                <a:cs typeface="Arial"/>
                <a:sym typeface="Arial"/>
              </a:rPr>
              <a:t>.</a:t>
            </a:r>
            <a:endParaRPr sz="6400" dirty="0">
              <a:latin typeface="+mj-lt"/>
              <a:ea typeface="Arial"/>
              <a:cs typeface="Arial"/>
              <a:sym typeface="Arial"/>
            </a:endParaRPr>
          </a:p>
          <a:p>
            <a:pPr marL="457200" lvl="0" indent="-323850" algn="l" rtl="0">
              <a:lnSpc>
                <a:spcPct val="115000"/>
              </a:lnSpc>
              <a:spcBef>
                <a:spcPts val="0"/>
              </a:spcBef>
              <a:spcAft>
                <a:spcPts val="0"/>
              </a:spcAft>
              <a:buSzPct val="100000"/>
              <a:buFont typeface="Arial"/>
              <a:buAutoNum type="arabicPeriod"/>
            </a:pPr>
            <a:r>
              <a:rPr lang="en-GB" sz="6400" b="1" dirty="0">
                <a:latin typeface="+mj-lt"/>
              </a:rPr>
              <a:t>Flexibility</a:t>
            </a:r>
            <a:r>
              <a:rPr lang="en-GB" sz="6400" dirty="0">
                <a:latin typeface="+mj-lt"/>
              </a:rPr>
              <a:t>: Supports dynamic template modifications for different designs or use cases</a:t>
            </a:r>
            <a:r>
              <a:rPr lang="en-US" sz="6400" dirty="0">
                <a:latin typeface="+mj-lt"/>
                <a:ea typeface="Arial"/>
                <a:cs typeface="Arial"/>
                <a:sym typeface="Arial"/>
              </a:rPr>
              <a:t>.</a:t>
            </a:r>
            <a:endParaRPr sz="6400" dirty="0">
              <a:latin typeface="+mj-lt"/>
              <a:ea typeface="Arial"/>
              <a:cs typeface="Arial"/>
              <a:sym typeface="Arial"/>
            </a:endParaRPr>
          </a:p>
          <a:p>
            <a:pPr marL="0" lvl="0" indent="0" algn="l" rtl="0">
              <a:lnSpc>
                <a:spcPct val="115000"/>
              </a:lnSpc>
              <a:spcBef>
                <a:spcPts val="1200"/>
              </a:spcBef>
              <a:spcAft>
                <a:spcPts val="0"/>
              </a:spcAft>
              <a:buNone/>
            </a:pPr>
            <a:r>
              <a:rPr lang="en-US" sz="6000" b="1" dirty="0">
                <a:latin typeface="Arial"/>
                <a:ea typeface="Arial"/>
                <a:cs typeface="Arial"/>
                <a:sym typeface="Arial"/>
              </a:rPr>
              <a:t>Disadvantages</a:t>
            </a:r>
            <a:r>
              <a:rPr lang="en-US" sz="6000" dirty="0">
                <a:latin typeface="Arial"/>
                <a:ea typeface="Arial"/>
                <a:cs typeface="Arial"/>
                <a:sym typeface="Arial"/>
              </a:rPr>
              <a:t>:</a:t>
            </a:r>
            <a:endParaRPr sz="6000" dirty="0">
              <a:latin typeface="Arial"/>
              <a:ea typeface="Arial"/>
              <a:cs typeface="Arial"/>
              <a:sym typeface="Arial"/>
            </a:endParaRPr>
          </a:p>
          <a:p>
            <a:pPr marL="457200" lvl="0" indent="-323850" algn="l" rtl="0">
              <a:lnSpc>
                <a:spcPct val="115000"/>
              </a:lnSpc>
              <a:spcBef>
                <a:spcPts val="1200"/>
              </a:spcBef>
              <a:spcAft>
                <a:spcPts val="0"/>
              </a:spcAft>
              <a:buSzPct val="100000"/>
              <a:buFont typeface="Arial"/>
              <a:buAutoNum type="arabicPeriod"/>
            </a:pPr>
            <a:r>
              <a:rPr lang="en-US" sz="6400" dirty="0">
                <a:latin typeface="Arial"/>
                <a:ea typeface="Arial"/>
                <a:cs typeface="Arial"/>
                <a:sym typeface="Arial"/>
              </a:rPr>
              <a:t>High initial setup costs due to cloud infrastructure.</a:t>
            </a:r>
            <a:endParaRPr sz="6400" dirty="0">
              <a:latin typeface="Arial"/>
              <a:ea typeface="Arial"/>
              <a:cs typeface="Arial"/>
              <a:sym typeface="Arial"/>
            </a:endParaRPr>
          </a:p>
          <a:p>
            <a:pPr marL="457200" lvl="0" indent="-323850" algn="l" rtl="0">
              <a:lnSpc>
                <a:spcPct val="115000"/>
              </a:lnSpc>
              <a:spcBef>
                <a:spcPts val="0"/>
              </a:spcBef>
              <a:spcAft>
                <a:spcPts val="0"/>
              </a:spcAft>
              <a:buSzPct val="100000"/>
              <a:buFont typeface="Arial"/>
              <a:buAutoNum type="arabicPeriod"/>
            </a:pPr>
            <a:r>
              <a:rPr lang="en-US" sz="6400" dirty="0">
                <a:latin typeface="Arial"/>
                <a:ea typeface="Arial"/>
                <a:cs typeface="Arial"/>
                <a:sym typeface="Arial"/>
              </a:rPr>
              <a:t>Security concerns with cloud-based data storage</a:t>
            </a:r>
            <a:r>
              <a:rPr lang="en-US" sz="6000" dirty="0">
                <a:latin typeface="Arial"/>
                <a:ea typeface="Arial"/>
                <a:cs typeface="Arial"/>
                <a:sym typeface="Arial"/>
              </a:rPr>
              <a:t>.</a:t>
            </a:r>
            <a:endParaRPr sz="6000" dirty="0">
              <a:latin typeface="Arial"/>
              <a:ea typeface="Arial"/>
              <a:cs typeface="Arial"/>
              <a:sym typeface="Arial"/>
            </a:endParaRPr>
          </a:p>
          <a:p>
            <a:pPr marL="342900" lvl="0" indent="0" algn="l" rtl="0">
              <a:lnSpc>
                <a:spcPct val="114000"/>
              </a:lnSpc>
              <a:spcBef>
                <a:spcPts val="1200"/>
              </a:spcBef>
              <a:spcAft>
                <a:spcPts val="0"/>
              </a:spcAft>
              <a:buNone/>
            </a:pPr>
            <a:endParaRPr sz="1600" dirty="0"/>
          </a:p>
          <a:p>
            <a:pPr marL="342900" lvl="0" indent="-190500" algn="l" rtl="0">
              <a:lnSpc>
                <a:spcPct val="114000"/>
              </a:lnSpc>
              <a:spcBef>
                <a:spcPts val="480"/>
              </a:spcBef>
              <a:spcAft>
                <a:spcPts val="0"/>
              </a:spcAft>
              <a:buClr>
                <a:schemeClr val="dk1"/>
              </a:buClr>
              <a:buSzPct val="100000"/>
              <a:buFont typeface="Noto Sans Symbols"/>
              <a:buNone/>
            </a:pPr>
            <a:endParaRPr dirty="0"/>
          </a:p>
          <a:p>
            <a:pPr marL="342900" lvl="0" indent="-190500" algn="l" rtl="0">
              <a:lnSpc>
                <a:spcPct val="114000"/>
              </a:lnSpc>
              <a:spcBef>
                <a:spcPts val="480"/>
              </a:spcBef>
              <a:spcAft>
                <a:spcPts val="0"/>
              </a:spcAft>
              <a:buClr>
                <a:schemeClr val="dk1"/>
              </a:buClr>
              <a:buSzPct val="100000"/>
              <a:buFont typeface="Noto Sans Symbols"/>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Main Objective</a:t>
            </a:r>
            <a:endParaRPr>
              <a:latin typeface="Calibri"/>
              <a:ea typeface="Calibri"/>
              <a:cs typeface="Calibri"/>
              <a:sym typeface="Calibri"/>
            </a:endParaRPr>
          </a:p>
        </p:txBody>
      </p:sp>
      <p:sp>
        <p:nvSpPr>
          <p:cNvPr id="134" name="Google Shape;134;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342900" lvl="0" indent="0" algn="l" rtl="0">
              <a:lnSpc>
                <a:spcPct val="114000"/>
              </a:lnSpc>
              <a:spcBef>
                <a:spcPts val="1200"/>
              </a:spcBef>
              <a:spcAft>
                <a:spcPts val="0"/>
              </a:spcAft>
              <a:buNone/>
            </a:pPr>
            <a:r>
              <a:rPr lang="en-GB" dirty="0"/>
              <a:t>The main objective of this project is to develop an automated and efficient system for generating personalized ID cards by integrating Excel as the data source and Word templates for design output. This system aims to streamline the creation of multiple ID cards, minimize human errors through dynamic data mapping, and save time and effort, particularly for large datasets. Additionally, it provides a scalable and cost-effective solution using widely available tools like Microsoft Excel and Word, making it suitable for both small and large organizations.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Architecture</a:t>
            </a:r>
            <a:endParaRPr>
              <a:latin typeface="Calibri"/>
              <a:ea typeface="Calibri"/>
              <a:cs typeface="Calibri"/>
              <a:sym typeface="Calibri"/>
            </a:endParaRPr>
          </a:p>
        </p:txBody>
      </p:sp>
      <p:sp>
        <p:nvSpPr>
          <p:cNvPr id="141" name="Google Shape;141;p19"/>
          <p:cNvSpPr txBox="1">
            <a:spLocks noGrp="1"/>
          </p:cNvSpPr>
          <p:nvPr>
            <p:ph type="body" idx="1"/>
          </p:nvPr>
        </p:nvSpPr>
        <p:spPr>
          <a:xfrm>
            <a:off x="0" y="990588"/>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None/>
            </a:pPr>
            <a:endParaRPr dirty="0"/>
          </a:p>
        </p:txBody>
      </p:sp>
      <p:pic>
        <p:nvPicPr>
          <p:cNvPr id="2" name="Picture 1">
            <a:extLst>
              <a:ext uri="{FF2B5EF4-FFF2-40B4-BE49-F238E27FC236}">
                <a16:creationId xmlns:a16="http://schemas.microsoft.com/office/drawing/2014/main" id="{F9643E2F-C998-B307-C6F6-04583905C9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9392" y="957738"/>
            <a:ext cx="2105216" cy="536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System Requirements</a:t>
            </a:r>
            <a:endParaRPr>
              <a:latin typeface="Calibri"/>
              <a:ea typeface="Calibri"/>
              <a:cs typeface="Calibri"/>
              <a:sym typeface="Calibri"/>
            </a:endParaRPr>
          </a:p>
        </p:txBody>
      </p:sp>
      <p:sp>
        <p:nvSpPr>
          <p:cNvPr id="149" name="Google Shape;149;p20"/>
          <p:cNvSpPr txBox="1">
            <a:spLocks noGrp="1"/>
          </p:cNvSpPr>
          <p:nvPr>
            <p:ph type="body" idx="1"/>
          </p:nvPr>
        </p:nvSpPr>
        <p:spPr>
          <a:xfrm>
            <a:off x="190500" y="9144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600"/>
              </a:spcBef>
              <a:spcAft>
                <a:spcPts val="0"/>
              </a:spcAft>
              <a:buSzPts val="2400"/>
              <a:buNone/>
            </a:pPr>
            <a:r>
              <a:rPr lang="en-US" b="1" dirty="0"/>
              <a:t>Hardware</a:t>
            </a:r>
            <a:endParaRPr b="1" dirty="0"/>
          </a:p>
          <a:p>
            <a:pPr marL="342900" lvl="0" indent="-342900" algn="l" rtl="0">
              <a:lnSpc>
                <a:spcPct val="150000"/>
              </a:lnSpc>
              <a:spcBef>
                <a:spcPts val="0"/>
              </a:spcBef>
              <a:spcAft>
                <a:spcPts val="0"/>
              </a:spcAft>
              <a:buSzPts val="2400"/>
              <a:buChar char="▪"/>
            </a:pPr>
            <a:r>
              <a:rPr lang="en-US" sz="2000" dirty="0"/>
              <a:t>System with windows 11</a:t>
            </a:r>
            <a:endParaRPr sz="2000" dirty="0"/>
          </a:p>
          <a:p>
            <a:pPr marL="342900" lvl="0" indent="-342900" algn="l" rtl="0">
              <a:lnSpc>
                <a:spcPct val="150000"/>
              </a:lnSpc>
              <a:spcBef>
                <a:spcPts val="0"/>
              </a:spcBef>
              <a:spcAft>
                <a:spcPts val="0"/>
              </a:spcAft>
              <a:buSzPts val="2400"/>
              <a:buChar char="▪"/>
            </a:pPr>
            <a:r>
              <a:rPr lang="en-US" sz="2000" dirty="0"/>
              <a:t>Minimum ram: 8GB</a:t>
            </a:r>
            <a:endParaRPr sz="2000" dirty="0"/>
          </a:p>
          <a:p>
            <a:pPr marL="342900" lvl="0" indent="-342900" algn="l" rtl="0">
              <a:lnSpc>
                <a:spcPct val="150000"/>
              </a:lnSpc>
              <a:spcBef>
                <a:spcPts val="0"/>
              </a:spcBef>
              <a:spcAft>
                <a:spcPts val="0"/>
              </a:spcAft>
              <a:buSzPts val="2400"/>
              <a:buChar char="▪"/>
            </a:pPr>
            <a:r>
              <a:rPr lang="en-US" sz="2000" dirty="0"/>
              <a:t>Processor: Intel Core i3 or equivalent </a:t>
            </a:r>
            <a:endParaRPr sz="2000" dirty="0"/>
          </a:p>
          <a:p>
            <a:pPr marL="0" lvl="0" indent="0" algn="l" rtl="0">
              <a:lnSpc>
                <a:spcPct val="150000"/>
              </a:lnSpc>
              <a:spcBef>
                <a:spcPts val="0"/>
              </a:spcBef>
              <a:spcAft>
                <a:spcPts val="0"/>
              </a:spcAft>
              <a:buSzPts val="2400"/>
              <a:buNone/>
            </a:pPr>
            <a:r>
              <a:rPr lang="en-US" b="1" dirty="0"/>
              <a:t>Software</a:t>
            </a:r>
            <a:endParaRPr b="1" dirty="0"/>
          </a:p>
          <a:p>
            <a:pPr marL="342900" lvl="0" indent="-342900" algn="l" rtl="0">
              <a:lnSpc>
                <a:spcPct val="150000"/>
              </a:lnSpc>
              <a:spcBef>
                <a:spcPts val="0"/>
              </a:spcBef>
              <a:spcAft>
                <a:spcPts val="0"/>
              </a:spcAft>
              <a:buSzPts val="2400"/>
              <a:buChar char="▪"/>
            </a:pPr>
            <a:r>
              <a:rPr lang="en-US" sz="2000" dirty="0"/>
              <a:t>UiPath Studio</a:t>
            </a:r>
            <a:endParaRPr sz="2000" dirty="0"/>
          </a:p>
          <a:p>
            <a:pPr marL="342900" lvl="0" indent="-342900" algn="l" rtl="0">
              <a:lnSpc>
                <a:spcPct val="150000"/>
              </a:lnSpc>
              <a:spcBef>
                <a:spcPts val="0"/>
              </a:spcBef>
              <a:spcAft>
                <a:spcPts val="0"/>
              </a:spcAft>
              <a:buSzPts val="2400"/>
              <a:buChar char="▪"/>
            </a:pPr>
            <a:r>
              <a:rPr lang="en-US" sz="2000" dirty="0">
                <a:latin typeface="Arial"/>
                <a:ea typeface="Arial"/>
                <a:cs typeface="Arial"/>
                <a:sym typeface="Arial"/>
              </a:rPr>
              <a:t>Microsoft word</a:t>
            </a:r>
            <a:endParaRPr sz="2000" dirty="0"/>
          </a:p>
          <a:p>
            <a:pPr marL="342900" lvl="0" indent="-342900" algn="l" rtl="0">
              <a:lnSpc>
                <a:spcPct val="150000"/>
              </a:lnSpc>
              <a:spcBef>
                <a:spcPts val="0"/>
              </a:spcBef>
              <a:spcAft>
                <a:spcPts val="0"/>
              </a:spcAft>
              <a:buSzPts val="2400"/>
              <a:buChar char="▪"/>
            </a:pPr>
            <a:r>
              <a:rPr lang="en-US" sz="2000" dirty="0"/>
              <a:t>Microsoft Excel</a:t>
            </a:r>
            <a:endParaRPr sz="2000" dirty="0"/>
          </a:p>
          <a:p>
            <a:pPr marL="342900" lvl="0" indent="0" algn="l" rtl="0">
              <a:lnSpc>
                <a:spcPct val="114000"/>
              </a:lnSpc>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Functional Description</a:t>
            </a:r>
            <a:endParaRPr>
              <a:latin typeface="Calibri"/>
              <a:ea typeface="Calibri"/>
              <a:cs typeface="Calibri"/>
              <a:sym typeface="Calibri"/>
            </a:endParaRPr>
          </a:p>
        </p:txBody>
      </p:sp>
      <p:sp>
        <p:nvSpPr>
          <p:cNvPr id="156" name="Google Shape;156;p21"/>
          <p:cNvSpPr txBox="1">
            <a:spLocks noGrp="1"/>
          </p:cNvSpPr>
          <p:nvPr>
            <p:ph type="body" idx="1"/>
          </p:nvPr>
        </p:nvSpPr>
        <p:spPr>
          <a:xfrm>
            <a:off x="127850" y="10219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endParaRPr dirty="0"/>
          </a:p>
        </p:txBody>
      </p:sp>
      <p:pic>
        <p:nvPicPr>
          <p:cNvPr id="2" name="Picture 1">
            <a:extLst>
              <a:ext uri="{FF2B5EF4-FFF2-40B4-BE49-F238E27FC236}">
                <a16:creationId xmlns:a16="http://schemas.microsoft.com/office/drawing/2014/main" id="{9AEE4D18-0C88-5980-C814-08ACB376F3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1942" y="1021900"/>
            <a:ext cx="4914900" cy="521208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1311</Words>
  <Application>Microsoft Office PowerPoint</Application>
  <PresentationFormat>On-screen Show (4:3)</PresentationFormat>
  <Paragraphs>151</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Wingdings</vt:lpstr>
      <vt:lpstr>Arial Unicode MS</vt:lpstr>
      <vt:lpstr>Noto Sans Symbols</vt:lpstr>
      <vt:lpstr>Calibri</vt:lpstr>
      <vt:lpstr>Open Sans ExtraBold</vt:lpstr>
      <vt:lpstr>Arial</vt:lpstr>
      <vt:lpstr>HelveticaNeue Regular</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 </vt:lpstr>
      <vt:lpstr>IMPLEMENTATION</vt:lpstr>
      <vt:lpstr>IMPLEMENTATION</vt:lpstr>
      <vt:lpstr>IMPLEMENTATION</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Lightning M C Q U E E N</cp:lastModifiedBy>
  <cp:revision>1</cp:revision>
  <dcterms:modified xsi:type="dcterms:W3CDTF">2024-11-22T03:17:59Z</dcterms:modified>
</cp:coreProperties>
</file>