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58" r:id="rId3"/>
    <p:sldId id="256"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509C-32A9-4120-8DEC-4684C9060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0A346B-53E5-4C5B-B5D3-ED45D5E85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FEB5DC-1CE6-4B4C-8BB8-A2389A6C1432}"/>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5" name="Footer Placeholder 4">
            <a:extLst>
              <a:ext uri="{FF2B5EF4-FFF2-40B4-BE49-F238E27FC236}">
                <a16:creationId xmlns:a16="http://schemas.microsoft.com/office/drawing/2014/main" id="{B4670C17-AFB4-4CFF-A4CE-3BE87C89B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DB0FE-6FA7-4339-B5EC-2F15B3325FB0}"/>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346820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BD22-557B-4727-8A1A-6538DA9A7A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EFC9BF-CFED-40EC-B04C-B07FF0EAC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68DF1-B164-4864-87A4-F32F7C90D828}"/>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5" name="Footer Placeholder 4">
            <a:extLst>
              <a:ext uri="{FF2B5EF4-FFF2-40B4-BE49-F238E27FC236}">
                <a16:creationId xmlns:a16="http://schemas.microsoft.com/office/drawing/2014/main" id="{954B88E5-7A38-4266-895F-469DDD6F4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00FA6-B152-41BB-A0CD-0A1568AE1C21}"/>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272858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C4843-4792-4A19-9253-E470A3AAE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1C4A3-C742-43B3-8308-5992C10E3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C9386-4AA1-47AA-9F18-5F8126C49B37}"/>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5" name="Footer Placeholder 4">
            <a:extLst>
              <a:ext uri="{FF2B5EF4-FFF2-40B4-BE49-F238E27FC236}">
                <a16:creationId xmlns:a16="http://schemas.microsoft.com/office/drawing/2014/main" id="{7F0A95CC-9CCD-4CB7-924B-46760C060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E4B9C-563C-40DB-B50B-BA8DD7F7DC4E}"/>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348799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E37C-AAD2-448C-A59F-91DDDE0001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B8035-8790-48B8-8E22-DD0863B6F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BF857-0EF6-496D-A63E-3E0D45AF3653}"/>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5" name="Footer Placeholder 4">
            <a:extLst>
              <a:ext uri="{FF2B5EF4-FFF2-40B4-BE49-F238E27FC236}">
                <a16:creationId xmlns:a16="http://schemas.microsoft.com/office/drawing/2014/main" id="{4623B2BA-987E-40CE-82B8-298ED4D34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B83E5C-FB6B-4B0A-A1DF-F95226B641B2}"/>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215105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6B7A-A80E-49D4-8567-77CF96E6D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70EBE2-1E1C-436C-BDAE-0DAFF193D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9ADD2-F020-47A7-B38C-1B2F5E2B11F2}"/>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5" name="Footer Placeholder 4">
            <a:extLst>
              <a:ext uri="{FF2B5EF4-FFF2-40B4-BE49-F238E27FC236}">
                <a16:creationId xmlns:a16="http://schemas.microsoft.com/office/drawing/2014/main" id="{9AA3B737-F2EE-48EC-B565-5E90C0E7B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1EC12-F4B8-4DB8-AAFB-5A5B135682D2}"/>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3119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B868-9226-43CE-9BEE-6BC0022973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117504-365F-4603-99A5-9CAB1C0BF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127C24-A2A4-4864-A928-72E7F33F4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705D18-58E1-4083-8E03-55DFBE3485E6}"/>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6" name="Footer Placeholder 5">
            <a:extLst>
              <a:ext uri="{FF2B5EF4-FFF2-40B4-BE49-F238E27FC236}">
                <a16:creationId xmlns:a16="http://schemas.microsoft.com/office/drawing/2014/main" id="{EFA68376-DB46-4FDE-9CE1-4FF798B63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82417C-4155-4B7A-BD0F-EE5429DC7A79}"/>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07645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BE80-0E99-4434-8EC4-714BEE354B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DE0922-21C1-4627-ACF3-A42E9E968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4EEAF-EAF9-4DF5-8256-2F463E761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8F2BAC-071B-4CC8-81A5-E5C348FB6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266A1-7A9A-472E-B636-961017BD5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82EC11-269E-4379-B9E8-9F5E109F7416}"/>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8" name="Footer Placeholder 7">
            <a:extLst>
              <a:ext uri="{FF2B5EF4-FFF2-40B4-BE49-F238E27FC236}">
                <a16:creationId xmlns:a16="http://schemas.microsoft.com/office/drawing/2014/main" id="{BFDF783D-F7AE-4A69-A449-513A72EA2D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9FA233-769F-488F-A10B-64FF5B168859}"/>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294011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4026-5DB4-4C07-984B-59D2F6F724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133197-5389-447F-9D5C-5024172A7CC9}"/>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4" name="Footer Placeholder 3">
            <a:extLst>
              <a:ext uri="{FF2B5EF4-FFF2-40B4-BE49-F238E27FC236}">
                <a16:creationId xmlns:a16="http://schemas.microsoft.com/office/drawing/2014/main" id="{2C91C7D3-C021-452C-A8E6-F42DA21E99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CAA1F-A7C0-4D70-8018-58655DAA721D}"/>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6017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A7A24-1DBE-42C4-8B82-5498AFF53A3D}"/>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3" name="Footer Placeholder 2">
            <a:extLst>
              <a:ext uri="{FF2B5EF4-FFF2-40B4-BE49-F238E27FC236}">
                <a16:creationId xmlns:a16="http://schemas.microsoft.com/office/drawing/2014/main" id="{5245BF0E-8E78-4F3F-881F-67FF5CB043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1CADC9-9301-49F5-B678-54C701EDFDBF}"/>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42165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1A3F-3C9A-46D3-83E8-50F4AB477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1C427D-8BFE-4E30-9EDE-62BC1438A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46BC6-B251-4B05-B4E9-B35A594BA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662F0-B8F1-475D-B7C5-09B6AC357DE8}"/>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6" name="Footer Placeholder 5">
            <a:extLst>
              <a:ext uri="{FF2B5EF4-FFF2-40B4-BE49-F238E27FC236}">
                <a16:creationId xmlns:a16="http://schemas.microsoft.com/office/drawing/2014/main" id="{353ED82D-6790-49F7-BF1B-6D64F5F69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8DE79-87EC-4087-9A3F-D12462024AF9}"/>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53235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F54F-1CD8-477D-84C5-E27E57730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58B2B7-1712-45C7-B754-A78E686CD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3BB31-92CA-4400-96DE-084DAE7B9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B370C-5365-4BCA-8078-5A20E4BEE17C}"/>
              </a:ext>
            </a:extLst>
          </p:cNvPr>
          <p:cNvSpPr>
            <a:spLocks noGrp="1"/>
          </p:cNvSpPr>
          <p:nvPr>
            <p:ph type="dt" sz="half" idx="10"/>
          </p:nvPr>
        </p:nvSpPr>
        <p:spPr/>
        <p:txBody>
          <a:bodyPr/>
          <a:lstStyle/>
          <a:p>
            <a:fld id="{4D3DA968-950D-493F-B1EF-A243C32C7001}" type="datetimeFigureOut">
              <a:rPr lang="en-IN" smtClean="0"/>
              <a:t>30-06-2022</a:t>
            </a:fld>
            <a:endParaRPr lang="en-IN"/>
          </a:p>
        </p:txBody>
      </p:sp>
      <p:sp>
        <p:nvSpPr>
          <p:cNvPr id="6" name="Footer Placeholder 5">
            <a:extLst>
              <a:ext uri="{FF2B5EF4-FFF2-40B4-BE49-F238E27FC236}">
                <a16:creationId xmlns:a16="http://schemas.microsoft.com/office/drawing/2014/main" id="{15584005-A36F-4ED9-8172-D028DD1D9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6D2C3-56FB-4138-BBCA-7BBF2C265E03}"/>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25013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8B495-484A-4F0A-8719-777C3F7D8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1A9AF1-8BA3-4A6C-8CF9-FAA2B8064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BEE8C-40EC-4516-87E4-34FB16F2F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DA968-950D-493F-B1EF-A243C32C7001}" type="datetimeFigureOut">
              <a:rPr lang="en-IN" smtClean="0"/>
              <a:t>30-06-2022</a:t>
            </a:fld>
            <a:endParaRPr lang="en-IN"/>
          </a:p>
        </p:txBody>
      </p:sp>
      <p:sp>
        <p:nvSpPr>
          <p:cNvPr id="5" name="Footer Placeholder 4">
            <a:extLst>
              <a:ext uri="{FF2B5EF4-FFF2-40B4-BE49-F238E27FC236}">
                <a16:creationId xmlns:a16="http://schemas.microsoft.com/office/drawing/2014/main" id="{950FEB40-5311-471A-B722-AE8DA3087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F66FF8-E657-46D0-BB01-B2098FB41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C277B-F801-4B75-82D0-C163E752B147}" type="slidenum">
              <a:rPr lang="en-IN" smtClean="0"/>
              <a:t>‹#›</a:t>
            </a:fld>
            <a:endParaRPr lang="en-IN"/>
          </a:p>
        </p:txBody>
      </p:sp>
    </p:spTree>
    <p:extLst>
      <p:ext uri="{BB962C8B-B14F-4D97-AF65-F5344CB8AC3E}">
        <p14:creationId xmlns:p14="http://schemas.microsoft.com/office/powerpoint/2010/main" val="382434674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22D51F-69BD-4A6E-9553-0CBD97DA6ECF}"/>
              </a:ext>
            </a:extLst>
          </p:cNvPr>
          <p:cNvSpPr txBox="1"/>
          <p:nvPr/>
        </p:nvSpPr>
        <p:spPr>
          <a:xfrm>
            <a:off x="844662" y="465168"/>
            <a:ext cx="10255104" cy="781945"/>
          </a:xfrm>
          <a:prstGeom prst="rect">
            <a:avLst/>
          </a:prstGeom>
          <a:noFill/>
        </p:spPr>
        <p:txBody>
          <a:bodyPr wrap="square">
            <a:spAutoFit/>
          </a:bodyPr>
          <a:lstStyle/>
          <a:p>
            <a:pPr algn="ctr">
              <a:lnSpc>
                <a:spcPct val="107000"/>
              </a:lnSpc>
              <a:spcAft>
                <a:spcPts val="800"/>
              </a:spcAft>
            </a:pPr>
            <a:r>
              <a:rPr lang="en-US" sz="4400" b="1" dirty="0">
                <a:solidFill>
                  <a:schemeClr val="accent5">
                    <a:lumMod val="7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Master of computer application</a:t>
            </a:r>
            <a:endParaRPr lang="en-IN" sz="20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D6CD84B-339F-478F-B12C-EB30178DA9B7}"/>
              </a:ext>
            </a:extLst>
          </p:cNvPr>
          <p:cNvSpPr txBox="1"/>
          <p:nvPr/>
        </p:nvSpPr>
        <p:spPr>
          <a:xfrm>
            <a:off x="1174331" y="1530539"/>
            <a:ext cx="9843333" cy="593945"/>
          </a:xfrm>
          <a:prstGeom prst="rect">
            <a:avLst/>
          </a:prstGeom>
          <a:noFill/>
        </p:spPr>
        <p:txBody>
          <a:bodyPr wrap="square">
            <a:spAutoFit/>
          </a:bodyPr>
          <a:lstStyle/>
          <a:p>
            <a:pPr algn="ctr">
              <a:lnSpc>
                <a:spcPct val="107000"/>
              </a:lnSpc>
              <a:spcAft>
                <a:spcPts val="800"/>
              </a:spcAft>
            </a:pPr>
            <a:r>
              <a:rPr lang="en-US" sz="3200" dirty="0">
                <a:ln>
                  <a:noFill/>
                </a:ln>
                <a:solidFill>
                  <a:schemeClr val="accent1"/>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Database management system lab project</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D06AF95-A9F9-4F66-8C63-1727D827D858}"/>
              </a:ext>
            </a:extLst>
          </p:cNvPr>
          <p:cNvSpPr txBox="1"/>
          <p:nvPr/>
        </p:nvSpPr>
        <p:spPr>
          <a:xfrm>
            <a:off x="654988" y="2425640"/>
            <a:ext cx="10882023" cy="593945"/>
          </a:xfrm>
          <a:prstGeom prst="rect">
            <a:avLst/>
          </a:prstGeom>
          <a:noFill/>
        </p:spPr>
        <p:txBody>
          <a:bodyPr wrap="square">
            <a:spAutoFit/>
          </a:bodyPr>
          <a:lstStyle/>
          <a:p>
            <a:pPr algn="ctr">
              <a:lnSpc>
                <a:spcPct val="107000"/>
              </a:lnSpc>
              <a:spcAft>
                <a:spcPts val="800"/>
              </a:spcAft>
            </a:pPr>
            <a:r>
              <a:rPr lang="en-US" sz="3200" dirty="0">
                <a:solidFill>
                  <a:schemeClr val="accent2">
                    <a:lumMod val="50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Covid vaccination management system</a:t>
            </a:r>
            <a:endParaRPr lang="en-IN"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5B5CDD2-9888-4840-8F2A-4BA3112B1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430" y="3251435"/>
            <a:ext cx="2196409" cy="1806588"/>
          </a:xfrm>
          <a:prstGeom prst="rect">
            <a:avLst/>
          </a:prstGeom>
        </p:spPr>
      </p:pic>
      <p:sp>
        <p:nvSpPr>
          <p:cNvPr id="10" name="TextBox 9">
            <a:extLst>
              <a:ext uri="{FF2B5EF4-FFF2-40B4-BE49-F238E27FC236}">
                <a16:creationId xmlns:a16="http://schemas.microsoft.com/office/drawing/2014/main" id="{13B195F1-2B22-42E9-BA31-796E84724415}"/>
              </a:ext>
            </a:extLst>
          </p:cNvPr>
          <p:cNvSpPr txBox="1"/>
          <p:nvPr/>
        </p:nvSpPr>
        <p:spPr>
          <a:xfrm>
            <a:off x="4979233" y="5414169"/>
            <a:ext cx="5239082" cy="405817"/>
          </a:xfrm>
          <a:prstGeom prst="rect">
            <a:avLst/>
          </a:prstGeom>
          <a:noFill/>
        </p:spPr>
        <p:txBody>
          <a:bodyPr wrap="square">
            <a:spAutoFit/>
          </a:bodyPr>
          <a:lstStyle/>
          <a:p>
            <a:pPr algn="ctr">
              <a:lnSpc>
                <a:spcPct val="107000"/>
              </a:lnSpc>
              <a:spcAft>
                <a:spcPts val="800"/>
              </a:spcAft>
            </a:pPr>
            <a:r>
              <a:rPr lang="en-US" sz="2000" b="1" dirty="0">
                <a:solidFill>
                  <a:schemeClr val="tx1">
                    <a:lumMod val="6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SUBMITTED BY: </a:t>
            </a:r>
            <a:endParaRPr lang="en-IN" sz="1050" b="1"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2D5403C-9847-4E22-8E39-7B7608CDB103}"/>
              </a:ext>
            </a:extLst>
          </p:cNvPr>
          <p:cNvSpPr txBox="1"/>
          <p:nvPr/>
        </p:nvSpPr>
        <p:spPr>
          <a:xfrm>
            <a:off x="-2445777" y="5471303"/>
            <a:ext cx="8260412" cy="468462"/>
          </a:xfrm>
          <a:prstGeom prst="rect">
            <a:avLst/>
          </a:prstGeom>
          <a:noFill/>
        </p:spPr>
        <p:txBody>
          <a:bodyPr wrap="square">
            <a:spAutoFit/>
          </a:bodyPr>
          <a:lstStyle/>
          <a:p>
            <a:pPr algn="ctr">
              <a:lnSpc>
                <a:spcPct val="107000"/>
              </a:lnSpc>
              <a:spcAft>
                <a:spcPts val="800"/>
              </a:spcAft>
            </a:pPr>
            <a:r>
              <a:rPr lang="en-US" sz="2400" b="1" dirty="0">
                <a:solidFill>
                  <a:schemeClr val="tx1">
                    <a:lumMod val="7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SUBMITTED TO: </a:t>
            </a:r>
            <a:endParaRPr lang="en-IN" sz="11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98E33AF-7DE7-4876-A6BE-4203F0662267}"/>
              </a:ext>
            </a:extLst>
          </p:cNvPr>
          <p:cNvSpPr txBox="1"/>
          <p:nvPr/>
        </p:nvSpPr>
        <p:spPr>
          <a:xfrm>
            <a:off x="-389164" y="5953292"/>
            <a:ext cx="5239082" cy="468462"/>
          </a:xfrm>
          <a:prstGeom prst="rect">
            <a:avLst/>
          </a:prstGeom>
          <a:noFill/>
        </p:spPr>
        <p:txBody>
          <a:bodyPr wrap="square">
            <a:spAutoFit/>
          </a:bodyPr>
          <a:lstStyle/>
          <a:p>
            <a:pPr algn="ctr">
              <a:lnSpc>
                <a:spcPct val="107000"/>
              </a:lnSpc>
              <a:spcAft>
                <a:spcPts val="800"/>
              </a:spcAft>
            </a:pP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DR. </a:t>
            </a:r>
            <a:r>
              <a:rPr lang="en-US" sz="2400" b="1" dirty="0" err="1">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Jiterndra</a:t>
            </a: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 </a:t>
            </a:r>
            <a:r>
              <a:rPr lang="en-US" sz="2400" b="1" dirty="0" err="1">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kumar</a:t>
            </a:r>
            <a:endParaRPr lang="en-IN"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BC1A76D-9C26-42CC-A8B8-73AF2D763EA8}"/>
              </a:ext>
            </a:extLst>
          </p:cNvPr>
          <p:cNvSpPr txBox="1"/>
          <p:nvPr/>
        </p:nvSpPr>
        <p:spPr>
          <a:xfrm>
            <a:off x="7598774" y="5351524"/>
            <a:ext cx="5239082" cy="468462"/>
          </a:xfrm>
          <a:prstGeom prst="rect">
            <a:avLst/>
          </a:prstGeom>
          <a:noFill/>
        </p:spPr>
        <p:txBody>
          <a:bodyPr wrap="square">
            <a:spAutoFit/>
          </a:bodyPr>
          <a:lstStyle/>
          <a:p>
            <a:pPr algn="ctr">
              <a:lnSpc>
                <a:spcPct val="107000"/>
              </a:lnSpc>
              <a:spcAft>
                <a:spcPts val="800"/>
              </a:spcAft>
            </a:pP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ABHILASH BHADORIYA</a:t>
            </a:r>
            <a:endParaRPr lang="en-IN"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F04A33E-FC0E-414E-A38E-4D3CAEC9B02C}"/>
              </a:ext>
            </a:extLst>
          </p:cNvPr>
          <p:cNvSpPr txBox="1"/>
          <p:nvPr/>
        </p:nvSpPr>
        <p:spPr>
          <a:xfrm>
            <a:off x="4979233" y="5950787"/>
            <a:ext cx="5239082" cy="405817"/>
          </a:xfrm>
          <a:prstGeom prst="rect">
            <a:avLst/>
          </a:prstGeom>
          <a:noFill/>
        </p:spPr>
        <p:txBody>
          <a:bodyPr wrap="square">
            <a:spAutoFit/>
          </a:bodyPr>
          <a:lstStyle/>
          <a:p>
            <a:pPr algn="ctr">
              <a:lnSpc>
                <a:spcPct val="107000"/>
              </a:lnSpc>
              <a:spcAft>
                <a:spcPts val="800"/>
              </a:spcAft>
            </a:pPr>
            <a:r>
              <a:rPr lang="en-US" sz="2000" b="1" dirty="0">
                <a:solidFill>
                  <a:schemeClr val="tx1">
                    <a:lumMod val="6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ROLL No.           :</a:t>
            </a:r>
            <a:endParaRPr lang="en-IN" sz="1050" b="1"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FFE8DEE2-EB09-43E0-9DD4-5F684AE8068A}"/>
              </a:ext>
            </a:extLst>
          </p:cNvPr>
          <p:cNvSpPr txBox="1"/>
          <p:nvPr/>
        </p:nvSpPr>
        <p:spPr>
          <a:xfrm>
            <a:off x="6769783" y="5919464"/>
            <a:ext cx="5239082" cy="468462"/>
          </a:xfrm>
          <a:prstGeom prst="rect">
            <a:avLst/>
          </a:prstGeom>
          <a:noFill/>
        </p:spPr>
        <p:txBody>
          <a:bodyPr wrap="square">
            <a:spAutoFit/>
          </a:bodyPr>
          <a:lstStyle/>
          <a:p>
            <a:pPr algn="ctr">
              <a:lnSpc>
                <a:spcPct val="107000"/>
              </a:lnSpc>
              <a:spcAft>
                <a:spcPts val="800"/>
              </a:spcAft>
            </a:pP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205120003</a:t>
            </a:r>
            <a:endParaRPr lang="en-IN"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5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5C5F59-742C-4690-95D3-FA5E6EA8C624}"/>
              </a:ext>
            </a:extLst>
          </p:cNvPr>
          <p:cNvSpPr/>
          <p:nvPr/>
        </p:nvSpPr>
        <p:spPr>
          <a:xfrm>
            <a:off x="292248" y="319551"/>
            <a:ext cx="2082621"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Abstract :</a:t>
            </a:r>
          </a:p>
        </p:txBody>
      </p:sp>
      <p:sp>
        <p:nvSpPr>
          <p:cNvPr id="5" name="TextBox 4">
            <a:extLst>
              <a:ext uri="{FF2B5EF4-FFF2-40B4-BE49-F238E27FC236}">
                <a16:creationId xmlns:a16="http://schemas.microsoft.com/office/drawing/2014/main" id="{23A4E158-2FEA-4D92-A89F-806133F9A00D}"/>
              </a:ext>
            </a:extLst>
          </p:cNvPr>
          <p:cNvSpPr txBox="1"/>
          <p:nvPr/>
        </p:nvSpPr>
        <p:spPr>
          <a:xfrm>
            <a:off x="292248" y="1160892"/>
            <a:ext cx="11833491"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My project title is  “COVID VACCINATION MANAGEMENT SYSTEM”. This is the online website of a vaccination Centre of name “LAKSHYA VACCINATION CENTRE”, in which all the work of response to vaccination is managed.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the help of these portal work regarding vaccination become more easier and also time saving. Also much more work can be manages by these portal for both user and admin purpose.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Generally, it has two types of interface, one of which is user interface in which features like registration, vaccine information, certificate download so the user who needs it can use it under some suitable conditions.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the second interface which is the admin interface. This interface will be accessed by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management, whose features are secure, only the right person can access. Because in this interface, all the information of the person who has come to the center will be checked, whether the person has registered or not, if it is done, then for which dose it is valid. After checking valid date and all the information properly, with the help of the features of this interface, the center management can access the database and either save or update all the records of that person regarding vaccination.</a:t>
            </a:r>
          </a:p>
          <a:p>
            <a:endParaRPr lang="en-US" dirty="0"/>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Admin can also be access and check the data of dose available in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t>
            </a:r>
            <a:r>
              <a:rPr lang="en-US" dirty="0"/>
              <a:t> </a:t>
            </a:r>
          </a:p>
          <a:p>
            <a:pPr marL="285750" indent="-28575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13497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D325BC-B3E0-42EB-9487-1F0B7EAA8642}"/>
              </a:ext>
            </a:extLst>
          </p:cNvPr>
          <p:cNvSpPr/>
          <p:nvPr/>
        </p:nvSpPr>
        <p:spPr>
          <a:xfrm>
            <a:off x="2767050" y="2402797"/>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dose_available</a:t>
            </a:r>
            <a:endParaRPr lang="en-IN" dirty="0"/>
          </a:p>
        </p:txBody>
      </p:sp>
      <p:sp>
        <p:nvSpPr>
          <p:cNvPr id="6" name="Rectangle 5">
            <a:extLst>
              <a:ext uri="{FF2B5EF4-FFF2-40B4-BE49-F238E27FC236}">
                <a16:creationId xmlns:a16="http://schemas.microsoft.com/office/drawing/2014/main" id="{ED04442D-7424-40BA-B19D-0FA0455803CD}"/>
              </a:ext>
            </a:extLst>
          </p:cNvPr>
          <p:cNvSpPr/>
          <p:nvPr/>
        </p:nvSpPr>
        <p:spPr>
          <a:xfrm>
            <a:off x="8040090" y="2402796"/>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admin_security</a:t>
            </a:r>
            <a:endParaRPr lang="en-IN" dirty="0"/>
          </a:p>
        </p:txBody>
      </p:sp>
      <p:sp>
        <p:nvSpPr>
          <p:cNvPr id="7" name="Rectangle 6">
            <a:extLst>
              <a:ext uri="{FF2B5EF4-FFF2-40B4-BE49-F238E27FC236}">
                <a16:creationId xmlns:a16="http://schemas.microsoft.com/office/drawing/2014/main" id="{73FE5ABA-0CB1-4044-A637-8C658686AA09}"/>
              </a:ext>
            </a:extLst>
          </p:cNvPr>
          <p:cNvSpPr/>
          <p:nvPr/>
        </p:nvSpPr>
        <p:spPr>
          <a:xfrm>
            <a:off x="2830662" y="4546997"/>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vaccination_status</a:t>
            </a:r>
            <a:endParaRPr lang="en-IN" dirty="0"/>
          </a:p>
        </p:txBody>
      </p:sp>
      <p:sp>
        <p:nvSpPr>
          <p:cNvPr id="8" name="Rectangle 7">
            <a:extLst>
              <a:ext uri="{FF2B5EF4-FFF2-40B4-BE49-F238E27FC236}">
                <a16:creationId xmlns:a16="http://schemas.microsoft.com/office/drawing/2014/main" id="{30D502D8-D443-4C86-8431-D46E1E9CA4B0}"/>
              </a:ext>
            </a:extLst>
          </p:cNvPr>
          <p:cNvSpPr/>
          <p:nvPr/>
        </p:nvSpPr>
        <p:spPr>
          <a:xfrm>
            <a:off x="8040090" y="4528443"/>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user_data</a:t>
            </a:r>
            <a:endParaRPr lang="en-IN" dirty="0"/>
          </a:p>
        </p:txBody>
      </p:sp>
      <p:sp>
        <p:nvSpPr>
          <p:cNvPr id="9" name="Oval 8">
            <a:extLst>
              <a:ext uri="{FF2B5EF4-FFF2-40B4-BE49-F238E27FC236}">
                <a16:creationId xmlns:a16="http://schemas.microsoft.com/office/drawing/2014/main" id="{F8F0ECAF-CD86-4512-8549-73E809CF0581}"/>
              </a:ext>
            </a:extLst>
          </p:cNvPr>
          <p:cNvSpPr/>
          <p:nvPr/>
        </p:nvSpPr>
        <p:spPr>
          <a:xfrm>
            <a:off x="8082495" y="735674"/>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S.NO</a:t>
            </a:r>
            <a:endParaRPr lang="en-IN" u="sng" dirty="0">
              <a:solidFill>
                <a:schemeClr val="tx1"/>
              </a:solidFill>
            </a:endParaRPr>
          </a:p>
        </p:txBody>
      </p:sp>
      <p:sp>
        <p:nvSpPr>
          <p:cNvPr id="10" name="Oval 9">
            <a:extLst>
              <a:ext uri="{FF2B5EF4-FFF2-40B4-BE49-F238E27FC236}">
                <a16:creationId xmlns:a16="http://schemas.microsoft.com/office/drawing/2014/main" id="{DE9D7FDE-D176-43CA-A2FE-271C15408AFC}"/>
              </a:ext>
            </a:extLst>
          </p:cNvPr>
          <p:cNvSpPr/>
          <p:nvPr/>
        </p:nvSpPr>
        <p:spPr>
          <a:xfrm>
            <a:off x="9691310" y="888737"/>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PIN_Code</a:t>
            </a:r>
            <a:endParaRPr lang="en-IN" sz="1200" dirty="0">
              <a:solidFill>
                <a:schemeClr val="tx1"/>
              </a:solidFill>
            </a:endParaRPr>
          </a:p>
        </p:txBody>
      </p:sp>
      <p:sp>
        <p:nvSpPr>
          <p:cNvPr id="11" name="Oval 10">
            <a:extLst>
              <a:ext uri="{FF2B5EF4-FFF2-40B4-BE49-F238E27FC236}">
                <a16:creationId xmlns:a16="http://schemas.microsoft.com/office/drawing/2014/main" id="{591A53DF-C160-4832-83B2-B4C0BEA7AA3C}"/>
              </a:ext>
            </a:extLst>
          </p:cNvPr>
          <p:cNvSpPr/>
          <p:nvPr/>
        </p:nvSpPr>
        <p:spPr>
          <a:xfrm>
            <a:off x="10719678" y="1476637"/>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Centre_ID</a:t>
            </a:r>
            <a:endParaRPr lang="en-IN" dirty="0">
              <a:solidFill>
                <a:schemeClr val="tx1"/>
              </a:solidFill>
            </a:endParaRPr>
          </a:p>
        </p:txBody>
      </p:sp>
      <p:sp>
        <p:nvSpPr>
          <p:cNvPr id="12" name="Oval 11">
            <a:extLst>
              <a:ext uri="{FF2B5EF4-FFF2-40B4-BE49-F238E27FC236}">
                <a16:creationId xmlns:a16="http://schemas.microsoft.com/office/drawing/2014/main" id="{E13021FB-E6D0-4B89-BBD2-A8890E40402D}"/>
              </a:ext>
            </a:extLst>
          </p:cNvPr>
          <p:cNvSpPr/>
          <p:nvPr/>
        </p:nvSpPr>
        <p:spPr>
          <a:xfrm>
            <a:off x="10719678" y="2244518"/>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Password</a:t>
            </a:r>
            <a:endParaRPr lang="en-IN" dirty="0">
              <a:solidFill>
                <a:schemeClr val="tx1"/>
              </a:solidFill>
            </a:endParaRPr>
          </a:p>
        </p:txBody>
      </p:sp>
      <p:sp>
        <p:nvSpPr>
          <p:cNvPr id="13" name="Oval 12">
            <a:extLst>
              <a:ext uri="{FF2B5EF4-FFF2-40B4-BE49-F238E27FC236}">
                <a16:creationId xmlns:a16="http://schemas.microsoft.com/office/drawing/2014/main" id="{3B08E539-DAF2-4AC2-949D-1CABD3564913}"/>
              </a:ext>
            </a:extLst>
          </p:cNvPr>
          <p:cNvSpPr/>
          <p:nvPr/>
        </p:nvSpPr>
        <p:spPr>
          <a:xfrm>
            <a:off x="8017558" y="6196563"/>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Gender</a:t>
            </a:r>
            <a:endParaRPr lang="en-IN" sz="1600" dirty="0">
              <a:solidFill>
                <a:schemeClr val="tx1"/>
              </a:solidFill>
            </a:endParaRPr>
          </a:p>
        </p:txBody>
      </p:sp>
      <p:sp>
        <p:nvSpPr>
          <p:cNvPr id="14" name="Oval 13">
            <a:extLst>
              <a:ext uri="{FF2B5EF4-FFF2-40B4-BE49-F238E27FC236}">
                <a16:creationId xmlns:a16="http://schemas.microsoft.com/office/drawing/2014/main" id="{A9B2657C-CCBD-4432-9BDD-0295D3E6F295}"/>
              </a:ext>
            </a:extLst>
          </p:cNvPr>
          <p:cNvSpPr/>
          <p:nvPr/>
        </p:nvSpPr>
        <p:spPr>
          <a:xfrm>
            <a:off x="9069779" y="5722217"/>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endParaRPr lang="en-IN" dirty="0">
              <a:solidFill>
                <a:schemeClr val="tx1"/>
              </a:solidFill>
            </a:endParaRPr>
          </a:p>
        </p:txBody>
      </p:sp>
      <p:sp>
        <p:nvSpPr>
          <p:cNvPr id="15" name="Oval 14">
            <a:extLst>
              <a:ext uri="{FF2B5EF4-FFF2-40B4-BE49-F238E27FC236}">
                <a16:creationId xmlns:a16="http://schemas.microsoft.com/office/drawing/2014/main" id="{82B2E270-8334-4703-B4AC-C58022AF1909}"/>
              </a:ext>
            </a:extLst>
          </p:cNvPr>
          <p:cNvSpPr/>
          <p:nvPr/>
        </p:nvSpPr>
        <p:spPr>
          <a:xfrm>
            <a:off x="9822504" y="609203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Date_Of_Birth</a:t>
            </a:r>
            <a:endParaRPr lang="en-IN" sz="800" dirty="0">
              <a:solidFill>
                <a:schemeClr val="tx1"/>
              </a:solidFill>
            </a:endParaRPr>
          </a:p>
        </p:txBody>
      </p:sp>
      <p:sp>
        <p:nvSpPr>
          <p:cNvPr id="16" name="Oval 15">
            <a:extLst>
              <a:ext uri="{FF2B5EF4-FFF2-40B4-BE49-F238E27FC236}">
                <a16:creationId xmlns:a16="http://schemas.microsoft.com/office/drawing/2014/main" id="{DA18E920-8B54-4747-BEF5-1756ECEAAE7B}"/>
              </a:ext>
            </a:extLst>
          </p:cNvPr>
          <p:cNvSpPr/>
          <p:nvPr/>
        </p:nvSpPr>
        <p:spPr>
          <a:xfrm>
            <a:off x="10424152" y="535239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Mobile_Number</a:t>
            </a:r>
            <a:endParaRPr lang="en-IN" sz="1100" dirty="0">
              <a:solidFill>
                <a:schemeClr val="tx1"/>
              </a:solidFill>
            </a:endParaRPr>
          </a:p>
        </p:txBody>
      </p:sp>
      <p:sp>
        <p:nvSpPr>
          <p:cNvPr id="17" name="Oval 16">
            <a:extLst>
              <a:ext uri="{FF2B5EF4-FFF2-40B4-BE49-F238E27FC236}">
                <a16:creationId xmlns:a16="http://schemas.microsoft.com/office/drawing/2014/main" id="{F4ADD5F0-3DED-4F95-89EA-D74660ABE9A8}"/>
              </a:ext>
            </a:extLst>
          </p:cNvPr>
          <p:cNvSpPr/>
          <p:nvPr/>
        </p:nvSpPr>
        <p:spPr>
          <a:xfrm>
            <a:off x="10894607" y="4083841"/>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Address</a:t>
            </a:r>
            <a:endParaRPr lang="en-IN" dirty="0">
              <a:solidFill>
                <a:schemeClr val="tx1"/>
              </a:solidFill>
            </a:endParaRPr>
          </a:p>
        </p:txBody>
      </p:sp>
      <p:sp>
        <p:nvSpPr>
          <p:cNvPr id="18" name="Oval 17">
            <a:extLst>
              <a:ext uri="{FF2B5EF4-FFF2-40B4-BE49-F238E27FC236}">
                <a16:creationId xmlns:a16="http://schemas.microsoft.com/office/drawing/2014/main" id="{1D2ABD54-B90B-4C41-A991-A7C729793290}"/>
              </a:ext>
            </a:extLst>
          </p:cNvPr>
          <p:cNvSpPr/>
          <p:nvPr/>
        </p:nvSpPr>
        <p:spPr>
          <a:xfrm>
            <a:off x="10697148" y="469334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Identity</a:t>
            </a:r>
            <a:endParaRPr lang="en-IN" dirty="0">
              <a:solidFill>
                <a:schemeClr val="tx1"/>
              </a:solidFill>
            </a:endParaRPr>
          </a:p>
        </p:txBody>
      </p:sp>
      <p:sp>
        <p:nvSpPr>
          <p:cNvPr id="19" name="Oval 18">
            <a:extLst>
              <a:ext uri="{FF2B5EF4-FFF2-40B4-BE49-F238E27FC236}">
                <a16:creationId xmlns:a16="http://schemas.microsoft.com/office/drawing/2014/main" id="{0E0F055D-4241-492F-85DE-24BF5034DFF4}"/>
              </a:ext>
            </a:extLst>
          </p:cNvPr>
          <p:cNvSpPr/>
          <p:nvPr/>
        </p:nvSpPr>
        <p:spPr>
          <a:xfrm>
            <a:off x="9993459" y="371807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last_name</a:t>
            </a:r>
            <a:endParaRPr lang="en-IN" sz="900" dirty="0">
              <a:solidFill>
                <a:schemeClr val="tx1"/>
              </a:solidFill>
            </a:endParaRPr>
          </a:p>
        </p:txBody>
      </p:sp>
      <p:sp>
        <p:nvSpPr>
          <p:cNvPr id="20" name="Oval 19">
            <a:extLst>
              <a:ext uri="{FF2B5EF4-FFF2-40B4-BE49-F238E27FC236}">
                <a16:creationId xmlns:a16="http://schemas.microsoft.com/office/drawing/2014/main" id="{8464E6BE-8041-4036-8449-A72A265CB2E3}"/>
              </a:ext>
            </a:extLst>
          </p:cNvPr>
          <p:cNvSpPr/>
          <p:nvPr/>
        </p:nvSpPr>
        <p:spPr>
          <a:xfrm>
            <a:off x="9000870" y="3351658"/>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first_name</a:t>
            </a:r>
            <a:endParaRPr lang="en-IN" sz="1100" dirty="0">
              <a:solidFill>
                <a:schemeClr val="tx1"/>
              </a:solidFill>
            </a:endParaRPr>
          </a:p>
        </p:txBody>
      </p:sp>
      <p:sp>
        <p:nvSpPr>
          <p:cNvPr id="21" name="Oval 20">
            <a:extLst>
              <a:ext uri="{FF2B5EF4-FFF2-40B4-BE49-F238E27FC236}">
                <a16:creationId xmlns:a16="http://schemas.microsoft.com/office/drawing/2014/main" id="{B9FF6459-B8A1-4BA6-BC76-AA77806C76BA}"/>
              </a:ext>
            </a:extLst>
          </p:cNvPr>
          <p:cNvSpPr/>
          <p:nvPr/>
        </p:nvSpPr>
        <p:spPr>
          <a:xfrm>
            <a:off x="7855877" y="371807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u="sng" dirty="0" err="1">
                <a:solidFill>
                  <a:schemeClr val="tx1"/>
                </a:solidFill>
              </a:rPr>
              <a:t>Reference_ID</a:t>
            </a:r>
            <a:endParaRPr lang="en-IN" u="sng" dirty="0">
              <a:solidFill>
                <a:schemeClr val="tx1"/>
              </a:solidFill>
            </a:endParaRPr>
          </a:p>
        </p:txBody>
      </p:sp>
      <p:sp>
        <p:nvSpPr>
          <p:cNvPr id="22" name="Oval 21">
            <a:extLst>
              <a:ext uri="{FF2B5EF4-FFF2-40B4-BE49-F238E27FC236}">
                <a16:creationId xmlns:a16="http://schemas.microsoft.com/office/drawing/2014/main" id="{676632ED-867D-440F-9586-09D766440410}"/>
              </a:ext>
            </a:extLst>
          </p:cNvPr>
          <p:cNvSpPr/>
          <p:nvPr/>
        </p:nvSpPr>
        <p:spPr>
          <a:xfrm>
            <a:off x="3906736" y="90463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injection</a:t>
            </a:r>
            <a:endParaRPr lang="en-IN" sz="1400" dirty="0">
              <a:solidFill>
                <a:schemeClr val="tx1"/>
              </a:solidFill>
            </a:endParaRPr>
          </a:p>
        </p:txBody>
      </p:sp>
      <p:sp>
        <p:nvSpPr>
          <p:cNvPr id="23" name="Oval 22">
            <a:extLst>
              <a:ext uri="{FF2B5EF4-FFF2-40B4-BE49-F238E27FC236}">
                <a16:creationId xmlns:a16="http://schemas.microsoft.com/office/drawing/2014/main" id="{FC47865D-FC3C-4FDC-A7EB-9F086A32E0FA}"/>
              </a:ext>
            </a:extLst>
          </p:cNvPr>
          <p:cNvSpPr/>
          <p:nvPr/>
        </p:nvSpPr>
        <p:spPr>
          <a:xfrm>
            <a:off x="515505" y="4056004"/>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Identity</a:t>
            </a:r>
            <a:endParaRPr lang="en-IN" u="sng" dirty="0">
              <a:solidFill>
                <a:schemeClr val="tx1"/>
              </a:solidFill>
            </a:endParaRPr>
          </a:p>
        </p:txBody>
      </p:sp>
      <p:sp>
        <p:nvSpPr>
          <p:cNvPr id="24" name="Oval 23">
            <a:extLst>
              <a:ext uri="{FF2B5EF4-FFF2-40B4-BE49-F238E27FC236}">
                <a16:creationId xmlns:a16="http://schemas.microsoft.com/office/drawing/2014/main" id="{2EA75FF2-BBED-432A-87F2-A129F6846615}"/>
              </a:ext>
            </a:extLst>
          </p:cNvPr>
          <p:cNvSpPr/>
          <p:nvPr/>
        </p:nvSpPr>
        <p:spPr>
          <a:xfrm>
            <a:off x="984631" y="3549110"/>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Refer_ID</a:t>
            </a:r>
            <a:endParaRPr lang="en-IN" sz="1400" dirty="0">
              <a:solidFill>
                <a:schemeClr val="tx1"/>
              </a:solidFill>
            </a:endParaRPr>
          </a:p>
        </p:txBody>
      </p:sp>
      <p:sp>
        <p:nvSpPr>
          <p:cNvPr id="25" name="Oval 24">
            <a:extLst>
              <a:ext uri="{FF2B5EF4-FFF2-40B4-BE49-F238E27FC236}">
                <a16:creationId xmlns:a16="http://schemas.microsoft.com/office/drawing/2014/main" id="{C7257B41-122A-4A55-BC73-9D7F2E11810A}"/>
              </a:ext>
            </a:extLst>
          </p:cNvPr>
          <p:cNvSpPr/>
          <p:nvPr/>
        </p:nvSpPr>
        <p:spPr>
          <a:xfrm>
            <a:off x="2047457" y="1178628"/>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Vaccine</a:t>
            </a:r>
            <a:endParaRPr lang="en-IN" sz="900" dirty="0">
              <a:solidFill>
                <a:schemeClr val="tx1"/>
              </a:solidFill>
            </a:endParaRPr>
          </a:p>
        </p:txBody>
      </p:sp>
      <p:sp>
        <p:nvSpPr>
          <p:cNvPr id="26" name="Oval 25">
            <a:extLst>
              <a:ext uri="{FF2B5EF4-FFF2-40B4-BE49-F238E27FC236}">
                <a16:creationId xmlns:a16="http://schemas.microsoft.com/office/drawing/2014/main" id="{71789E77-8C5F-4CD5-A5DE-2FBE3926491B}"/>
              </a:ext>
            </a:extLst>
          </p:cNvPr>
          <p:cNvSpPr/>
          <p:nvPr/>
        </p:nvSpPr>
        <p:spPr>
          <a:xfrm>
            <a:off x="2512608" y="600606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second_date</a:t>
            </a:r>
            <a:endParaRPr lang="en-IN" sz="900" dirty="0">
              <a:solidFill>
                <a:schemeClr val="tx1"/>
              </a:solidFill>
            </a:endParaRPr>
          </a:p>
        </p:txBody>
      </p:sp>
      <p:sp>
        <p:nvSpPr>
          <p:cNvPr id="27" name="Oval 26">
            <a:extLst>
              <a:ext uri="{FF2B5EF4-FFF2-40B4-BE49-F238E27FC236}">
                <a16:creationId xmlns:a16="http://schemas.microsoft.com/office/drawing/2014/main" id="{640D277C-43E0-4482-A7C2-3FC733BB9C98}"/>
              </a:ext>
            </a:extLst>
          </p:cNvPr>
          <p:cNvSpPr/>
          <p:nvPr/>
        </p:nvSpPr>
        <p:spPr>
          <a:xfrm>
            <a:off x="382982" y="5301381"/>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first_date</a:t>
            </a:r>
            <a:endParaRPr lang="en-IN" sz="1200" dirty="0">
              <a:solidFill>
                <a:schemeClr val="tx1"/>
              </a:solidFill>
            </a:endParaRPr>
          </a:p>
        </p:txBody>
      </p:sp>
      <p:sp>
        <p:nvSpPr>
          <p:cNvPr id="28" name="Oval 27">
            <a:extLst>
              <a:ext uri="{FF2B5EF4-FFF2-40B4-BE49-F238E27FC236}">
                <a16:creationId xmlns:a16="http://schemas.microsoft.com/office/drawing/2014/main" id="{43FE082F-B36F-4A61-8CB9-73F91DA99128}"/>
              </a:ext>
            </a:extLst>
          </p:cNvPr>
          <p:cNvSpPr/>
          <p:nvPr/>
        </p:nvSpPr>
        <p:spPr>
          <a:xfrm>
            <a:off x="87464" y="4726563"/>
            <a:ext cx="1203297" cy="3124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First_Dose</a:t>
            </a:r>
            <a:endParaRPr lang="en-IN" sz="1200" dirty="0">
              <a:solidFill>
                <a:schemeClr val="tx1"/>
              </a:solidFill>
            </a:endParaRPr>
          </a:p>
        </p:txBody>
      </p:sp>
      <p:sp>
        <p:nvSpPr>
          <p:cNvPr id="29" name="Oval 28">
            <a:extLst>
              <a:ext uri="{FF2B5EF4-FFF2-40B4-BE49-F238E27FC236}">
                <a16:creationId xmlns:a16="http://schemas.microsoft.com/office/drawing/2014/main" id="{E17493CA-B6D0-4E55-8BC4-A34C0C351424}"/>
              </a:ext>
            </a:extLst>
          </p:cNvPr>
          <p:cNvSpPr/>
          <p:nvPr/>
        </p:nvSpPr>
        <p:spPr>
          <a:xfrm>
            <a:off x="5510249" y="5668136"/>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vaccinated_by</a:t>
            </a:r>
            <a:endParaRPr lang="en-IN" sz="800" dirty="0">
              <a:solidFill>
                <a:schemeClr val="tx1"/>
              </a:solidFill>
            </a:endParaRPr>
          </a:p>
        </p:txBody>
      </p:sp>
      <p:sp>
        <p:nvSpPr>
          <p:cNvPr id="30" name="Oval 29">
            <a:extLst>
              <a:ext uri="{FF2B5EF4-FFF2-40B4-BE49-F238E27FC236}">
                <a16:creationId xmlns:a16="http://schemas.microsoft.com/office/drawing/2014/main" id="{519D7472-4D44-4D58-AB39-A19C047A179B}"/>
              </a:ext>
            </a:extLst>
          </p:cNvPr>
          <p:cNvSpPr/>
          <p:nvPr/>
        </p:nvSpPr>
        <p:spPr>
          <a:xfrm>
            <a:off x="4216836" y="602759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vaccine_type</a:t>
            </a:r>
            <a:endParaRPr lang="en-IN" sz="900" dirty="0">
              <a:solidFill>
                <a:schemeClr val="tx1"/>
              </a:solidFill>
            </a:endParaRPr>
          </a:p>
        </p:txBody>
      </p:sp>
      <p:sp>
        <p:nvSpPr>
          <p:cNvPr id="31" name="Oval 30">
            <a:extLst>
              <a:ext uri="{FF2B5EF4-FFF2-40B4-BE49-F238E27FC236}">
                <a16:creationId xmlns:a16="http://schemas.microsoft.com/office/drawing/2014/main" id="{D40EFD01-2AC6-4BD8-B3F4-A24B07572E18}"/>
              </a:ext>
            </a:extLst>
          </p:cNvPr>
          <p:cNvSpPr/>
          <p:nvPr/>
        </p:nvSpPr>
        <p:spPr>
          <a:xfrm>
            <a:off x="1264260" y="574796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Second_Dose</a:t>
            </a:r>
            <a:endParaRPr lang="en-IN" dirty="0">
              <a:solidFill>
                <a:schemeClr val="tx1"/>
              </a:solidFill>
            </a:endParaRPr>
          </a:p>
        </p:txBody>
      </p:sp>
      <p:sp>
        <p:nvSpPr>
          <p:cNvPr id="32" name="Oval 31">
            <a:extLst>
              <a:ext uri="{FF2B5EF4-FFF2-40B4-BE49-F238E27FC236}">
                <a16:creationId xmlns:a16="http://schemas.microsoft.com/office/drawing/2014/main" id="{13033DC7-B4E6-49F8-AE9D-965C6D5249D7}"/>
              </a:ext>
            </a:extLst>
          </p:cNvPr>
          <p:cNvSpPr/>
          <p:nvPr/>
        </p:nvSpPr>
        <p:spPr>
          <a:xfrm>
            <a:off x="7365551" y="574796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Date</a:t>
            </a:r>
            <a:endParaRPr lang="en-IN" dirty="0">
              <a:solidFill>
                <a:schemeClr val="tx1"/>
              </a:solidFill>
            </a:endParaRPr>
          </a:p>
        </p:txBody>
      </p:sp>
      <p:sp>
        <p:nvSpPr>
          <p:cNvPr id="33" name="Diamond 32">
            <a:extLst>
              <a:ext uri="{FF2B5EF4-FFF2-40B4-BE49-F238E27FC236}">
                <a16:creationId xmlns:a16="http://schemas.microsoft.com/office/drawing/2014/main" id="{9B2FE9DA-ED09-4313-BA74-CC1493872A0E}"/>
              </a:ext>
            </a:extLst>
          </p:cNvPr>
          <p:cNvSpPr/>
          <p:nvPr/>
        </p:nvSpPr>
        <p:spPr>
          <a:xfrm>
            <a:off x="5707043" y="2996481"/>
            <a:ext cx="1037645" cy="788508"/>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Manages</a:t>
            </a:r>
            <a:endParaRPr lang="en-IN" sz="1100" dirty="0"/>
          </a:p>
        </p:txBody>
      </p:sp>
      <p:sp>
        <p:nvSpPr>
          <p:cNvPr id="35" name="Diamond 34">
            <a:extLst>
              <a:ext uri="{FF2B5EF4-FFF2-40B4-BE49-F238E27FC236}">
                <a16:creationId xmlns:a16="http://schemas.microsoft.com/office/drawing/2014/main" id="{FE972695-903D-4DAA-8BE2-5A83129F48C8}"/>
              </a:ext>
            </a:extLst>
          </p:cNvPr>
          <p:cNvSpPr/>
          <p:nvPr/>
        </p:nvSpPr>
        <p:spPr>
          <a:xfrm>
            <a:off x="5783909" y="4360471"/>
            <a:ext cx="956806" cy="732183"/>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a:t>
            </a:r>
            <a:endParaRPr lang="en-IN" dirty="0"/>
          </a:p>
        </p:txBody>
      </p:sp>
      <p:sp>
        <p:nvSpPr>
          <p:cNvPr id="36" name="Diamond 35">
            <a:extLst>
              <a:ext uri="{FF2B5EF4-FFF2-40B4-BE49-F238E27FC236}">
                <a16:creationId xmlns:a16="http://schemas.microsoft.com/office/drawing/2014/main" id="{C7DADAD2-D9FF-451C-B466-287AC63057B6}"/>
              </a:ext>
            </a:extLst>
          </p:cNvPr>
          <p:cNvSpPr/>
          <p:nvPr/>
        </p:nvSpPr>
        <p:spPr>
          <a:xfrm>
            <a:off x="3097046" y="3284886"/>
            <a:ext cx="1196661" cy="884585"/>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Jabbed</a:t>
            </a:r>
            <a:endParaRPr lang="en-IN" sz="1100" dirty="0"/>
          </a:p>
        </p:txBody>
      </p:sp>
      <p:cxnSp>
        <p:nvCxnSpPr>
          <p:cNvPr id="40" name="Straight Connector 39">
            <a:extLst>
              <a:ext uri="{FF2B5EF4-FFF2-40B4-BE49-F238E27FC236}">
                <a16:creationId xmlns:a16="http://schemas.microsoft.com/office/drawing/2014/main" id="{821BB4CF-35DA-407D-B547-0E4BFA7F1B50}"/>
              </a:ext>
            </a:extLst>
          </p:cNvPr>
          <p:cNvCxnSpPr>
            <a:cxnSpLocks/>
            <a:stCxn id="36" idx="0"/>
          </p:cNvCxnSpPr>
          <p:nvPr/>
        </p:nvCxnSpPr>
        <p:spPr>
          <a:xfrm flipV="1">
            <a:off x="3695377" y="2799037"/>
            <a:ext cx="20528" cy="485849"/>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71C88068-0DD3-425F-B616-0C5641AE7F4A}"/>
              </a:ext>
            </a:extLst>
          </p:cNvPr>
          <p:cNvCxnSpPr>
            <a:cxnSpLocks/>
            <a:stCxn id="7" idx="0"/>
            <a:endCxn id="36" idx="2"/>
          </p:cNvCxnSpPr>
          <p:nvPr/>
        </p:nvCxnSpPr>
        <p:spPr>
          <a:xfrm flipH="1" flipV="1">
            <a:off x="3695377" y="4169471"/>
            <a:ext cx="5953" cy="377526"/>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6AD4633C-CD65-4579-BB46-086E296E9AC1}"/>
              </a:ext>
            </a:extLst>
          </p:cNvPr>
          <p:cNvCxnSpPr>
            <a:cxnSpLocks/>
            <a:stCxn id="7" idx="3"/>
            <a:endCxn id="35" idx="1"/>
          </p:cNvCxnSpPr>
          <p:nvPr/>
        </p:nvCxnSpPr>
        <p:spPr>
          <a:xfrm flipV="1">
            <a:off x="4571997" y="4726563"/>
            <a:ext cx="1211912" cy="18555"/>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6AC812C1-8C49-483C-BD8C-D38A08BDE905}"/>
              </a:ext>
            </a:extLst>
          </p:cNvPr>
          <p:cNvCxnSpPr>
            <a:cxnSpLocks/>
            <a:endCxn id="8" idx="1"/>
          </p:cNvCxnSpPr>
          <p:nvPr/>
        </p:nvCxnSpPr>
        <p:spPr>
          <a:xfrm>
            <a:off x="6740715" y="4722583"/>
            <a:ext cx="1299375" cy="3981"/>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38CDA0D-0467-4F0B-A76D-6566A5B169DA}"/>
              </a:ext>
            </a:extLst>
          </p:cNvPr>
          <p:cNvCxnSpPr>
            <a:cxnSpLocks/>
          </p:cNvCxnSpPr>
          <p:nvPr/>
        </p:nvCxnSpPr>
        <p:spPr>
          <a:xfrm flipV="1">
            <a:off x="6740715" y="2600916"/>
            <a:ext cx="0" cy="789819"/>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585B024D-ECE1-423D-B473-E251C8BB5525}"/>
              </a:ext>
            </a:extLst>
          </p:cNvPr>
          <p:cNvCxnSpPr>
            <a:cxnSpLocks/>
          </p:cNvCxnSpPr>
          <p:nvPr/>
        </p:nvCxnSpPr>
        <p:spPr>
          <a:xfrm flipV="1">
            <a:off x="5707043" y="2600916"/>
            <a:ext cx="0" cy="789819"/>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2E4D9FC2-2BE9-45CA-A0F3-2D066DC6A4AC}"/>
              </a:ext>
            </a:extLst>
          </p:cNvPr>
          <p:cNvCxnSpPr>
            <a:cxnSpLocks/>
            <a:stCxn id="4" idx="3"/>
          </p:cNvCxnSpPr>
          <p:nvPr/>
        </p:nvCxnSpPr>
        <p:spPr>
          <a:xfrm>
            <a:off x="4508385" y="2600918"/>
            <a:ext cx="1198658"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A9B43123-0DB6-4B61-AA56-29094CC5AE66}"/>
              </a:ext>
            </a:extLst>
          </p:cNvPr>
          <p:cNvCxnSpPr>
            <a:cxnSpLocks/>
          </p:cNvCxnSpPr>
          <p:nvPr/>
        </p:nvCxnSpPr>
        <p:spPr>
          <a:xfrm>
            <a:off x="6740715" y="2600916"/>
            <a:ext cx="1299375" cy="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CFB8B251-D536-470C-BCC4-4F1A91B62C87}"/>
              </a:ext>
            </a:extLst>
          </p:cNvPr>
          <p:cNvCxnSpPr>
            <a:cxnSpLocks/>
          </p:cNvCxnSpPr>
          <p:nvPr/>
        </p:nvCxnSpPr>
        <p:spPr>
          <a:xfrm flipV="1">
            <a:off x="4216836" y="4107023"/>
            <a:ext cx="0" cy="439979"/>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24D86E6C-7E80-4DF6-8233-B9E311E2C609}"/>
              </a:ext>
            </a:extLst>
          </p:cNvPr>
          <p:cNvCxnSpPr>
            <a:cxnSpLocks/>
          </p:cNvCxnSpPr>
          <p:nvPr/>
        </p:nvCxnSpPr>
        <p:spPr>
          <a:xfrm flipV="1">
            <a:off x="6225865" y="3784989"/>
            <a:ext cx="0" cy="32203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FA438975-F274-4DBC-88A1-87F9BF2BE8F2}"/>
              </a:ext>
            </a:extLst>
          </p:cNvPr>
          <p:cNvCxnSpPr>
            <a:cxnSpLocks/>
          </p:cNvCxnSpPr>
          <p:nvPr/>
        </p:nvCxnSpPr>
        <p:spPr>
          <a:xfrm>
            <a:off x="4216836" y="4111666"/>
            <a:ext cx="2009029"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F44FF466-BEC2-412B-853E-8D713DD44EC4}"/>
              </a:ext>
            </a:extLst>
          </p:cNvPr>
          <p:cNvCxnSpPr>
            <a:cxnSpLocks/>
            <a:stCxn id="24" idx="5"/>
          </p:cNvCxnSpPr>
          <p:nvPr/>
        </p:nvCxnSpPr>
        <p:spPr>
          <a:xfrm>
            <a:off x="2011709" y="3837550"/>
            <a:ext cx="1004480" cy="709447"/>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D1A7FCBD-48DE-435E-AC6D-1658904ABDB9}"/>
              </a:ext>
            </a:extLst>
          </p:cNvPr>
          <p:cNvCxnSpPr>
            <a:cxnSpLocks/>
          </p:cNvCxnSpPr>
          <p:nvPr/>
        </p:nvCxnSpPr>
        <p:spPr>
          <a:xfrm>
            <a:off x="1704244" y="4273541"/>
            <a:ext cx="1126418" cy="372456"/>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6C960D08-92BA-4E71-82C3-C643B3F4F3B5}"/>
              </a:ext>
            </a:extLst>
          </p:cNvPr>
          <p:cNvCxnSpPr>
            <a:cxnSpLocks/>
            <a:endCxn id="7" idx="1"/>
          </p:cNvCxnSpPr>
          <p:nvPr/>
        </p:nvCxnSpPr>
        <p:spPr>
          <a:xfrm flipV="1">
            <a:off x="1290761" y="4745118"/>
            <a:ext cx="1539901" cy="117196"/>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9E7DFC02-81B7-4540-82A7-888BAC1C9665}"/>
              </a:ext>
            </a:extLst>
          </p:cNvPr>
          <p:cNvCxnSpPr>
            <a:cxnSpLocks/>
          </p:cNvCxnSpPr>
          <p:nvPr/>
        </p:nvCxnSpPr>
        <p:spPr>
          <a:xfrm flipV="1">
            <a:off x="1476288" y="4908396"/>
            <a:ext cx="1354374" cy="444004"/>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2B69187-95F8-49DA-8ADF-38A92B0BA093}"/>
              </a:ext>
            </a:extLst>
          </p:cNvPr>
          <p:cNvCxnSpPr>
            <a:cxnSpLocks/>
          </p:cNvCxnSpPr>
          <p:nvPr/>
        </p:nvCxnSpPr>
        <p:spPr>
          <a:xfrm flipV="1">
            <a:off x="2241025" y="4947387"/>
            <a:ext cx="813644" cy="834394"/>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99F1950F-F966-49F9-9E8D-490206917AEF}"/>
              </a:ext>
            </a:extLst>
          </p:cNvPr>
          <p:cNvCxnSpPr>
            <a:cxnSpLocks/>
          </p:cNvCxnSpPr>
          <p:nvPr/>
        </p:nvCxnSpPr>
        <p:spPr>
          <a:xfrm flipV="1">
            <a:off x="3222927" y="4941512"/>
            <a:ext cx="198592" cy="1064553"/>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DE326EF-3314-4970-9717-CB3D4AA3D6BB}"/>
              </a:ext>
            </a:extLst>
          </p:cNvPr>
          <p:cNvCxnSpPr>
            <a:cxnSpLocks/>
            <a:stCxn id="30" idx="0"/>
          </p:cNvCxnSpPr>
          <p:nvPr/>
        </p:nvCxnSpPr>
        <p:spPr>
          <a:xfrm flipH="1" flipV="1">
            <a:off x="4176889" y="4952304"/>
            <a:ext cx="641596" cy="1075295"/>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78DAF960-11E5-4249-8BD0-DB4B535E8FCF}"/>
              </a:ext>
            </a:extLst>
          </p:cNvPr>
          <p:cNvCxnSpPr>
            <a:cxnSpLocks/>
            <a:stCxn id="29" idx="1"/>
          </p:cNvCxnSpPr>
          <p:nvPr/>
        </p:nvCxnSpPr>
        <p:spPr>
          <a:xfrm flipH="1" flipV="1">
            <a:off x="4568304" y="4947389"/>
            <a:ext cx="1118164" cy="770236"/>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1472AB70-BE15-41DA-ACBC-BE0348B34FD9}"/>
              </a:ext>
            </a:extLst>
          </p:cNvPr>
          <p:cNvCxnSpPr>
            <a:cxnSpLocks/>
            <a:stCxn id="32" idx="0"/>
          </p:cNvCxnSpPr>
          <p:nvPr/>
        </p:nvCxnSpPr>
        <p:spPr>
          <a:xfrm flipV="1">
            <a:off x="7967200" y="4933361"/>
            <a:ext cx="184050" cy="814608"/>
          </a:xfrm>
          <a:prstGeom prst="line">
            <a:avLst/>
          </a:prstGeom>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3EEE7900-F0DB-4945-8E3B-42CB88CAC992}"/>
              </a:ext>
            </a:extLst>
          </p:cNvPr>
          <p:cNvCxnSpPr>
            <a:cxnSpLocks/>
            <a:stCxn id="13" idx="0"/>
          </p:cNvCxnSpPr>
          <p:nvPr/>
        </p:nvCxnSpPr>
        <p:spPr>
          <a:xfrm flipV="1">
            <a:off x="8619207" y="4924030"/>
            <a:ext cx="32974" cy="1272533"/>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A865986B-3C7C-4064-97F4-5156B4C212DA}"/>
              </a:ext>
            </a:extLst>
          </p:cNvPr>
          <p:cNvCxnSpPr>
            <a:cxnSpLocks/>
            <a:stCxn id="14" idx="1"/>
          </p:cNvCxnSpPr>
          <p:nvPr/>
        </p:nvCxnSpPr>
        <p:spPr>
          <a:xfrm flipH="1" flipV="1">
            <a:off x="9099694" y="4924030"/>
            <a:ext cx="146304" cy="847676"/>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5C600FC2-CBF7-4B5C-AA54-6434394568B4}"/>
              </a:ext>
            </a:extLst>
          </p:cNvPr>
          <p:cNvCxnSpPr>
            <a:cxnSpLocks/>
          </p:cNvCxnSpPr>
          <p:nvPr/>
        </p:nvCxnSpPr>
        <p:spPr>
          <a:xfrm flipH="1" flipV="1">
            <a:off x="9722181" y="4933361"/>
            <a:ext cx="953951" cy="1152537"/>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D3F1AD7D-2E40-42F0-84CD-993C8CB7C95E}"/>
              </a:ext>
            </a:extLst>
          </p:cNvPr>
          <p:cNvCxnSpPr>
            <a:cxnSpLocks/>
            <a:stCxn id="16" idx="1"/>
          </p:cNvCxnSpPr>
          <p:nvPr/>
        </p:nvCxnSpPr>
        <p:spPr>
          <a:xfrm flipH="1" flipV="1">
            <a:off x="9779441" y="4862314"/>
            <a:ext cx="820930" cy="539574"/>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3E8C3B6B-CE5D-4120-9E2F-697F0A21DD98}"/>
              </a:ext>
            </a:extLst>
          </p:cNvPr>
          <p:cNvCxnSpPr>
            <a:cxnSpLocks/>
            <a:stCxn id="18" idx="2"/>
          </p:cNvCxnSpPr>
          <p:nvPr/>
        </p:nvCxnSpPr>
        <p:spPr>
          <a:xfrm flipH="1" flipV="1">
            <a:off x="9774178" y="4720242"/>
            <a:ext cx="922970" cy="142072"/>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D31D4226-2C8C-40FB-B167-7FABFC261933}"/>
              </a:ext>
            </a:extLst>
          </p:cNvPr>
          <p:cNvCxnSpPr>
            <a:cxnSpLocks/>
            <a:stCxn id="17" idx="2"/>
          </p:cNvCxnSpPr>
          <p:nvPr/>
        </p:nvCxnSpPr>
        <p:spPr>
          <a:xfrm flipH="1">
            <a:off x="9781425" y="4252806"/>
            <a:ext cx="1113182" cy="325364"/>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DEF4C35-F508-42B9-9A80-C518D13C1D2A}"/>
              </a:ext>
            </a:extLst>
          </p:cNvPr>
          <p:cNvCxnSpPr>
            <a:cxnSpLocks/>
            <a:stCxn id="19" idx="3"/>
          </p:cNvCxnSpPr>
          <p:nvPr/>
        </p:nvCxnSpPr>
        <p:spPr>
          <a:xfrm flipH="1">
            <a:off x="9609332" y="4006515"/>
            <a:ext cx="560346" cy="500734"/>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1FFA6A7E-7DB6-4561-9EF1-E0195FEC5E4E}"/>
              </a:ext>
            </a:extLst>
          </p:cNvPr>
          <p:cNvCxnSpPr>
            <a:cxnSpLocks/>
          </p:cNvCxnSpPr>
          <p:nvPr/>
        </p:nvCxnSpPr>
        <p:spPr>
          <a:xfrm flipH="1">
            <a:off x="9141405" y="3700816"/>
            <a:ext cx="167784" cy="81703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48E7F61F-6A96-4D26-A99B-73A46F2895E3}"/>
              </a:ext>
            </a:extLst>
          </p:cNvPr>
          <p:cNvCxnSpPr>
            <a:cxnSpLocks/>
            <a:stCxn id="21" idx="4"/>
            <a:endCxn id="8" idx="0"/>
          </p:cNvCxnSpPr>
          <p:nvPr/>
        </p:nvCxnSpPr>
        <p:spPr>
          <a:xfrm>
            <a:off x="8457526" y="4056004"/>
            <a:ext cx="453232" cy="472439"/>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2CF773E3-42BC-4626-BD4A-5E3B9CD10EEE}"/>
              </a:ext>
            </a:extLst>
          </p:cNvPr>
          <p:cNvCxnSpPr>
            <a:cxnSpLocks/>
          </p:cNvCxnSpPr>
          <p:nvPr/>
        </p:nvCxnSpPr>
        <p:spPr>
          <a:xfrm>
            <a:off x="8568848" y="1073603"/>
            <a:ext cx="50358" cy="1339879"/>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891A3A6D-C6C5-444E-A88E-B76066AA7659}"/>
              </a:ext>
            </a:extLst>
          </p:cNvPr>
          <p:cNvCxnSpPr>
            <a:cxnSpLocks/>
            <a:endCxn id="6" idx="0"/>
          </p:cNvCxnSpPr>
          <p:nvPr/>
        </p:nvCxnSpPr>
        <p:spPr>
          <a:xfrm flipH="1">
            <a:off x="8910758" y="1140986"/>
            <a:ext cx="861388" cy="126181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13C89045-CDF5-4D6E-B909-B5103B1F596B}"/>
              </a:ext>
            </a:extLst>
          </p:cNvPr>
          <p:cNvCxnSpPr>
            <a:cxnSpLocks/>
            <a:stCxn id="11" idx="2"/>
          </p:cNvCxnSpPr>
          <p:nvPr/>
        </p:nvCxnSpPr>
        <p:spPr>
          <a:xfrm flipH="1">
            <a:off x="9602518" y="1645602"/>
            <a:ext cx="1117160" cy="757194"/>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D9DDD79D-EE17-4BDC-8405-71D2C5E97AE7}"/>
              </a:ext>
            </a:extLst>
          </p:cNvPr>
          <p:cNvCxnSpPr>
            <a:cxnSpLocks/>
            <a:stCxn id="12" idx="2"/>
          </p:cNvCxnSpPr>
          <p:nvPr/>
        </p:nvCxnSpPr>
        <p:spPr>
          <a:xfrm flipH="1">
            <a:off x="9787046" y="2413483"/>
            <a:ext cx="932632" cy="192923"/>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3F4AA2C1-0AFB-463B-919B-18C24661539F}"/>
              </a:ext>
            </a:extLst>
          </p:cNvPr>
          <p:cNvCxnSpPr>
            <a:cxnSpLocks/>
          </p:cNvCxnSpPr>
          <p:nvPr/>
        </p:nvCxnSpPr>
        <p:spPr>
          <a:xfrm flipH="1">
            <a:off x="4301651" y="1241328"/>
            <a:ext cx="226612" cy="1157318"/>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7F9BC001-03D6-4C2D-A4C9-253B677250A2}"/>
              </a:ext>
            </a:extLst>
          </p:cNvPr>
          <p:cNvCxnSpPr>
            <a:cxnSpLocks/>
          </p:cNvCxnSpPr>
          <p:nvPr/>
        </p:nvCxnSpPr>
        <p:spPr>
          <a:xfrm>
            <a:off x="2702110" y="1515684"/>
            <a:ext cx="412146" cy="882962"/>
          </a:xfrm>
          <a:prstGeom prst="line">
            <a:avLst/>
          </a:prstGeom>
        </p:spPr>
        <p:style>
          <a:lnRef idx="2">
            <a:schemeClr val="dk1"/>
          </a:lnRef>
          <a:fillRef idx="0">
            <a:schemeClr val="dk1"/>
          </a:fillRef>
          <a:effectRef idx="1">
            <a:schemeClr val="dk1"/>
          </a:effectRef>
          <a:fontRef idx="minor">
            <a:schemeClr val="tx1"/>
          </a:fontRef>
        </p:style>
      </p:cxnSp>
      <p:sp>
        <p:nvSpPr>
          <p:cNvPr id="128" name="Rectangle 127">
            <a:extLst>
              <a:ext uri="{FF2B5EF4-FFF2-40B4-BE49-F238E27FC236}">
                <a16:creationId xmlns:a16="http://schemas.microsoft.com/office/drawing/2014/main" id="{4B4A4E1E-E916-4D37-90D8-3E56A5331C9D}"/>
              </a:ext>
            </a:extLst>
          </p:cNvPr>
          <p:cNvSpPr/>
          <p:nvPr/>
        </p:nvSpPr>
        <p:spPr>
          <a:xfrm>
            <a:off x="304276" y="289736"/>
            <a:ext cx="1936749"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ER-model:</a:t>
            </a:r>
          </a:p>
        </p:txBody>
      </p:sp>
    </p:spTree>
    <p:extLst>
      <p:ext uri="{BB962C8B-B14F-4D97-AF65-F5344CB8AC3E}">
        <p14:creationId xmlns:p14="http://schemas.microsoft.com/office/powerpoint/2010/main" val="254205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0C561D-F59B-4D05-BB82-C2707BF7C319}"/>
              </a:ext>
            </a:extLst>
          </p:cNvPr>
          <p:cNvSpPr/>
          <p:nvPr/>
        </p:nvSpPr>
        <p:spPr>
          <a:xfrm>
            <a:off x="929363" y="266685"/>
            <a:ext cx="5969071"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The details of relational Schema: </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6B9ECAC5-8020-4A19-A2D5-9B7E30CD8158}"/>
              </a:ext>
            </a:extLst>
          </p:cNvPr>
          <p:cNvSpPr txBox="1"/>
          <p:nvPr/>
        </p:nvSpPr>
        <p:spPr>
          <a:xfrm>
            <a:off x="548640" y="1153827"/>
            <a:ext cx="998683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a database named `</a:t>
            </a:r>
            <a:r>
              <a:rPr lang="en-US" dirty="0" err="1">
                <a:latin typeface="Times New Roman" panose="02020603050405020304" pitchFamily="18" charset="0"/>
                <a:cs typeface="Times New Roman" panose="02020603050405020304" pitchFamily="18" charset="0"/>
              </a:rPr>
              <a:t>vaccine_record</a:t>
            </a:r>
            <a:r>
              <a:rPr lang="en-US" dirty="0">
                <a:latin typeface="Times New Roman" panose="02020603050405020304" pitchFamily="18" charset="0"/>
                <a:cs typeface="Times New Roman" panose="02020603050405020304" pitchFamily="18" charset="0"/>
              </a:rPr>
              <a:t>` of this portal. It is very important to keep  record of  lot of information related to the person and a lot of other information related to vaccination record and to keep systematic record of these different information, I have created four types of tables in this database, such tables is –</a:t>
            </a:r>
          </a:p>
        </p:txBody>
      </p:sp>
      <p:sp>
        <p:nvSpPr>
          <p:cNvPr id="3" name="Rectangle 2">
            <a:extLst>
              <a:ext uri="{FF2B5EF4-FFF2-40B4-BE49-F238E27FC236}">
                <a16:creationId xmlns:a16="http://schemas.microsoft.com/office/drawing/2014/main" id="{EF86D4AE-9D74-429F-883B-F273F7ADFF07}"/>
              </a:ext>
            </a:extLst>
          </p:cNvPr>
          <p:cNvSpPr/>
          <p:nvPr/>
        </p:nvSpPr>
        <p:spPr>
          <a:xfrm>
            <a:off x="720624" y="2518654"/>
            <a:ext cx="3366627"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1. </a:t>
            </a:r>
            <a:r>
              <a:rPr lang="en-US" sz="3200" b="0" cap="none" spc="0" dirty="0" err="1">
                <a:ln w="0"/>
                <a:solidFill>
                  <a:srgbClr val="C00000"/>
                </a:solidFill>
                <a:effectLst>
                  <a:reflection blurRad="6350" stA="53000" endA="300" endPos="35500" dir="5400000" sy="-90000" algn="bl" rotWithShape="0"/>
                </a:effectLst>
              </a:rPr>
              <a:t>admin_security</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pic>
        <p:nvPicPr>
          <p:cNvPr id="10" name="Picture 9">
            <a:extLst>
              <a:ext uri="{FF2B5EF4-FFF2-40B4-BE49-F238E27FC236}">
                <a16:creationId xmlns:a16="http://schemas.microsoft.com/office/drawing/2014/main" id="{2DFE3622-BC78-4F2F-B413-0BB07FAF4A32}"/>
              </a:ext>
            </a:extLst>
          </p:cNvPr>
          <p:cNvPicPr>
            <a:picLocks noChangeAspect="1"/>
          </p:cNvPicPr>
          <p:nvPr/>
        </p:nvPicPr>
        <p:blipFill>
          <a:blip r:embed="rId2"/>
          <a:stretch>
            <a:fillRect/>
          </a:stretch>
        </p:blipFill>
        <p:spPr>
          <a:xfrm>
            <a:off x="1230355" y="4641775"/>
            <a:ext cx="2347163" cy="1516511"/>
          </a:xfrm>
          <a:prstGeom prst="rect">
            <a:avLst/>
          </a:prstGeom>
        </p:spPr>
      </p:pic>
      <p:sp>
        <p:nvSpPr>
          <p:cNvPr id="6" name="Rectangle 5">
            <a:extLst>
              <a:ext uri="{FF2B5EF4-FFF2-40B4-BE49-F238E27FC236}">
                <a16:creationId xmlns:a16="http://schemas.microsoft.com/office/drawing/2014/main" id="{EFDF09D5-25B0-4C01-92C2-574577861A52}"/>
              </a:ext>
            </a:extLst>
          </p:cNvPr>
          <p:cNvSpPr/>
          <p:nvPr/>
        </p:nvSpPr>
        <p:spPr>
          <a:xfrm>
            <a:off x="1081938" y="3339073"/>
            <a:ext cx="3169970" cy="830997"/>
          </a:xfrm>
          <a:prstGeom prst="rect">
            <a:avLst/>
          </a:prstGeom>
          <a:noFill/>
        </p:spPr>
        <p:txBody>
          <a:bodyPr wrap="none" lIns="91440" tIns="45720" rIns="91440" bIns="45720">
            <a:spAutoFit/>
          </a:bodyPr>
          <a:lstStyle/>
          <a:p>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keep records of </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login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details for the  admin.</a:t>
            </a:r>
            <a:endPar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2" name="Rectangle 11">
            <a:extLst>
              <a:ext uri="{FF2B5EF4-FFF2-40B4-BE49-F238E27FC236}">
                <a16:creationId xmlns:a16="http://schemas.microsoft.com/office/drawing/2014/main" id="{5D03EDEB-0F28-47F4-9ABE-63BD00F8F5BB}"/>
              </a:ext>
            </a:extLst>
          </p:cNvPr>
          <p:cNvSpPr/>
          <p:nvPr/>
        </p:nvSpPr>
        <p:spPr>
          <a:xfrm>
            <a:off x="6261266" y="2524696"/>
            <a:ext cx="3264035"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2. </a:t>
            </a:r>
            <a:r>
              <a:rPr lang="en-US" sz="3200" b="0" cap="none" spc="0" dirty="0" err="1">
                <a:ln w="0"/>
                <a:solidFill>
                  <a:srgbClr val="C00000"/>
                </a:solidFill>
                <a:effectLst>
                  <a:reflection blurRad="6350" stA="53000" endA="300" endPos="35500" dir="5400000" sy="-90000" algn="bl" rotWithShape="0"/>
                </a:effectLst>
              </a:rPr>
              <a:t>dose_available</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sp>
        <p:nvSpPr>
          <p:cNvPr id="14" name="Rectangle 13">
            <a:extLst>
              <a:ext uri="{FF2B5EF4-FFF2-40B4-BE49-F238E27FC236}">
                <a16:creationId xmlns:a16="http://schemas.microsoft.com/office/drawing/2014/main" id="{3522D974-D20C-497C-A50A-AB597C524349}"/>
              </a:ext>
            </a:extLst>
          </p:cNvPr>
          <p:cNvSpPr/>
          <p:nvPr/>
        </p:nvSpPr>
        <p:spPr>
          <a:xfrm>
            <a:off x="6696884" y="3250194"/>
            <a:ext cx="4681794" cy="1200329"/>
          </a:xfrm>
          <a:prstGeom prst="rect">
            <a:avLst/>
          </a:prstGeom>
          <a:noFill/>
        </p:spPr>
        <p:txBody>
          <a:bodyPr wrap="none" lIns="91440" tIns="45720" rIns="91440" bIns="45720">
            <a:spAutoFit/>
          </a:bodyPr>
          <a:lstStyle/>
          <a:p>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has all information about vaccine</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and injections like which vaccine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and how much dose is available.</a:t>
            </a:r>
            <a:endPar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6" name="Picture 15">
            <a:extLst>
              <a:ext uri="{FF2B5EF4-FFF2-40B4-BE49-F238E27FC236}">
                <a16:creationId xmlns:a16="http://schemas.microsoft.com/office/drawing/2014/main" id="{BCB0931A-D2EC-491E-964D-F5EE4C0F94F0}"/>
              </a:ext>
            </a:extLst>
          </p:cNvPr>
          <p:cNvPicPr>
            <a:picLocks noChangeAspect="1"/>
          </p:cNvPicPr>
          <p:nvPr/>
        </p:nvPicPr>
        <p:blipFill>
          <a:blip r:embed="rId3"/>
          <a:stretch>
            <a:fillRect/>
          </a:stretch>
        </p:blipFill>
        <p:spPr>
          <a:xfrm>
            <a:off x="6880932" y="4866459"/>
            <a:ext cx="2644369" cy="960203"/>
          </a:xfrm>
          <a:prstGeom prst="rect">
            <a:avLst/>
          </a:prstGeom>
        </p:spPr>
      </p:pic>
    </p:spTree>
    <p:extLst>
      <p:ext uri="{BB962C8B-B14F-4D97-AF65-F5344CB8AC3E}">
        <p14:creationId xmlns:p14="http://schemas.microsoft.com/office/powerpoint/2010/main" val="5980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0EE8A7-07AA-4F0D-8AC5-43D988396F7C}"/>
              </a:ext>
            </a:extLst>
          </p:cNvPr>
          <p:cNvPicPr>
            <a:picLocks noChangeAspect="1"/>
          </p:cNvPicPr>
          <p:nvPr/>
        </p:nvPicPr>
        <p:blipFill>
          <a:blip r:embed="rId2"/>
          <a:stretch>
            <a:fillRect/>
          </a:stretch>
        </p:blipFill>
        <p:spPr>
          <a:xfrm>
            <a:off x="6432940" y="3492187"/>
            <a:ext cx="2695157" cy="3314987"/>
          </a:xfrm>
          <a:prstGeom prst="rect">
            <a:avLst/>
          </a:prstGeom>
        </p:spPr>
      </p:pic>
      <p:pic>
        <p:nvPicPr>
          <p:cNvPr id="7" name="Picture 6">
            <a:extLst>
              <a:ext uri="{FF2B5EF4-FFF2-40B4-BE49-F238E27FC236}">
                <a16:creationId xmlns:a16="http://schemas.microsoft.com/office/drawing/2014/main" id="{39595C76-7F34-42EA-AA49-3759F8488277}"/>
              </a:ext>
            </a:extLst>
          </p:cNvPr>
          <p:cNvPicPr>
            <a:picLocks noChangeAspect="1"/>
          </p:cNvPicPr>
          <p:nvPr/>
        </p:nvPicPr>
        <p:blipFill>
          <a:blip r:embed="rId3"/>
          <a:stretch>
            <a:fillRect/>
          </a:stretch>
        </p:blipFill>
        <p:spPr>
          <a:xfrm>
            <a:off x="668470" y="3789393"/>
            <a:ext cx="3017782" cy="2720576"/>
          </a:xfrm>
          <a:prstGeom prst="rect">
            <a:avLst/>
          </a:prstGeom>
        </p:spPr>
      </p:pic>
      <p:sp>
        <p:nvSpPr>
          <p:cNvPr id="8" name="Rectangle 7">
            <a:extLst>
              <a:ext uri="{FF2B5EF4-FFF2-40B4-BE49-F238E27FC236}">
                <a16:creationId xmlns:a16="http://schemas.microsoft.com/office/drawing/2014/main" id="{C1C30FB6-21F6-45CA-B680-7EC9447D4F55}"/>
              </a:ext>
            </a:extLst>
          </p:cNvPr>
          <p:cNvSpPr/>
          <p:nvPr/>
        </p:nvSpPr>
        <p:spPr>
          <a:xfrm>
            <a:off x="229136" y="504714"/>
            <a:ext cx="3888437"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3. </a:t>
            </a:r>
            <a:r>
              <a:rPr lang="en-US" sz="3200" b="0" cap="none" spc="0" dirty="0" err="1">
                <a:ln w="0"/>
                <a:solidFill>
                  <a:srgbClr val="C00000"/>
                </a:solidFill>
                <a:effectLst>
                  <a:reflection blurRad="6350" stA="53000" endA="300" endPos="35500" dir="5400000" sy="-90000" algn="bl" rotWithShape="0"/>
                </a:effectLst>
              </a:rPr>
              <a:t>vaccination_status</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sp>
        <p:nvSpPr>
          <p:cNvPr id="9" name="Rectangle 8">
            <a:extLst>
              <a:ext uri="{FF2B5EF4-FFF2-40B4-BE49-F238E27FC236}">
                <a16:creationId xmlns:a16="http://schemas.microsoft.com/office/drawing/2014/main" id="{4AC3F834-1798-4BCC-859F-731812F47F4D}"/>
              </a:ext>
            </a:extLst>
          </p:cNvPr>
          <p:cNvSpPr/>
          <p:nvPr/>
        </p:nvSpPr>
        <p:spPr>
          <a:xfrm>
            <a:off x="668470" y="1174058"/>
            <a:ext cx="5850961" cy="3508653"/>
          </a:xfrm>
          <a:prstGeom prst="rect">
            <a:avLst/>
          </a:prstGeom>
          <a:noFill/>
        </p:spPr>
        <p:txBody>
          <a:bodyPr wrap="square" lIns="91440" tIns="45720" rIns="91440" bIns="45720">
            <a:spAutoFit/>
          </a:bodyPr>
          <a:lstStyle/>
          <a:p>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has all the records of vaccination</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status of user who registered for</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Vaccination like first or second dose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success or not if success then also its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date, which vaccine he/she got and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also the doctor/nurse name.</a:t>
            </a:r>
          </a:p>
          <a:p>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Rectangle 10">
            <a:extLst>
              <a:ext uri="{FF2B5EF4-FFF2-40B4-BE49-F238E27FC236}">
                <a16:creationId xmlns:a16="http://schemas.microsoft.com/office/drawing/2014/main" id="{DDF63E5E-B817-4550-B21D-24D4398F70A4}"/>
              </a:ext>
            </a:extLst>
          </p:cNvPr>
          <p:cNvSpPr/>
          <p:nvPr/>
        </p:nvSpPr>
        <p:spPr>
          <a:xfrm>
            <a:off x="5884300" y="546997"/>
            <a:ext cx="2461764"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4. </a:t>
            </a:r>
            <a:r>
              <a:rPr lang="en-US" sz="3200" dirty="0" err="1">
                <a:ln w="0"/>
                <a:solidFill>
                  <a:srgbClr val="C00000"/>
                </a:solidFill>
                <a:effectLst>
                  <a:reflection blurRad="6350" stA="53000" endA="300" endPos="35500" dir="5400000" sy="-90000" algn="bl" rotWithShape="0"/>
                </a:effectLst>
              </a:rPr>
              <a:t>user_data</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sp>
        <p:nvSpPr>
          <p:cNvPr id="12" name="Rectangle 11">
            <a:extLst>
              <a:ext uri="{FF2B5EF4-FFF2-40B4-BE49-F238E27FC236}">
                <a16:creationId xmlns:a16="http://schemas.microsoft.com/office/drawing/2014/main" id="{71DEF842-FEF5-400A-87A5-81F8EFED2F84}"/>
              </a:ext>
            </a:extLst>
          </p:cNvPr>
          <p:cNvSpPr/>
          <p:nvPr/>
        </p:nvSpPr>
        <p:spPr>
          <a:xfrm>
            <a:off x="6297768" y="1174057"/>
            <a:ext cx="5850961" cy="2400657"/>
          </a:xfrm>
          <a:prstGeom prst="rect">
            <a:avLst/>
          </a:prstGeom>
          <a:noFill/>
        </p:spPr>
        <p:txBody>
          <a:bodyPr wrap="square" lIns="91440" tIns="45720" rIns="91440" bIns="45720">
            <a:spAutoFit/>
          </a:bodyPr>
          <a:lstStyle/>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This table has record of all important and required information of all the user who registered for vaccination on the portal.</a:t>
            </a:r>
          </a:p>
          <a:p>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45191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438E92-127B-4910-BE93-4F972B386AB1}"/>
              </a:ext>
            </a:extLst>
          </p:cNvPr>
          <p:cNvSpPr/>
          <p:nvPr/>
        </p:nvSpPr>
        <p:spPr>
          <a:xfrm>
            <a:off x="200107" y="240038"/>
            <a:ext cx="7032695"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TABLES RELATIONS AND WORKING: </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1F97084B-1A87-46F7-939B-A2720D9DA7AC}"/>
              </a:ext>
            </a:extLst>
          </p:cNvPr>
          <p:cNvSpPr txBox="1"/>
          <p:nvPr/>
        </p:nvSpPr>
        <p:spPr>
          <a:xfrm>
            <a:off x="359133" y="948690"/>
            <a:ext cx="11473733" cy="618630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first table `</a:t>
            </a:r>
            <a:r>
              <a:rPr lang="en-US" dirty="0" err="1">
                <a:latin typeface="Times New Roman" panose="02020603050405020304" pitchFamily="18" charset="0"/>
                <a:cs typeface="Times New Roman" panose="02020603050405020304" pitchFamily="18" charset="0"/>
              </a:rPr>
              <a:t>admin_security</a:t>
            </a:r>
            <a:r>
              <a:rPr lang="en-US" dirty="0">
                <a:latin typeface="Times New Roman" panose="02020603050405020304" pitchFamily="18" charset="0"/>
                <a:cs typeface="Times New Roman" panose="02020603050405020304" pitchFamily="18" charset="0"/>
              </a:rPr>
              <a:t>` , in this table `</a:t>
            </a:r>
            <a:r>
              <a:rPr lang="en-US" dirty="0" err="1">
                <a:latin typeface="Times New Roman" panose="02020603050405020304" pitchFamily="18" charset="0"/>
                <a:cs typeface="Times New Roman" panose="02020603050405020304" pitchFamily="18" charset="0"/>
              </a:rPr>
              <a:t>S.No</a:t>
            </a:r>
            <a:r>
              <a:rPr lang="en-US" dirty="0">
                <a:latin typeface="Times New Roman" panose="02020603050405020304" pitchFamily="18" charset="0"/>
                <a:cs typeface="Times New Roman" panose="02020603050405020304" pitchFamily="18" charset="0"/>
              </a:rPr>
              <a:t>.` is a primary key because this no. is uniquely generated, this table has the record for login credentials that’s why all the information in these table must be private so this table applied by hashing for security purpose. If an admin can enter the information on admin login page then three data i.e. PIN_CODE , </a:t>
            </a:r>
            <a:r>
              <a:rPr lang="en-US" dirty="0" err="1">
                <a:latin typeface="Times New Roman" panose="02020603050405020304" pitchFamily="18" charset="0"/>
                <a:cs typeface="Times New Roman" panose="02020603050405020304" pitchFamily="18" charset="0"/>
              </a:rPr>
              <a:t>Centre_ID</a:t>
            </a:r>
            <a:r>
              <a:rPr lang="en-US" dirty="0">
                <a:latin typeface="Times New Roman" panose="02020603050405020304" pitchFamily="18" charset="0"/>
                <a:cs typeface="Times New Roman" panose="02020603050405020304" pitchFamily="18" charset="0"/>
              </a:rPr>
              <a:t> and Password will be checked by the data available in this table.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second table is `</a:t>
            </a:r>
            <a:r>
              <a:rPr lang="en-US" dirty="0" err="1">
                <a:latin typeface="Times New Roman" panose="02020603050405020304" pitchFamily="18" charset="0"/>
                <a:cs typeface="Times New Roman" panose="02020603050405020304" pitchFamily="18" charset="0"/>
              </a:rPr>
              <a:t>dose_available</a:t>
            </a:r>
            <a:r>
              <a:rPr lang="en-US" dirty="0">
                <a:latin typeface="Times New Roman" panose="02020603050405020304" pitchFamily="18" charset="0"/>
                <a:cs typeface="Times New Roman" panose="02020603050405020304" pitchFamily="18" charset="0"/>
              </a:rPr>
              <a:t>` , in this table primary key is `Vaccine` because each vaccine name is unique, these table has the record of the vaccine and injections. If any person came for vaccine in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then first of all admin have to check either vaccine doses will be available or not. So admin can check the number of doses and vaccine by these table. Suppose more vaccine and doses come to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then admin can also update by adding the number of doses of any vaccine in these table.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third table is `</a:t>
            </a:r>
            <a:r>
              <a:rPr lang="en-US" dirty="0" err="1">
                <a:latin typeface="Times New Roman" panose="02020603050405020304" pitchFamily="18" charset="0"/>
                <a:cs typeface="Times New Roman" panose="02020603050405020304" pitchFamily="18" charset="0"/>
              </a:rPr>
              <a:t>vaccination_status</a:t>
            </a:r>
            <a:r>
              <a:rPr lang="en-US" dirty="0">
                <a:latin typeface="Times New Roman" panose="02020603050405020304" pitchFamily="18" charset="0"/>
                <a:cs typeface="Times New Roman" panose="02020603050405020304" pitchFamily="18" charset="0"/>
              </a:rPr>
              <a:t>` , in this table primary key is `</a:t>
            </a:r>
            <a:r>
              <a:rPr lang="en-US" dirty="0" err="1">
                <a:latin typeface="Times New Roman" panose="02020603050405020304" pitchFamily="18" charset="0"/>
                <a:cs typeface="Times New Roman" panose="02020603050405020304" pitchFamily="18" charset="0"/>
              </a:rPr>
              <a:t>Identity`because</a:t>
            </a:r>
            <a:r>
              <a:rPr lang="en-US" dirty="0">
                <a:latin typeface="Times New Roman" panose="02020603050405020304" pitchFamily="18" charset="0"/>
                <a:cs typeface="Times New Roman" panose="02020603050405020304" pitchFamily="18" charset="0"/>
              </a:rPr>
              <a:t> each person have their unique identity number like </a:t>
            </a:r>
            <a:r>
              <a:rPr lang="en-US" dirty="0" err="1">
                <a:latin typeface="Times New Roman" panose="02020603050405020304" pitchFamily="18" charset="0"/>
                <a:cs typeface="Times New Roman" panose="02020603050405020304" pitchFamily="18" charset="0"/>
              </a:rPr>
              <a:t>aadhaar</a:t>
            </a:r>
            <a:r>
              <a:rPr lang="en-US" dirty="0">
                <a:latin typeface="Times New Roman" panose="02020603050405020304" pitchFamily="18" charset="0"/>
                <a:cs typeface="Times New Roman" panose="02020603050405020304" pitchFamily="18" charset="0"/>
              </a:rPr>
              <a:t> number , voter id ,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foreign key is `</a:t>
            </a:r>
            <a:r>
              <a:rPr lang="en-US" dirty="0" err="1">
                <a:latin typeface="Times New Roman" panose="02020603050405020304" pitchFamily="18" charset="0"/>
                <a:cs typeface="Times New Roman" panose="02020603050405020304" pitchFamily="18" charset="0"/>
              </a:rPr>
              <a:t>vaccine_type</a:t>
            </a:r>
            <a:r>
              <a:rPr lang="en-US" dirty="0">
                <a:latin typeface="Times New Roman" panose="02020603050405020304" pitchFamily="18" charset="0"/>
                <a:cs typeface="Times New Roman" panose="02020603050405020304" pitchFamily="18" charset="0"/>
              </a:rPr>
              <a:t>` which taking references from the table `</a:t>
            </a:r>
            <a:r>
              <a:rPr lang="en-US" dirty="0" err="1">
                <a:latin typeface="Times New Roman" panose="02020603050405020304" pitchFamily="18" charset="0"/>
                <a:cs typeface="Times New Roman" panose="02020603050405020304" pitchFamily="18" charset="0"/>
              </a:rPr>
              <a:t>dose_available</a:t>
            </a:r>
            <a:r>
              <a:rPr lang="en-US" dirty="0">
                <a:latin typeface="Times New Roman" panose="02020603050405020304" pitchFamily="18" charset="0"/>
                <a:cs typeface="Times New Roman" panose="02020603050405020304" pitchFamily="18" charset="0"/>
              </a:rPr>
              <a:t>` of attribute `Vaccine`. Suppose a user can registered for vaccine on portal then in these table also insert the user </a:t>
            </a:r>
            <a:r>
              <a:rPr lang="en-US" dirty="0" err="1">
                <a:latin typeface="Times New Roman" panose="02020603050405020304" pitchFamily="18" charset="0"/>
                <a:cs typeface="Times New Roman" panose="02020603050405020304" pitchFamily="18" charset="0"/>
              </a:rPr>
              <a:t>Refer_ID</a:t>
            </a:r>
            <a:r>
              <a:rPr lang="en-US" dirty="0">
                <a:latin typeface="Times New Roman" panose="02020603050405020304" pitchFamily="18" charset="0"/>
                <a:cs typeface="Times New Roman" panose="02020603050405020304" pitchFamily="18" charset="0"/>
              </a:rPr>
              <a:t> which is generated by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identity of the user and all other entities become NULL than if person came for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than all other attributes can be accessed by admin by the suitable condition like valid for which dose, vaccine name person got, name of doctor/nurse who vaccinated.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fourth table is `</a:t>
            </a:r>
            <a:r>
              <a:rPr lang="en-US" dirty="0" err="1">
                <a:latin typeface="Times New Roman" panose="02020603050405020304" pitchFamily="18" charset="0"/>
                <a:cs typeface="Times New Roman" panose="02020603050405020304" pitchFamily="18" charset="0"/>
              </a:rPr>
              <a:t>user_data</a:t>
            </a:r>
            <a:r>
              <a:rPr lang="en-US" dirty="0">
                <a:latin typeface="Times New Roman" panose="02020603050405020304" pitchFamily="18" charset="0"/>
                <a:cs typeface="Times New Roman" panose="02020603050405020304" pitchFamily="18" charset="0"/>
              </a:rPr>
              <a:t>` , in this table `</a:t>
            </a:r>
            <a:r>
              <a:rPr lang="en-US" dirty="0" err="1">
                <a:latin typeface="Times New Roman" panose="02020603050405020304" pitchFamily="18" charset="0"/>
                <a:cs typeface="Times New Roman" panose="02020603050405020304" pitchFamily="18" charset="0"/>
              </a:rPr>
              <a:t>Reference_ID</a:t>
            </a:r>
            <a:r>
              <a:rPr lang="en-US" dirty="0">
                <a:latin typeface="Times New Roman" panose="02020603050405020304" pitchFamily="18" charset="0"/>
                <a:cs typeface="Times New Roman" panose="02020603050405020304" pitchFamily="18" charset="0"/>
              </a:rPr>
              <a:t>` is primary key because this is unique ID which is generated by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for each person. If user can register on the portal for vaccination then the all information of the user can be inserted in this 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70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D1C5F3-F99C-490B-8211-957EFE870592}"/>
              </a:ext>
            </a:extLst>
          </p:cNvPr>
          <p:cNvSpPr/>
          <p:nvPr/>
        </p:nvSpPr>
        <p:spPr>
          <a:xfrm>
            <a:off x="992684" y="2552045"/>
            <a:ext cx="2149948"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Back end :</a:t>
            </a:r>
          </a:p>
        </p:txBody>
      </p:sp>
      <p:sp>
        <p:nvSpPr>
          <p:cNvPr id="5" name="Rectangle 4">
            <a:extLst>
              <a:ext uri="{FF2B5EF4-FFF2-40B4-BE49-F238E27FC236}">
                <a16:creationId xmlns:a16="http://schemas.microsoft.com/office/drawing/2014/main" id="{B80E83FC-A323-42E5-972C-641CC39D279B}"/>
              </a:ext>
            </a:extLst>
          </p:cNvPr>
          <p:cNvSpPr/>
          <p:nvPr/>
        </p:nvSpPr>
        <p:spPr>
          <a:xfrm>
            <a:off x="909703" y="639212"/>
            <a:ext cx="2271456"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Front end :</a:t>
            </a:r>
          </a:p>
        </p:txBody>
      </p:sp>
      <p:sp>
        <p:nvSpPr>
          <p:cNvPr id="6" name="Rectangle 5">
            <a:extLst>
              <a:ext uri="{FF2B5EF4-FFF2-40B4-BE49-F238E27FC236}">
                <a16:creationId xmlns:a16="http://schemas.microsoft.com/office/drawing/2014/main" id="{342EB452-5F74-42B8-A224-9B6A06468047}"/>
              </a:ext>
            </a:extLst>
          </p:cNvPr>
          <p:cNvSpPr/>
          <p:nvPr/>
        </p:nvSpPr>
        <p:spPr>
          <a:xfrm>
            <a:off x="2125737" y="5251068"/>
            <a:ext cx="7073921" cy="1569660"/>
          </a:xfrm>
          <a:prstGeom prst="rect">
            <a:avLst/>
          </a:prstGeom>
          <a:noFill/>
        </p:spPr>
        <p:txBody>
          <a:bodyPr wrap="square" lIns="91440" tIns="45720" rIns="91440" bIns="45720">
            <a:spAutoFit/>
          </a:bodyPr>
          <a:lstStyle/>
          <a:p>
            <a:pPr algn="ctr"/>
            <a:r>
              <a:rPr lang="en-US" sz="9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pic>
        <p:nvPicPr>
          <p:cNvPr id="8" name="Picture 7">
            <a:extLst>
              <a:ext uri="{FF2B5EF4-FFF2-40B4-BE49-F238E27FC236}">
                <a16:creationId xmlns:a16="http://schemas.microsoft.com/office/drawing/2014/main" id="{04873619-9AB3-41C5-9DF8-19E0DF72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98" y="234441"/>
            <a:ext cx="1455876" cy="1455876"/>
          </a:xfrm>
          <a:prstGeom prst="rect">
            <a:avLst/>
          </a:prstGeom>
        </p:spPr>
      </p:pic>
      <p:pic>
        <p:nvPicPr>
          <p:cNvPr id="10" name="Picture 9">
            <a:extLst>
              <a:ext uri="{FF2B5EF4-FFF2-40B4-BE49-F238E27FC236}">
                <a16:creationId xmlns:a16="http://schemas.microsoft.com/office/drawing/2014/main" id="{9870227A-17FB-43B8-8860-2FA2189E6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916" y="234440"/>
            <a:ext cx="1031927" cy="1455877"/>
          </a:xfrm>
          <a:prstGeom prst="rect">
            <a:avLst/>
          </a:prstGeom>
        </p:spPr>
      </p:pic>
      <p:pic>
        <p:nvPicPr>
          <p:cNvPr id="12" name="Picture 11">
            <a:extLst>
              <a:ext uri="{FF2B5EF4-FFF2-40B4-BE49-F238E27FC236}">
                <a16:creationId xmlns:a16="http://schemas.microsoft.com/office/drawing/2014/main" id="{CA48A125-B42F-48F1-818D-7078B3439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439" y="234440"/>
            <a:ext cx="1580553" cy="1580553"/>
          </a:xfrm>
          <a:prstGeom prst="rect">
            <a:avLst/>
          </a:prstGeom>
        </p:spPr>
      </p:pic>
      <p:pic>
        <p:nvPicPr>
          <p:cNvPr id="14" name="Picture 13">
            <a:extLst>
              <a:ext uri="{FF2B5EF4-FFF2-40B4-BE49-F238E27FC236}">
                <a16:creationId xmlns:a16="http://schemas.microsoft.com/office/drawing/2014/main" id="{D8D4FF5F-327F-40B8-8C33-16E4364D4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3866" y="2142825"/>
            <a:ext cx="1982709" cy="1019860"/>
          </a:xfrm>
          <a:prstGeom prst="rect">
            <a:avLst/>
          </a:prstGeom>
        </p:spPr>
      </p:pic>
      <p:pic>
        <p:nvPicPr>
          <p:cNvPr id="16" name="Picture 15">
            <a:extLst>
              <a:ext uri="{FF2B5EF4-FFF2-40B4-BE49-F238E27FC236}">
                <a16:creationId xmlns:a16="http://schemas.microsoft.com/office/drawing/2014/main" id="{5FADA556-7306-4E6F-B8A1-89985F5C0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7872" y="2320160"/>
            <a:ext cx="1891375" cy="1019859"/>
          </a:xfrm>
          <a:prstGeom prst="rect">
            <a:avLst/>
          </a:prstGeom>
        </p:spPr>
      </p:pic>
      <p:pic>
        <p:nvPicPr>
          <p:cNvPr id="22" name="Picture 21">
            <a:extLst>
              <a:ext uri="{FF2B5EF4-FFF2-40B4-BE49-F238E27FC236}">
                <a16:creationId xmlns:a16="http://schemas.microsoft.com/office/drawing/2014/main" id="{675F5195-9332-4B30-98DE-DFA56F5750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8602" y="4027910"/>
            <a:ext cx="2193028" cy="1019858"/>
          </a:xfrm>
          <a:prstGeom prst="rect">
            <a:avLst/>
          </a:prstGeom>
        </p:spPr>
      </p:pic>
      <p:pic>
        <p:nvPicPr>
          <p:cNvPr id="24" name="Picture 23">
            <a:extLst>
              <a:ext uri="{FF2B5EF4-FFF2-40B4-BE49-F238E27FC236}">
                <a16:creationId xmlns:a16="http://schemas.microsoft.com/office/drawing/2014/main" id="{563F5C32-7239-4BEF-BE5C-AB7B2D3984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2493" y="4326161"/>
            <a:ext cx="2516920" cy="652111"/>
          </a:xfrm>
          <a:prstGeom prst="rect">
            <a:avLst/>
          </a:prstGeom>
        </p:spPr>
      </p:pic>
      <p:sp>
        <p:nvSpPr>
          <p:cNvPr id="25" name="Rectangle 24">
            <a:extLst>
              <a:ext uri="{FF2B5EF4-FFF2-40B4-BE49-F238E27FC236}">
                <a16:creationId xmlns:a16="http://schemas.microsoft.com/office/drawing/2014/main" id="{EBDCEE8A-3E2F-4633-9BF2-8928CED0BAC4}"/>
              </a:ext>
            </a:extLst>
          </p:cNvPr>
          <p:cNvSpPr/>
          <p:nvPr/>
        </p:nvSpPr>
        <p:spPr>
          <a:xfrm>
            <a:off x="114671" y="4305955"/>
            <a:ext cx="3206263"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Platform used : </a:t>
            </a:r>
          </a:p>
        </p:txBody>
      </p:sp>
    </p:spTree>
    <p:extLst>
      <p:ext uri="{BB962C8B-B14F-4D97-AF65-F5344CB8AC3E}">
        <p14:creationId xmlns:p14="http://schemas.microsoft.com/office/powerpoint/2010/main" val="170479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870</TotalTime>
  <Words>945</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Bhadoriya</dc:creator>
  <cp:lastModifiedBy>Abhilash Bhadoriya</cp:lastModifiedBy>
  <cp:revision>25</cp:revision>
  <dcterms:created xsi:type="dcterms:W3CDTF">2021-06-22T17:25:52Z</dcterms:created>
  <dcterms:modified xsi:type="dcterms:W3CDTF">2022-06-30T17:23:16Z</dcterms:modified>
</cp:coreProperties>
</file>