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3"/>
  </p:notesMasterIdLst>
  <p:handoutMasterIdLst>
    <p:handoutMasterId r:id="rId14"/>
  </p:handoutMasterIdLst>
  <p:sldIdLst>
    <p:sldId id="256" r:id="rId5"/>
    <p:sldId id="277" r:id="rId6"/>
    <p:sldId id="261" r:id="rId7"/>
    <p:sldId id="295" r:id="rId8"/>
    <p:sldId id="264" r:id="rId9"/>
    <p:sldId id="296" r:id="rId10"/>
    <p:sldId id="275"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09" autoAdjust="0"/>
  </p:normalViewPr>
  <p:slideViewPr>
    <p:cSldViewPr snapToGrid="0">
      <p:cViewPr varScale="1">
        <p:scale>
          <a:sx n="110" d="100"/>
          <a:sy n="110" d="100"/>
        </p:scale>
        <p:origin x="492" y="10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07-Nov-24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07-Nov-24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1" y="2606040"/>
            <a:ext cx="4941771" cy="1122202"/>
          </a:xfrm>
        </p:spPr>
        <p:txBody>
          <a:bodyPr/>
          <a:lstStyle/>
          <a:p>
            <a:r>
              <a:rPr lang="en-US" dirty="0"/>
              <a:t>Malware</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3729215"/>
            <a:ext cx="4941770" cy="735533"/>
          </a:xfrm>
        </p:spPr>
        <p:txBody>
          <a:bodyPr>
            <a:normAutofit/>
          </a:bodyPr>
          <a:lstStyle/>
          <a:p>
            <a:r>
              <a:rPr lang="en-US" dirty="0">
                <a:latin typeface="Times New Roman" panose="02020603050405020304" pitchFamily="18" charset="0"/>
                <a:cs typeface="Times New Roman" panose="02020603050405020304" pitchFamily="18" charset="0"/>
              </a:rPr>
              <a:t>Abhilash Chutia [CSM23010]</a:t>
            </a:r>
          </a:p>
          <a:p>
            <a:r>
              <a:rPr lang="en-US" dirty="0">
                <a:latin typeface="Times New Roman" panose="02020603050405020304" pitchFamily="18" charset="0"/>
                <a:cs typeface="Times New Roman" panose="02020603050405020304" pitchFamily="18" charset="0"/>
              </a:rPr>
              <a:t>Bishal Sharma [CSM23024]</a:t>
            </a:r>
          </a:p>
        </p:txBody>
      </p:sp>
      <p:sp>
        <p:nvSpPr>
          <p:cNvPr id="4" name="Subtitle 2">
            <a:extLst>
              <a:ext uri="{FF2B5EF4-FFF2-40B4-BE49-F238E27FC236}">
                <a16:creationId xmlns:a16="http://schemas.microsoft.com/office/drawing/2014/main" id="{FEC1D856-BBFD-47C0-94E7-E9EFAA68340C}"/>
              </a:ext>
            </a:extLst>
          </p:cNvPr>
          <p:cNvSpPr txBox="1">
            <a:spLocks/>
          </p:cNvSpPr>
          <p:nvPr/>
        </p:nvSpPr>
        <p:spPr>
          <a:xfrm>
            <a:off x="6416041" y="4883101"/>
            <a:ext cx="4941770" cy="150899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dirty="0">
                <a:latin typeface="Times New Roman" panose="02020603050405020304" pitchFamily="18" charset="0"/>
                <a:cs typeface="Times New Roman" panose="02020603050405020304" pitchFamily="18" charset="0"/>
              </a:rPr>
              <a:t>Presented to –</a:t>
            </a:r>
          </a:p>
          <a:p>
            <a:pPr>
              <a:spcBef>
                <a:spcPts val="0"/>
              </a:spcBef>
            </a:pPr>
            <a:endParaRPr lang="en-US" dirty="0">
              <a:latin typeface="Times New Roman" panose="02020603050405020304" pitchFamily="18" charset="0"/>
              <a:cs typeface="Times New Roman" panose="02020603050405020304" pitchFamily="18" charset="0"/>
            </a:endParaRPr>
          </a:p>
          <a:p>
            <a:pPr>
              <a:spcBef>
                <a:spcPts val="0"/>
              </a:spcBef>
            </a:pPr>
            <a:r>
              <a:rPr lang="en-US" dirty="0">
                <a:latin typeface="Times New Roman" panose="02020603050405020304" pitchFamily="18" charset="0"/>
                <a:cs typeface="Times New Roman" panose="02020603050405020304" pitchFamily="18" charset="0"/>
              </a:rPr>
              <a:t>Dr </a:t>
            </a:r>
            <a:r>
              <a:rPr lang="en-US" dirty="0" err="1">
                <a:latin typeface="Times New Roman" panose="02020603050405020304" pitchFamily="18" charset="0"/>
                <a:cs typeface="Times New Roman" panose="02020603050405020304" pitchFamily="18" charset="0"/>
              </a:rPr>
              <a:t>Dhruba</a:t>
            </a:r>
            <a:r>
              <a:rPr lang="en-US" dirty="0">
                <a:latin typeface="Times New Roman" panose="02020603050405020304" pitchFamily="18" charset="0"/>
                <a:cs typeface="Times New Roman" panose="02020603050405020304" pitchFamily="18" charset="0"/>
              </a:rPr>
              <a:t> K Bhattacharyya</a:t>
            </a:r>
          </a:p>
          <a:p>
            <a:pPr>
              <a:spcBef>
                <a:spcPts val="0"/>
              </a:spcBef>
            </a:pPr>
            <a:r>
              <a:rPr lang="en-US" dirty="0">
                <a:latin typeface="Times New Roman" panose="02020603050405020304" pitchFamily="18" charset="0"/>
                <a:cs typeface="Times New Roman" panose="02020603050405020304" pitchFamily="18" charset="0"/>
              </a:rPr>
              <a:t>Sr. Professor, Dept of CSE,</a:t>
            </a:r>
          </a:p>
          <a:p>
            <a:pPr>
              <a:spcBef>
                <a:spcPts val="0"/>
              </a:spcBef>
            </a:pPr>
            <a:r>
              <a:rPr lang="en-US" dirty="0" err="1">
                <a:latin typeface="Times New Roman" panose="02020603050405020304" pitchFamily="18" charset="0"/>
                <a:cs typeface="Times New Roman" panose="02020603050405020304" pitchFamily="18" charset="0"/>
              </a:rPr>
              <a:t>Trzpur</a:t>
            </a:r>
            <a:r>
              <a:rPr lang="en-US" dirty="0">
                <a:latin typeface="Times New Roman" panose="02020603050405020304" pitchFamily="18" charset="0"/>
                <a:cs typeface="Times New Roman" panose="02020603050405020304" pitchFamily="18" charset="0"/>
              </a:rPr>
              <a:t> University</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778934"/>
            <a:ext cx="3171825" cy="466408"/>
          </a:xfrm>
        </p:spPr>
        <p:txBody>
          <a:bodyPr/>
          <a:lstStyle/>
          <a:p>
            <a:pPr marL="0" marR="0">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What is Malware?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524933" y="1473200"/>
            <a:ext cx="5232400" cy="4883149"/>
          </a:xfrm>
        </p:spPr>
        <p:txBody>
          <a:bodyPr>
            <a:normAutofit/>
          </a:bodyPr>
          <a:lstStyle/>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Malware, short for malicious software, is any software designed to disrupt, damage, or gain unauthorized access to computer systems or networks. </a:t>
            </a:r>
          </a:p>
          <a:p>
            <a:pPr marL="0" marR="0">
              <a:lnSpc>
                <a:spcPct val="107000"/>
              </a:lnSpc>
              <a:spcBef>
                <a:spcPts val="0"/>
              </a:spcBef>
              <a:spcAft>
                <a:spcPts val="800"/>
              </a:spcAft>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It can cause a range of harmful activities, including stealing sensitive information, corrupting files, or using your computer resources for illicit activities.</a:t>
            </a:r>
            <a:r>
              <a:rPr lang="en-IN" sz="1800" kern="100" spc="20" dirty="0">
                <a:solidFill>
                  <a:srgbClr val="FFFFFF"/>
                </a:solidFill>
                <a:effectLst/>
                <a:latin typeface="Poppins" panose="00000500000000000000" pitchFamily="2"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Cybercriminals typically use it to extract data that they can leverage over victims for financial gain. That data can range from financial data, to healthcare records, to personal emails and passwords—the possibilities of what sort of information can be compromised have become endless.</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2024</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US" dirty="0"/>
              <a:t>Malware</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Types </a:t>
            </a:r>
            <a:r>
              <a:rPr lang="en-US"/>
              <a:t>of Malwares</a:t>
            </a:r>
            <a:endParaRPr lang="en-US" dirty="0"/>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7" y="1481138"/>
            <a:ext cx="1917549" cy="514350"/>
          </a:xfrm>
        </p:spPr>
        <p:txBody>
          <a:bodyPr vert="horz" lIns="91440" tIns="45720" rIns="91440" bIns="45720" rtlCol="0" anchor="ctr">
            <a:norm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Viruses</a:t>
            </a:r>
            <a:endParaRPr lang="en-US" dirty="0"/>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350558" cy="514350"/>
          </a:xfrm>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Ransomware</a:t>
            </a:r>
            <a:endParaRPr lang="en-US" dirty="0"/>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Worms</a:t>
            </a:r>
            <a:endParaRPr lang="en-US" dirty="0"/>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Trojans</a:t>
            </a:r>
            <a:endParaRPr lang="en-US" dirty="0"/>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366701" y="1490067"/>
            <a:ext cx="5539095" cy="1010842"/>
          </a:xfrm>
        </p:spPr>
        <p:txBody>
          <a:bodyPr>
            <a:normAutofit fontScale="70000" lnSpcReduction="20000"/>
          </a:bodyPr>
          <a:lstStyle/>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 virus usually comes as an attachment in an email that holds a virus payload, or the part of the malware that performs the malicious action. Once the victim opens the file, the device is infected.</a:t>
            </a:r>
          </a:p>
          <a:p>
            <a:pPr marL="0" marR="0">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Example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File infectors, macro viruses.</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20342" y="2532797"/>
            <a:ext cx="5539095" cy="1072830"/>
          </a:xfrm>
        </p:spPr>
        <p:txBody>
          <a:bodyPr>
            <a:normAutofit fontScale="70000" lnSpcReduction="20000"/>
          </a:bodyPr>
          <a:lstStyle/>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most profitable, and hence one of the most popular, types of malwares amongst cybercriminals is ransomware. This malware installs itself onto a victim’s machine, encrypts their files, and then demands a ransom to return that data to the user. </a:t>
            </a:r>
          </a:p>
          <a:p>
            <a:pPr marL="0" marR="0">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Example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WannaCry,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CryptoLocker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normAutofit fontScale="70000" lnSpcReduction="20000"/>
          </a:bodyPr>
          <a:lstStyle/>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Worms have the ability to copy themselves from machine to machine, usually by exploiting some sort of security weakness in a software or operating system and don’t require user interaction to function.</a:t>
            </a:r>
          </a:p>
          <a:p>
            <a:pPr marL="0" marR="0">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Example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Code Red, SQL Slammer.</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normAutofit fontScale="70000" lnSpcReduction="20000"/>
          </a:bodyPr>
          <a:lstStyle/>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Trojans masquerade as harmless applications, tricking users into downloading and using them. Once up and running, they then can steal personal data, crash a device, spy on activities or even launch an attack.  </a:t>
            </a:r>
          </a:p>
          <a:p>
            <a:pPr marL="0" marR="0">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Example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Remote Access Trojans (RATs), fake security software.</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2024</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Malware</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Types of Malwares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Spyware</a:t>
            </a:r>
            <a:endParaRPr lang="en-US" dirty="0"/>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Botnets</a:t>
            </a:r>
            <a:endParaRPr lang="en-US" dirty="0"/>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262743"/>
            <a:ext cx="5539095" cy="1342577"/>
          </a:xfrm>
        </p:spPr>
        <p:txBody>
          <a:bodyPr>
            <a:normAutofit fontScale="70000" lnSpcReduction="20000"/>
          </a:bodyPr>
          <a:lstStyle/>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Spyware is a program that secretly gathers and transmits personal information or browsing habits from computer. It allows users to monitor communications on a targeted device. While it's used by law enforcement and security agencies for investigations, it can also be misused by individuals to spy on spouses, children, or employees.</a:t>
            </a:r>
          </a:p>
          <a:p>
            <a:pPr marL="0" marR="0">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Example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Keyloggers, browser hijackers.</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3"/>
            <a:ext cx="5539095" cy="1001163"/>
          </a:xfrm>
        </p:spPr>
        <p:txBody>
          <a:bodyPr>
            <a:normAutofit fontScale="70000" lnSpcReduction="20000"/>
          </a:bodyPr>
          <a:lstStyle/>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Botnets consist of a network of infected devices, called "bots" or "zombies," that are controlled remotely by attackers. They are often used to launch Distributed Denial of Service (DDoS) attacks.</a:t>
            </a:r>
          </a:p>
          <a:p>
            <a:pPr marL="0" marR="0">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Example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Zeus,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Mirai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botnet.</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2024</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Malware</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3917341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461964"/>
            <a:ext cx="5111750" cy="1204912"/>
          </a:xfrm>
        </p:spPr>
        <p:txBody>
          <a:bodyPr/>
          <a:lstStyle/>
          <a:p>
            <a:pPr marL="0" marR="0" algn="ctr">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How to know if a system has been infected by malware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2032000"/>
            <a:ext cx="5111750" cy="4242857"/>
          </a:xfrm>
        </p:spPr>
        <p:txBody>
          <a:bodyPr vert="horz" lIns="91440" tIns="45720" rIns="91440" bIns="45720" rtlCol="0" anchor="t">
            <a:normAutofit lnSpcReduction="10000"/>
          </a:bodyPr>
          <a:lstStyle/>
          <a:p>
            <a:pPr marL="342900" marR="0" lvl="0" indent="-342900">
              <a:lnSpc>
                <a:spcPct val="107000"/>
              </a:lnSpc>
              <a:spcBef>
                <a:spcPts val="0"/>
              </a:spcBef>
              <a:spcAft>
                <a:spcPts val="0"/>
              </a:spcAft>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Slow</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Performance: If computer suddenly becomes slow, overheats, or crashes frequently, it may be infected.</a:t>
            </a:r>
          </a:p>
          <a:p>
            <a:pPr marL="342900" marR="0" lvl="0" indent="-342900">
              <a:lnSpc>
                <a:spcPct val="107000"/>
              </a:lnSpc>
              <a:spcBef>
                <a:spcPts val="0"/>
              </a:spcBef>
              <a:spcAft>
                <a:spcPts val="0"/>
              </a:spcAft>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Browser Redirects</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Browser redirects, or when the web browser takes user to sites that user did not intend to visit </a:t>
            </a:r>
          </a:p>
          <a:p>
            <a:pPr marL="342900" marR="0" lvl="0" indent="-342900">
              <a:lnSpc>
                <a:spcPct val="107000"/>
              </a:lnSpc>
              <a:spcBef>
                <a:spcPts val="0"/>
              </a:spcBef>
              <a:spcAft>
                <a:spcPts val="0"/>
              </a:spcAft>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Frequent, unexpected pop-ups or ads</a:t>
            </a:r>
          </a:p>
          <a:p>
            <a:pPr marL="342900" marR="0" lvl="0" indent="-342900">
              <a:lnSpc>
                <a:spcPct val="107000"/>
              </a:lnSpc>
              <a:spcBef>
                <a:spcPts val="0"/>
              </a:spcBef>
              <a:spcAft>
                <a:spcPts val="0"/>
              </a:spcAft>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Infection warnings, frequently accompanied by solicitations to buy something to fix them</a:t>
            </a:r>
          </a:p>
          <a:p>
            <a:pPr marL="342900" marR="0" lvl="0" indent="-342900">
              <a:lnSpc>
                <a:spcPct val="107000"/>
              </a:lnSpc>
              <a:spcBef>
                <a:spcPts val="0"/>
              </a:spcBef>
              <a:spcAft>
                <a:spcPts val="0"/>
              </a:spcAft>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Problems shutting down or starting up the computer</a:t>
            </a:r>
          </a:p>
          <a:p>
            <a:pPr marL="342900" marR="0" lvl="0" indent="-342900">
              <a:lnSpc>
                <a:spcPct val="107000"/>
              </a:lnSpc>
              <a:spcBef>
                <a:spcPts val="0"/>
              </a:spcBef>
              <a:spcAft>
                <a:spcPts val="800"/>
              </a:spcAft>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Unknown Programs or Files: Unrecognized apps or files appearing on user’s device could be malware installed without users’ knowledge.</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461964"/>
            <a:ext cx="5111750" cy="1204912"/>
          </a:xfrm>
        </p:spPr>
        <p:txBody>
          <a:bodyPr/>
          <a:lstStyle/>
          <a:p>
            <a:pPr marL="457200" marR="0" algn="ctr">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Steps to take if malware is detected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2032000"/>
            <a:ext cx="5111750" cy="4242857"/>
          </a:xfrm>
        </p:spPr>
        <p:txBody>
          <a:bodyPr vert="horz" lIns="91440" tIns="45720" rIns="91440" bIns="45720" rtlCol="0" anchor="t">
            <a:normAutofit/>
          </a:bodyPr>
          <a:lstStyle/>
          <a:p>
            <a:pPr marL="342900" marR="0" lvl="0" indent="-342900">
              <a:lnSpc>
                <a:spcPct val="107000"/>
              </a:lnSpc>
              <a:spcBef>
                <a:spcPts val="0"/>
              </a:spcBef>
              <a:spcAft>
                <a:spcPts val="0"/>
              </a:spcAft>
              <a:buAutoNum type="arabicPeriod"/>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Disconnect from the internet to prevent data theft or further spread.</a:t>
            </a:r>
          </a:p>
          <a:p>
            <a:pPr marL="342900" marR="0" lvl="0" indent="-342900">
              <a:lnSpc>
                <a:spcPct val="107000"/>
              </a:lnSpc>
              <a:spcBef>
                <a:spcPts val="0"/>
              </a:spcBef>
              <a:spcAft>
                <a:spcPts val="0"/>
              </a:spcAft>
              <a:buAutoNum type="arabicPeriod"/>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2. Run antivirus or anti-malware</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software to remove the infection.</a:t>
            </a:r>
          </a:p>
          <a:p>
            <a:pPr marL="342900" marR="0" lvl="0" indent="-342900">
              <a:lnSpc>
                <a:spcPct val="107000"/>
              </a:lnSpc>
              <a:spcBef>
                <a:spcPts val="0"/>
              </a:spcBef>
              <a:spcAft>
                <a:spcPts val="0"/>
              </a:spcAft>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3. Update the operating system and software to close any security vulnerabilities.</a:t>
            </a:r>
          </a:p>
          <a:p>
            <a:pPr marL="342900" marR="0" lvl="0" indent="-342900">
              <a:lnSpc>
                <a:spcPct val="107000"/>
              </a:lnSpc>
              <a:spcBef>
                <a:spcPts val="0"/>
              </a:spcBef>
              <a:spcAft>
                <a:spcPts val="0"/>
              </a:spcAft>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4. Change the passwords after removing the malware.</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2024</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Malware</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635211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01454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2219461"/>
            <a:ext cx="5111750" cy="3623990"/>
          </a:xfrm>
        </p:spPr>
        <p:txBody>
          <a:bodyPr vert="horz" lIns="91440" tIns="45720" rIns="91440" bIns="45720" rtlCol="0" anchor="b">
            <a:normAutofit/>
          </a:bodyPr>
          <a:lstStyle/>
          <a:p>
            <a:r>
              <a:rPr lang="en-US" dirty="0"/>
              <a:t>Malware, short for "malicious software," is a broad category of software intentionally designed to harm, exploit, or otherwise compromise digital devices, networks, and data. It includes various types such as viruses, worms, trojans, ransomware, spyware, and adware. Each type of malware functions differently: viruses attach themselves to legitimate files and spread, worms propagate autonomously across networks, trojans masquerade as legitimate software, and ransomware locks or encrypts data to demand payment. Malware often targets vulnerabilities in software and can cause data theft, unauthorized access, system damage, and financial losses. With the growing sophistication of cyber threats, effective malware detection and prevention measures are essential to safeguard information and ensure system integrity.</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2024</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Malware</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Abhilash Chutia [CSM23010]</a:t>
            </a:r>
          </a:p>
          <a:p>
            <a:r>
              <a:rPr lang="en-US" dirty="0"/>
              <a:t>Bishal Sarmah [CSM23024]</a:t>
            </a:r>
          </a:p>
          <a:p>
            <a:r>
              <a:rPr lang="en-US" dirty="0"/>
              <a:t>Under the guidance of – </a:t>
            </a:r>
          </a:p>
          <a:p>
            <a:r>
              <a:rPr lang="en-US" dirty="0"/>
              <a:t>Dr. </a:t>
            </a:r>
            <a:r>
              <a:rPr lang="en-US" dirty="0" err="1"/>
              <a:t>Dhruba</a:t>
            </a:r>
            <a:r>
              <a:rPr lang="en-US"/>
              <a:t> K </a:t>
            </a:r>
            <a:r>
              <a:rPr lang="en-US" dirty="0"/>
              <a:t>Bhattacharyya</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2024</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Malware</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3.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30</TotalTime>
  <Words>787</Words>
  <Application>Microsoft Office PowerPoint</Application>
  <PresentationFormat>Widescreen</PresentationFormat>
  <Paragraphs>77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Poppins</vt:lpstr>
      <vt:lpstr>Tenorite</vt:lpstr>
      <vt:lpstr>Times New Roman</vt:lpstr>
      <vt:lpstr>Monoline</vt:lpstr>
      <vt:lpstr>Malware</vt:lpstr>
      <vt:lpstr>What is Malware?</vt:lpstr>
      <vt:lpstr>Types of Malwares</vt:lpstr>
      <vt:lpstr>Types of Malwares</vt:lpstr>
      <vt:lpstr>How to know if a system has been infected by malware</vt:lpstr>
      <vt:lpstr>Steps to take if malware is detected</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dc:title>
  <dc:creator>Abhilash Chutia</dc:creator>
  <cp:lastModifiedBy>Abhilash Chutia</cp:lastModifiedBy>
  <cp:revision>22</cp:revision>
  <dcterms:created xsi:type="dcterms:W3CDTF">2024-11-03T17:29:01Z</dcterms:created>
  <dcterms:modified xsi:type="dcterms:W3CDTF">2024-11-07T10:10:17Z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