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e53530c57b_0_15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e53530c57b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e53530c57b_0_10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e53530c57b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e53530c57b_0_1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e53530c57b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e53530c57b_0_16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e53530c57b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e53530c57b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ge53530c57b_0_18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e53530c57b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e53530c57b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e53530c57b_0_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e53530c57b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e53530c57b_0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e53530c57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e53530c57b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e53530c57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e53530c57b_0_9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e53530c57b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e53530c57b_0_1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e53530c57b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ctrTitle"/>
          </p:nvPr>
        </p:nvSpPr>
        <p:spPr>
          <a:xfrm>
            <a:off x="4572000" y="1122363"/>
            <a:ext cx="7426036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rebuchet MS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4572000" y="3602038"/>
            <a:ext cx="7426036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0" type="dt"/>
          </p:nvPr>
        </p:nvSpPr>
        <p:spPr>
          <a:xfrm>
            <a:off x="838200" y="6259365"/>
            <a:ext cx="14339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2466110" y="6259365"/>
            <a:ext cx="47798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7439894" y="6259365"/>
            <a:ext cx="110836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s-Latn-B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838200" y="108815"/>
            <a:ext cx="10515600" cy="12073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body"/>
          </p:nvPr>
        </p:nvSpPr>
        <p:spPr>
          <a:xfrm>
            <a:off x="838200" y="1496291"/>
            <a:ext cx="10515600" cy="44057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838200" y="6259365"/>
            <a:ext cx="14339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2466110" y="6259365"/>
            <a:ext cx="47798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7439894" y="6259365"/>
            <a:ext cx="110836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s-Latn-B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rebuchet MS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838200" y="6259365"/>
            <a:ext cx="14339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2466110" y="6259365"/>
            <a:ext cx="47798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7439894" y="6259365"/>
            <a:ext cx="110836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s-Latn-B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idx="10" type="dt"/>
          </p:nvPr>
        </p:nvSpPr>
        <p:spPr>
          <a:xfrm>
            <a:off x="838200" y="6259365"/>
            <a:ext cx="14339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1" type="ftr"/>
          </p:nvPr>
        </p:nvSpPr>
        <p:spPr>
          <a:xfrm>
            <a:off x="2466110" y="6259365"/>
            <a:ext cx="47798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7439894" y="6259365"/>
            <a:ext cx="110836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s-Latn-B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838200" y="108815"/>
            <a:ext cx="10515600" cy="12073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" type="body"/>
          </p:nvPr>
        </p:nvSpPr>
        <p:spPr>
          <a:xfrm>
            <a:off x="838200" y="1534676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2" type="body"/>
          </p:nvPr>
        </p:nvSpPr>
        <p:spPr>
          <a:xfrm>
            <a:off x="6172200" y="1534676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0" type="dt"/>
          </p:nvPr>
        </p:nvSpPr>
        <p:spPr>
          <a:xfrm>
            <a:off x="838200" y="6259365"/>
            <a:ext cx="14339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1" type="ftr"/>
          </p:nvPr>
        </p:nvSpPr>
        <p:spPr>
          <a:xfrm>
            <a:off x="2466110" y="6259365"/>
            <a:ext cx="47798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2" type="sldNum"/>
          </p:nvPr>
        </p:nvSpPr>
        <p:spPr>
          <a:xfrm>
            <a:off x="7439894" y="6259365"/>
            <a:ext cx="110836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s-Latn-B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type="title"/>
          </p:nvPr>
        </p:nvSpPr>
        <p:spPr>
          <a:xfrm>
            <a:off x="839788" y="110837"/>
            <a:ext cx="10515600" cy="12053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" type="body"/>
          </p:nvPr>
        </p:nvSpPr>
        <p:spPr>
          <a:xfrm>
            <a:off x="839788" y="1459487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2" type="body"/>
          </p:nvPr>
        </p:nvSpPr>
        <p:spPr>
          <a:xfrm>
            <a:off x="839788" y="2283399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3" type="body"/>
          </p:nvPr>
        </p:nvSpPr>
        <p:spPr>
          <a:xfrm>
            <a:off x="6172200" y="1459487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7"/>
          <p:cNvSpPr txBox="1"/>
          <p:nvPr>
            <p:ph idx="4" type="body"/>
          </p:nvPr>
        </p:nvSpPr>
        <p:spPr>
          <a:xfrm>
            <a:off x="6172200" y="2283399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0" type="dt"/>
          </p:nvPr>
        </p:nvSpPr>
        <p:spPr>
          <a:xfrm>
            <a:off x="838200" y="6259365"/>
            <a:ext cx="14339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1" type="ftr"/>
          </p:nvPr>
        </p:nvSpPr>
        <p:spPr>
          <a:xfrm>
            <a:off x="2466110" y="6259365"/>
            <a:ext cx="47798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2" type="sldNum"/>
          </p:nvPr>
        </p:nvSpPr>
        <p:spPr>
          <a:xfrm>
            <a:off x="7439894" y="6259365"/>
            <a:ext cx="110836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s-Latn-B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/>
          <p:nvPr>
            <p:ph type="title"/>
          </p:nvPr>
        </p:nvSpPr>
        <p:spPr>
          <a:xfrm>
            <a:off x="838200" y="108815"/>
            <a:ext cx="10515600" cy="12073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0" type="dt"/>
          </p:nvPr>
        </p:nvSpPr>
        <p:spPr>
          <a:xfrm>
            <a:off x="838200" y="6259365"/>
            <a:ext cx="14339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1" type="ftr"/>
          </p:nvPr>
        </p:nvSpPr>
        <p:spPr>
          <a:xfrm>
            <a:off x="2466110" y="6259365"/>
            <a:ext cx="47798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7439894" y="6259365"/>
            <a:ext cx="110836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s-Latn-B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idx="1" type="body"/>
          </p:nvPr>
        </p:nvSpPr>
        <p:spPr>
          <a:xfrm>
            <a:off x="5183188" y="457201"/>
            <a:ext cx="6172200" cy="540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  <a:defRPr sz="3200">
                <a:solidFill>
                  <a:schemeClr val="lt1"/>
                </a:solidFill>
              </a:defRPr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>
                <a:solidFill>
                  <a:schemeClr val="lt1"/>
                </a:solidFill>
              </a:defRPr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>
                <a:solidFill>
                  <a:schemeClr val="lt1"/>
                </a:solidFill>
              </a:defRPr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>
                <a:solidFill>
                  <a:schemeClr val="lt1"/>
                </a:solidFill>
              </a:defRPr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9" name="Google Shape;59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0" name="Google Shape;60;p9"/>
          <p:cNvSpPr txBox="1"/>
          <p:nvPr>
            <p:ph idx="10" type="dt"/>
          </p:nvPr>
        </p:nvSpPr>
        <p:spPr>
          <a:xfrm>
            <a:off x="838200" y="6259365"/>
            <a:ext cx="14339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1" type="ftr"/>
          </p:nvPr>
        </p:nvSpPr>
        <p:spPr>
          <a:xfrm>
            <a:off x="2466110" y="6259365"/>
            <a:ext cx="47798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2" type="sldNum"/>
          </p:nvPr>
        </p:nvSpPr>
        <p:spPr>
          <a:xfrm>
            <a:off x="7439894" y="6259365"/>
            <a:ext cx="110836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s-Latn-B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00B62"/>
              </a:buClr>
              <a:buSzPts val="3200"/>
              <a:buFont typeface="Trebuchet MS"/>
              <a:buNone/>
              <a:defRPr sz="3200">
                <a:solidFill>
                  <a:srgbClr val="D00B6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0"/>
          <p:cNvSpPr/>
          <p:nvPr>
            <p:ph idx="2" type="pic"/>
          </p:nvPr>
        </p:nvSpPr>
        <p:spPr>
          <a:xfrm>
            <a:off x="5183188" y="457201"/>
            <a:ext cx="6172200" cy="540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7" name="Google Shape;67;p10"/>
          <p:cNvSpPr txBox="1"/>
          <p:nvPr>
            <p:ph idx="10" type="dt"/>
          </p:nvPr>
        </p:nvSpPr>
        <p:spPr>
          <a:xfrm>
            <a:off x="838200" y="6259365"/>
            <a:ext cx="14339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11" type="ftr"/>
          </p:nvPr>
        </p:nvSpPr>
        <p:spPr>
          <a:xfrm>
            <a:off x="2466110" y="6259365"/>
            <a:ext cx="47798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idx="12" type="sldNum"/>
          </p:nvPr>
        </p:nvSpPr>
        <p:spPr>
          <a:xfrm>
            <a:off x="7439894" y="6259365"/>
            <a:ext cx="110836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s-Latn-B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7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108815"/>
            <a:ext cx="10515600" cy="12073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rebuchet MS"/>
              <a:buNone/>
              <a:defRPr b="1" i="0" sz="4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496291"/>
            <a:ext cx="10515600" cy="44057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259365"/>
            <a:ext cx="14339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2466110" y="6259365"/>
            <a:ext cx="47798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7439894" y="6259365"/>
            <a:ext cx="110836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s-Latn-BA"/>
              <a:t>‹#›</a:t>
            </a:fld>
            <a:endParaRPr/>
          </a:p>
        </p:txBody>
      </p:sp>
      <p:pic>
        <p:nvPicPr>
          <p:cNvPr id="11" name="Google Shape;11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-5400000">
            <a:off x="-610475" y="4914981"/>
            <a:ext cx="896556" cy="32439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"/>
          <p:cNvSpPr txBox="1"/>
          <p:nvPr/>
        </p:nvSpPr>
        <p:spPr>
          <a:xfrm rot="-5400000">
            <a:off x="-2113768" y="2546065"/>
            <a:ext cx="3888671" cy="276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bs-Latn-BA" sz="1200" u="none" cap="none" strike="noStrike">
                <a:solidFill>
                  <a:srgbClr val="A5A5A5"/>
                </a:solidFill>
                <a:latin typeface="Trebuchet MS"/>
                <a:ea typeface="Trebuchet MS"/>
                <a:cs typeface="Trebuchet MS"/>
                <a:sym typeface="Trebuchet MS"/>
              </a:rPr>
              <a:t>Find more PowerPoint templates on </a:t>
            </a:r>
            <a:r>
              <a:rPr b="1" i="0" lang="bs-Latn-BA" sz="1200" u="none" cap="none" strike="noStrike">
                <a:solidFill>
                  <a:srgbClr val="A5A5A5"/>
                </a:solidFill>
                <a:latin typeface="Trebuchet MS"/>
                <a:ea typeface="Trebuchet MS"/>
                <a:cs typeface="Trebuchet MS"/>
                <a:sym typeface="Trebuchet MS"/>
              </a:rPr>
              <a:t>prezentr.com</a:t>
            </a:r>
            <a:r>
              <a:rPr b="0" i="0" lang="bs-Latn-BA" sz="1200" u="none" cap="none" strike="noStrike">
                <a:solidFill>
                  <a:srgbClr val="A5A5A5"/>
                </a:solidFill>
                <a:latin typeface="Trebuchet MS"/>
                <a:ea typeface="Trebuchet MS"/>
                <a:cs typeface="Trebuchet MS"/>
                <a:sym typeface="Trebuchet MS"/>
              </a:rPr>
              <a:t>!</a:t>
            </a:r>
            <a:endParaRPr sz="1200">
              <a:solidFill>
                <a:srgbClr val="A5A5A5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AbhilashDatta/InstagramBot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hyperlink" Target="https://github.com/AbhilashDatta/InstagramBot" TargetMode="External"/><Relationship Id="rId5" Type="http://schemas.openxmlformats.org/officeDocument/2006/relationships/image" Target="../media/image1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hyperlink" Target="https://github.com/AbhilashDatta/InstagramBot" TargetMode="External"/><Relationship Id="rId5" Type="http://schemas.openxmlformats.org/officeDocument/2006/relationships/image" Target="../media/image1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hyperlink" Target="https://github.com/AbhilashDatta/InstagramBot" TargetMode="External"/><Relationship Id="rId5" Type="http://schemas.openxmlformats.org/officeDocument/2006/relationships/image" Target="../media/image14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hyperlink" Target="https://github.com/AbhilashDatta/InstagramBot" TargetMode="External"/><Relationship Id="rId5" Type="http://schemas.openxmlformats.org/officeDocument/2006/relationships/image" Target="../media/image14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hyperlink" Target="https://github.com/AbhilashDatta/InstagramBot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hyperlink" Target="https://github.com/AbhilashDatta/InstagramBot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ithub.com/AbhilashDatta/InstagramBot" TargetMode="External"/><Relationship Id="rId4" Type="http://schemas.openxmlformats.org/officeDocument/2006/relationships/image" Target="../media/image7.png"/><Relationship Id="rId5" Type="http://schemas.openxmlformats.org/officeDocument/2006/relationships/image" Target="../media/image4.png"/><Relationship Id="rId6" Type="http://schemas.openxmlformats.org/officeDocument/2006/relationships/hyperlink" Target="https://github.com/AbhilashDatta/InstagramBot" TargetMode="External"/><Relationship Id="rId7" Type="http://schemas.openxmlformats.org/officeDocument/2006/relationships/image" Target="../media/image1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hyperlink" Target="https://github.com/AbhilashDatta/InstagramBot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hyperlink" Target="https://github.com/AbhilashDatta/InstagramBot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jpg"/><Relationship Id="rId4" Type="http://schemas.openxmlformats.org/officeDocument/2006/relationships/image" Target="../media/image5.png"/><Relationship Id="rId5" Type="http://schemas.openxmlformats.org/officeDocument/2006/relationships/hyperlink" Target="https://github.com/AbhilashDatta/InstagramBot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hyperlink" Target="https://github.com/AbhilashDatta/InstagramBot" TargetMode="External"/><Relationship Id="rId5" Type="http://schemas.openxmlformats.org/officeDocument/2006/relationships/image" Target="../media/image1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hyperlink" Target="https://github.com/AbhilashDatta/InstagramBot" TargetMode="External"/><Relationship Id="rId9" Type="http://schemas.openxmlformats.org/officeDocument/2006/relationships/image" Target="../media/image14.jpg"/><Relationship Id="rId5" Type="http://schemas.openxmlformats.org/officeDocument/2006/relationships/image" Target="../media/image3.jpg"/><Relationship Id="rId6" Type="http://schemas.openxmlformats.org/officeDocument/2006/relationships/image" Target="../media/image6.png"/><Relationship Id="rId7" Type="http://schemas.openxmlformats.org/officeDocument/2006/relationships/image" Target="../media/image11.jpg"/><Relationship Id="rId8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hyperlink" Target="https://github.com/AbhilashDatta/InstagramBot" TargetMode="External"/><Relationship Id="rId5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1"/>
          <p:cNvSpPr txBox="1"/>
          <p:nvPr>
            <p:ph type="ctrTitle"/>
          </p:nvPr>
        </p:nvSpPr>
        <p:spPr>
          <a:xfrm>
            <a:off x="4572000" y="2104169"/>
            <a:ext cx="7425900" cy="113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rebuchet MS"/>
              <a:buNone/>
            </a:pPr>
            <a:r>
              <a:rPr lang="bs-Latn-BA">
                <a:uFill>
                  <a:noFill/>
                </a:uFill>
                <a:hlinkClick r:id="rId3"/>
              </a:rPr>
              <a:t>Instagram Bot</a:t>
            </a:r>
            <a:endParaRPr/>
          </a:p>
        </p:txBody>
      </p:sp>
      <p:sp>
        <p:nvSpPr>
          <p:cNvPr id="75" name="Google Shape;75;p11"/>
          <p:cNvSpPr txBox="1"/>
          <p:nvPr>
            <p:ph idx="1" type="subTitle"/>
          </p:nvPr>
        </p:nvSpPr>
        <p:spPr>
          <a:xfrm>
            <a:off x="5641125" y="3735375"/>
            <a:ext cx="5287800" cy="10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bs-Latn-BA"/>
              <a:t>Developed by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br>
              <a:rPr lang="bs-Latn-BA"/>
            </a:br>
            <a:r>
              <a:rPr lang="bs-Latn-BA"/>
              <a:t>Abhilash Datta</a:t>
            </a:r>
            <a:endParaRPr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98600" y="6019800"/>
            <a:ext cx="3393400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0"/>
          <p:cNvSpPr txBox="1"/>
          <p:nvPr/>
        </p:nvSpPr>
        <p:spPr>
          <a:xfrm>
            <a:off x="8957575" y="6163350"/>
            <a:ext cx="3643800" cy="7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bs-Latn-BA" sz="3800">
                <a:solidFill>
                  <a:schemeClr val="lt1"/>
                </a:solidFill>
                <a:uFill>
                  <a:noFill/>
                </a:uFill>
                <a:latin typeface="Trebuchet MS"/>
                <a:ea typeface="Trebuchet MS"/>
                <a:cs typeface="Trebuchet MS"/>
                <a:sym typeface="Trebuchet M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Instagram Bot</a:t>
            </a:r>
            <a:endParaRPr b="1" sz="3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0" name="Google Shape;190;p20"/>
          <p:cNvSpPr txBox="1"/>
          <p:nvPr/>
        </p:nvSpPr>
        <p:spPr>
          <a:xfrm>
            <a:off x="381000" y="533400"/>
            <a:ext cx="105654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00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D00B62"/>
              </a:buClr>
              <a:buSzPts val="2700"/>
              <a:buChar char="•"/>
            </a:pPr>
            <a:r>
              <a:rPr b="1" lang="bs-Latn-BA" sz="3700">
                <a:solidFill>
                  <a:srgbClr val="D00B62"/>
                </a:solidFill>
                <a:latin typeface="Trebuchet MS"/>
                <a:ea typeface="Trebuchet MS"/>
                <a:cs typeface="Trebuchet MS"/>
                <a:sym typeface="Trebuchet MS"/>
              </a:rPr>
              <a:t>Retrieving all new messages from Inbox</a:t>
            </a:r>
            <a:endParaRPr b="1" sz="2300"/>
          </a:p>
        </p:txBody>
      </p:sp>
      <p:sp>
        <p:nvSpPr>
          <p:cNvPr id="191" name="Google Shape;191;p20"/>
          <p:cNvSpPr txBox="1"/>
          <p:nvPr>
            <p:ph idx="4294967295" type="body"/>
          </p:nvPr>
        </p:nvSpPr>
        <p:spPr>
          <a:xfrm>
            <a:off x="542500" y="2824975"/>
            <a:ext cx="4566000" cy="229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000"/>
              <a:buAutoNum type="arabicPeriod"/>
            </a:pPr>
            <a:r>
              <a:rPr lang="bs-Latn-BA" sz="2000">
                <a:solidFill>
                  <a:srgbClr val="434343"/>
                </a:solidFill>
              </a:rPr>
              <a:t>Import the bot and initialize it.</a:t>
            </a:r>
            <a:endParaRPr sz="2000">
              <a:solidFill>
                <a:srgbClr val="434343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AutoNum type="arabicPeriod"/>
            </a:pPr>
            <a:r>
              <a:rPr lang="bs-Latn-BA" sz="2000">
                <a:solidFill>
                  <a:srgbClr val="434343"/>
                </a:solidFill>
              </a:rPr>
              <a:t>Login using your own credentials.</a:t>
            </a:r>
            <a:endParaRPr sz="2000">
              <a:solidFill>
                <a:srgbClr val="434343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AutoNum type="arabicPeriod"/>
            </a:pPr>
            <a:r>
              <a:rPr lang="bs-Latn-BA" sz="2000">
                <a:solidFill>
                  <a:srgbClr val="434343"/>
                </a:solidFill>
              </a:rPr>
              <a:t>Call the </a:t>
            </a:r>
            <a:r>
              <a:rPr i="1" lang="bs-Latn-BA" sz="2000">
                <a:solidFill>
                  <a:srgbClr val="434343"/>
                </a:solidFill>
              </a:rPr>
              <a:t>retrieve_messages_from_inbox </a:t>
            </a:r>
            <a:r>
              <a:rPr lang="bs-Latn-BA" sz="2000">
                <a:solidFill>
                  <a:srgbClr val="434343"/>
                </a:solidFill>
              </a:rPr>
              <a:t> function and pass a tolerance value as an argument.</a:t>
            </a:r>
            <a:endParaRPr sz="2000">
              <a:solidFill>
                <a:srgbClr val="434343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AutoNum type="arabicPeriod"/>
            </a:pPr>
            <a:r>
              <a:rPr lang="bs-Latn-BA" sz="2000">
                <a:solidFill>
                  <a:srgbClr val="434343"/>
                </a:solidFill>
              </a:rPr>
              <a:t>Finally Logout.</a:t>
            </a:r>
            <a:endParaRPr sz="2000">
              <a:solidFill>
                <a:srgbClr val="434343"/>
              </a:solidFill>
            </a:endParaRPr>
          </a:p>
        </p:txBody>
      </p:sp>
      <p:sp>
        <p:nvSpPr>
          <p:cNvPr id="192" name="Google Shape;192;p20"/>
          <p:cNvSpPr txBox="1"/>
          <p:nvPr/>
        </p:nvSpPr>
        <p:spPr>
          <a:xfrm>
            <a:off x="5305075" y="2912575"/>
            <a:ext cx="6684900" cy="1691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bs-Latn-BA" sz="1800">
                <a:latin typeface="Courier New"/>
                <a:ea typeface="Courier New"/>
                <a:cs typeface="Courier New"/>
                <a:sym typeface="Courier New"/>
              </a:rPr>
              <a:t>from BOT import Bot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bs-Latn-BA" sz="1800">
                <a:latin typeface="Courier New"/>
                <a:ea typeface="Courier New"/>
                <a:cs typeface="Courier New"/>
                <a:sym typeface="Courier New"/>
              </a:rPr>
              <a:t>bot = Bot()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bs-Latn-BA" sz="1800">
                <a:latin typeface="Courier New"/>
                <a:ea typeface="Courier New"/>
                <a:cs typeface="Courier New"/>
                <a:sym typeface="Courier New"/>
              </a:rPr>
              <a:t>bot.login(username, password)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bs-Latn-BA" sz="1800">
                <a:latin typeface="Courier New"/>
                <a:ea typeface="Courier New"/>
                <a:cs typeface="Courier New"/>
                <a:sym typeface="Courier New"/>
              </a:rPr>
              <a:t>bot.retrieve_messages_from_inbox(tolerance = 2)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bs-Latn-BA" sz="1800">
                <a:latin typeface="Courier New"/>
                <a:ea typeface="Courier New"/>
                <a:cs typeface="Courier New"/>
                <a:sym typeface="Courier New"/>
              </a:rPr>
              <a:t>bot.logout()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93" name="Google Shape;193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661150" y="54900"/>
            <a:ext cx="1530850" cy="153085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0"/>
          <p:cNvSpPr txBox="1"/>
          <p:nvPr/>
        </p:nvSpPr>
        <p:spPr>
          <a:xfrm>
            <a:off x="1054000" y="1835575"/>
            <a:ext cx="26958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bs-Latn-BA" sz="3100">
                <a:solidFill>
                  <a:srgbClr val="D00B62"/>
                </a:solidFill>
                <a:latin typeface="Trebuchet MS"/>
                <a:ea typeface="Trebuchet MS"/>
                <a:cs typeface="Trebuchet MS"/>
                <a:sym typeface="Trebuchet MS"/>
              </a:rPr>
              <a:t>How to Use:</a:t>
            </a:r>
            <a:endParaRPr i="1" sz="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5" name="Google Shape;195;p20"/>
          <p:cNvSpPr txBox="1"/>
          <p:nvPr/>
        </p:nvSpPr>
        <p:spPr>
          <a:xfrm>
            <a:off x="5321200" y="1835575"/>
            <a:ext cx="26958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bs-Latn-BA" sz="3100">
                <a:solidFill>
                  <a:srgbClr val="D00B62"/>
                </a:solidFill>
                <a:latin typeface="Trebuchet MS"/>
                <a:ea typeface="Trebuchet MS"/>
                <a:cs typeface="Trebuchet MS"/>
                <a:sym typeface="Trebuchet MS"/>
              </a:rPr>
              <a:t>Code:</a:t>
            </a:r>
            <a:endParaRPr i="1" sz="8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98600" y="6019800"/>
            <a:ext cx="3393400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1"/>
          <p:cNvSpPr txBox="1"/>
          <p:nvPr/>
        </p:nvSpPr>
        <p:spPr>
          <a:xfrm>
            <a:off x="8957575" y="6163350"/>
            <a:ext cx="3643800" cy="7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bs-Latn-BA" sz="3800">
                <a:solidFill>
                  <a:schemeClr val="lt1"/>
                </a:solidFill>
                <a:uFill>
                  <a:noFill/>
                </a:uFill>
                <a:latin typeface="Trebuchet MS"/>
                <a:ea typeface="Trebuchet MS"/>
                <a:cs typeface="Trebuchet MS"/>
                <a:sym typeface="Trebuchet M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Instagram Bot</a:t>
            </a:r>
            <a:endParaRPr b="1" sz="3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2" name="Google Shape;202;p21"/>
          <p:cNvSpPr txBox="1"/>
          <p:nvPr/>
        </p:nvSpPr>
        <p:spPr>
          <a:xfrm>
            <a:off x="381000" y="533400"/>
            <a:ext cx="81996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00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D00B62"/>
              </a:buClr>
              <a:buSzPts val="2700"/>
              <a:buChar char="•"/>
            </a:pPr>
            <a:r>
              <a:rPr b="1" lang="bs-Latn-BA" sz="3700">
                <a:solidFill>
                  <a:srgbClr val="D00B62"/>
                </a:solidFill>
                <a:latin typeface="Trebuchet MS"/>
                <a:ea typeface="Trebuchet MS"/>
                <a:cs typeface="Trebuchet MS"/>
                <a:sym typeface="Trebuchet MS"/>
              </a:rPr>
              <a:t>Sharing Latest Post</a:t>
            </a:r>
            <a:endParaRPr b="1" sz="2300"/>
          </a:p>
        </p:txBody>
      </p:sp>
      <p:sp>
        <p:nvSpPr>
          <p:cNvPr id="203" name="Google Shape;203;p21"/>
          <p:cNvSpPr txBox="1"/>
          <p:nvPr/>
        </p:nvSpPr>
        <p:spPr>
          <a:xfrm>
            <a:off x="2738250" y="1854525"/>
            <a:ext cx="6715500" cy="28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bs-Latn-BA" sz="2500">
                <a:latin typeface="Trebuchet MS"/>
                <a:ea typeface="Trebuchet MS"/>
                <a:cs typeface="Trebuchet MS"/>
                <a:sym typeface="Trebuchet MS"/>
              </a:rPr>
              <a:t>Working:</a:t>
            </a:r>
            <a:endParaRPr b="1" sz="25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Trebuchet MS"/>
              <a:buChar char="●"/>
            </a:pPr>
            <a:r>
              <a:rPr lang="bs-Latn-BA" sz="2100">
                <a:latin typeface="Trebuchet MS"/>
                <a:ea typeface="Trebuchet MS"/>
                <a:cs typeface="Trebuchet MS"/>
                <a:sym typeface="Trebuchet MS"/>
              </a:rPr>
              <a:t>First the </a:t>
            </a:r>
            <a:r>
              <a:rPr lang="bs-Latn-BA" sz="2100">
                <a:latin typeface="Trebuchet MS"/>
                <a:ea typeface="Trebuchet MS"/>
                <a:cs typeface="Trebuchet MS"/>
                <a:sym typeface="Trebuchet MS"/>
              </a:rPr>
              <a:t>function</a:t>
            </a:r>
            <a:r>
              <a:rPr lang="bs-Latn-BA" sz="2100">
                <a:latin typeface="Trebuchet MS"/>
                <a:ea typeface="Trebuchet MS"/>
                <a:cs typeface="Trebuchet MS"/>
                <a:sym typeface="Trebuchet MS"/>
              </a:rPr>
              <a:t> will do a Caption analysis of our latest post.</a:t>
            </a:r>
            <a:endParaRPr sz="21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Trebuchet MS"/>
              <a:buChar char="●"/>
            </a:pPr>
            <a:r>
              <a:rPr lang="bs-Latn-BA" sz="2100">
                <a:latin typeface="Trebuchet MS"/>
                <a:ea typeface="Trebuchet MS"/>
                <a:cs typeface="Trebuchet MS"/>
                <a:sym typeface="Trebuchet MS"/>
              </a:rPr>
              <a:t>Then it’ll compare the category of our post with the category each user in our database likes.</a:t>
            </a:r>
            <a:endParaRPr sz="21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Trebuchet MS"/>
              <a:buChar char="●"/>
            </a:pPr>
            <a:r>
              <a:rPr lang="bs-Latn-BA" sz="2100">
                <a:latin typeface="Trebuchet MS"/>
                <a:ea typeface="Trebuchet MS"/>
                <a:cs typeface="Trebuchet MS"/>
                <a:sym typeface="Trebuchet MS"/>
              </a:rPr>
              <a:t>Finally it’ll send the post to every user who like the category. </a:t>
            </a:r>
            <a:endParaRPr sz="19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04" name="Google Shape;204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661150" y="54900"/>
            <a:ext cx="1530850" cy="1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98600" y="6019800"/>
            <a:ext cx="3393400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2"/>
          <p:cNvSpPr txBox="1"/>
          <p:nvPr/>
        </p:nvSpPr>
        <p:spPr>
          <a:xfrm>
            <a:off x="8957575" y="6163350"/>
            <a:ext cx="3643800" cy="7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bs-Latn-BA" sz="3800">
                <a:solidFill>
                  <a:schemeClr val="lt1"/>
                </a:solidFill>
                <a:uFill>
                  <a:noFill/>
                </a:uFill>
                <a:latin typeface="Trebuchet MS"/>
                <a:ea typeface="Trebuchet MS"/>
                <a:cs typeface="Trebuchet MS"/>
                <a:sym typeface="Trebuchet M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Instagram Bot</a:t>
            </a:r>
            <a:endParaRPr b="1" sz="3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1" name="Google Shape;211;p22"/>
          <p:cNvSpPr txBox="1"/>
          <p:nvPr/>
        </p:nvSpPr>
        <p:spPr>
          <a:xfrm>
            <a:off x="381000" y="533400"/>
            <a:ext cx="81996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00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D00B62"/>
              </a:buClr>
              <a:buSzPts val="2700"/>
              <a:buChar char="•"/>
            </a:pPr>
            <a:r>
              <a:rPr b="1" lang="bs-Latn-BA" sz="3700">
                <a:solidFill>
                  <a:srgbClr val="D00B62"/>
                </a:solidFill>
                <a:latin typeface="Trebuchet MS"/>
                <a:ea typeface="Trebuchet MS"/>
                <a:cs typeface="Trebuchet MS"/>
                <a:sym typeface="Trebuchet MS"/>
              </a:rPr>
              <a:t>Sharing Latest Post</a:t>
            </a:r>
            <a:endParaRPr b="1" sz="2300"/>
          </a:p>
        </p:txBody>
      </p:sp>
      <p:sp>
        <p:nvSpPr>
          <p:cNvPr id="212" name="Google Shape;212;p22"/>
          <p:cNvSpPr txBox="1"/>
          <p:nvPr>
            <p:ph idx="4294967295" type="body"/>
          </p:nvPr>
        </p:nvSpPr>
        <p:spPr>
          <a:xfrm>
            <a:off x="648325" y="2662050"/>
            <a:ext cx="4566000" cy="229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000"/>
              <a:buAutoNum type="arabicPeriod"/>
            </a:pPr>
            <a:r>
              <a:rPr lang="bs-Latn-BA" sz="2000">
                <a:solidFill>
                  <a:srgbClr val="434343"/>
                </a:solidFill>
              </a:rPr>
              <a:t>Import the bot and initialize it.</a:t>
            </a:r>
            <a:endParaRPr sz="2000">
              <a:solidFill>
                <a:srgbClr val="434343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AutoNum type="arabicPeriod"/>
            </a:pPr>
            <a:r>
              <a:rPr lang="bs-Latn-BA" sz="2000">
                <a:solidFill>
                  <a:srgbClr val="434343"/>
                </a:solidFill>
              </a:rPr>
              <a:t>Login using your own credentials.</a:t>
            </a:r>
            <a:endParaRPr sz="2000">
              <a:solidFill>
                <a:srgbClr val="434343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AutoNum type="arabicPeriod"/>
            </a:pPr>
            <a:r>
              <a:rPr lang="bs-Latn-BA" sz="2000">
                <a:solidFill>
                  <a:srgbClr val="434343"/>
                </a:solidFill>
              </a:rPr>
              <a:t>Call the </a:t>
            </a:r>
            <a:r>
              <a:rPr i="1" lang="bs-Latn-BA" sz="2000">
                <a:solidFill>
                  <a:srgbClr val="434343"/>
                </a:solidFill>
              </a:rPr>
              <a:t>share_latest_post </a:t>
            </a:r>
            <a:r>
              <a:rPr lang="bs-Latn-BA" sz="2000">
                <a:solidFill>
                  <a:srgbClr val="434343"/>
                </a:solidFill>
              </a:rPr>
              <a:t>function without any argument.</a:t>
            </a:r>
            <a:endParaRPr sz="2000">
              <a:solidFill>
                <a:srgbClr val="434343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AutoNum type="arabicPeriod"/>
            </a:pPr>
            <a:r>
              <a:rPr lang="bs-Latn-BA" sz="2000">
                <a:solidFill>
                  <a:srgbClr val="434343"/>
                </a:solidFill>
              </a:rPr>
              <a:t>Finally Logout.</a:t>
            </a:r>
            <a:endParaRPr sz="2000">
              <a:solidFill>
                <a:srgbClr val="434343"/>
              </a:solidFill>
            </a:endParaRPr>
          </a:p>
        </p:txBody>
      </p:sp>
      <p:sp>
        <p:nvSpPr>
          <p:cNvPr id="213" name="Google Shape;213;p22"/>
          <p:cNvSpPr txBox="1"/>
          <p:nvPr/>
        </p:nvSpPr>
        <p:spPr>
          <a:xfrm>
            <a:off x="5944300" y="2673450"/>
            <a:ext cx="5436000" cy="1691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bs-Latn-BA" sz="1800">
                <a:latin typeface="Courier New"/>
                <a:ea typeface="Courier New"/>
                <a:cs typeface="Courier New"/>
                <a:sym typeface="Courier New"/>
              </a:rPr>
              <a:t>from BOT import Bot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bs-Latn-BA" sz="1800">
                <a:latin typeface="Courier New"/>
                <a:ea typeface="Courier New"/>
                <a:cs typeface="Courier New"/>
                <a:sym typeface="Courier New"/>
              </a:rPr>
              <a:t>bot = Bot()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bs-Latn-BA" sz="1800">
                <a:latin typeface="Courier New"/>
                <a:ea typeface="Courier New"/>
                <a:cs typeface="Courier New"/>
                <a:sym typeface="Courier New"/>
              </a:rPr>
              <a:t>bot.login(username, password)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bs-Latn-BA" sz="1800">
                <a:latin typeface="Courier New"/>
                <a:ea typeface="Courier New"/>
                <a:cs typeface="Courier New"/>
                <a:sym typeface="Courier New"/>
              </a:rPr>
              <a:t>bot.share_latest_post()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bs-Latn-BA" sz="1800">
                <a:latin typeface="Courier New"/>
                <a:ea typeface="Courier New"/>
                <a:cs typeface="Courier New"/>
                <a:sym typeface="Courier New"/>
              </a:rPr>
              <a:t>bot.logout()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4" name="Google Shape;214;p22"/>
          <p:cNvSpPr txBox="1"/>
          <p:nvPr/>
        </p:nvSpPr>
        <p:spPr>
          <a:xfrm>
            <a:off x="1130200" y="1683175"/>
            <a:ext cx="26958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bs-Latn-BA" sz="3100">
                <a:solidFill>
                  <a:srgbClr val="D00B62"/>
                </a:solidFill>
                <a:latin typeface="Trebuchet MS"/>
                <a:ea typeface="Trebuchet MS"/>
                <a:cs typeface="Trebuchet MS"/>
                <a:sym typeface="Trebuchet MS"/>
              </a:rPr>
              <a:t>How to Use:</a:t>
            </a:r>
            <a:endParaRPr i="1" sz="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5" name="Google Shape;215;p22"/>
          <p:cNvSpPr txBox="1"/>
          <p:nvPr/>
        </p:nvSpPr>
        <p:spPr>
          <a:xfrm>
            <a:off x="6007000" y="1683175"/>
            <a:ext cx="26958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bs-Latn-BA" sz="3100">
                <a:solidFill>
                  <a:srgbClr val="D00B62"/>
                </a:solidFill>
                <a:latin typeface="Trebuchet MS"/>
                <a:ea typeface="Trebuchet MS"/>
                <a:cs typeface="Trebuchet MS"/>
                <a:sym typeface="Trebuchet MS"/>
              </a:rPr>
              <a:t>Code</a:t>
            </a:r>
            <a:r>
              <a:rPr i="1" lang="bs-Latn-BA" sz="3100">
                <a:solidFill>
                  <a:srgbClr val="D00B62"/>
                </a:solidFill>
                <a:latin typeface="Trebuchet MS"/>
                <a:ea typeface="Trebuchet MS"/>
                <a:cs typeface="Trebuchet MS"/>
                <a:sym typeface="Trebuchet MS"/>
              </a:rPr>
              <a:t>:</a:t>
            </a:r>
            <a:endParaRPr i="1" sz="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16" name="Google Shape;216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661150" y="54900"/>
            <a:ext cx="1530850" cy="1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98600" y="6019800"/>
            <a:ext cx="3393400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23"/>
          <p:cNvSpPr txBox="1"/>
          <p:nvPr/>
        </p:nvSpPr>
        <p:spPr>
          <a:xfrm>
            <a:off x="8957575" y="6163350"/>
            <a:ext cx="3643800" cy="7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bs-Latn-BA" sz="3800">
                <a:solidFill>
                  <a:schemeClr val="lt1"/>
                </a:solidFill>
                <a:uFill>
                  <a:noFill/>
                </a:uFill>
                <a:latin typeface="Trebuchet MS"/>
                <a:ea typeface="Trebuchet MS"/>
                <a:cs typeface="Trebuchet MS"/>
                <a:sym typeface="Trebuchet M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Instagram Bot</a:t>
            </a:r>
            <a:endParaRPr b="1" sz="3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3" name="Google Shape;223;p23"/>
          <p:cNvSpPr txBox="1"/>
          <p:nvPr/>
        </p:nvSpPr>
        <p:spPr>
          <a:xfrm>
            <a:off x="381000" y="533400"/>
            <a:ext cx="88176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00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D00B62"/>
              </a:buClr>
              <a:buSzPts val="2700"/>
              <a:buChar char="•"/>
            </a:pPr>
            <a:r>
              <a:rPr b="1" lang="bs-Latn-BA" sz="3700">
                <a:solidFill>
                  <a:srgbClr val="D00B62"/>
                </a:solidFill>
                <a:latin typeface="Trebuchet MS"/>
                <a:ea typeface="Trebuchet MS"/>
                <a:cs typeface="Trebuchet MS"/>
                <a:sym typeface="Trebuchet MS"/>
              </a:rPr>
              <a:t>Retrieve and </a:t>
            </a:r>
            <a:r>
              <a:rPr b="1" lang="bs-Latn-BA" sz="3700">
                <a:solidFill>
                  <a:srgbClr val="D00B62"/>
                </a:solidFill>
                <a:latin typeface="Trebuchet MS"/>
                <a:ea typeface="Trebuchet MS"/>
                <a:cs typeface="Trebuchet MS"/>
                <a:sym typeface="Trebuchet MS"/>
              </a:rPr>
              <a:t>Share at the same time</a:t>
            </a:r>
            <a:endParaRPr b="1" sz="2300"/>
          </a:p>
        </p:txBody>
      </p:sp>
      <p:sp>
        <p:nvSpPr>
          <p:cNvPr id="224" name="Google Shape;224;p23"/>
          <p:cNvSpPr txBox="1"/>
          <p:nvPr>
            <p:ph idx="4294967295" type="body"/>
          </p:nvPr>
        </p:nvSpPr>
        <p:spPr>
          <a:xfrm>
            <a:off x="381000" y="2673450"/>
            <a:ext cx="4566000" cy="229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bs-Latn-BA" sz="2000">
                <a:solidFill>
                  <a:srgbClr val="434343"/>
                </a:solidFill>
              </a:rPr>
              <a:t>We can retrieve messages from the inbox and share our latest post if their category matches at the same time.</a:t>
            </a:r>
            <a:endParaRPr sz="2000">
              <a:solidFill>
                <a:srgbClr val="434343"/>
              </a:solidFill>
            </a:endParaRPr>
          </a:p>
        </p:txBody>
      </p:sp>
      <p:sp>
        <p:nvSpPr>
          <p:cNvPr id="225" name="Google Shape;225;p23"/>
          <p:cNvSpPr txBox="1"/>
          <p:nvPr/>
        </p:nvSpPr>
        <p:spPr>
          <a:xfrm>
            <a:off x="5317750" y="2673450"/>
            <a:ext cx="6635700" cy="1902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bs-Latn-BA" sz="1800">
                <a:latin typeface="Courier New"/>
                <a:ea typeface="Courier New"/>
                <a:cs typeface="Courier New"/>
                <a:sym typeface="Courier New"/>
              </a:rPr>
              <a:t>from BOT import Bot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bs-Latn-BA" sz="1800">
                <a:latin typeface="Courier New"/>
                <a:ea typeface="Courier New"/>
                <a:cs typeface="Courier New"/>
                <a:sym typeface="Courier New"/>
              </a:rPr>
              <a:t>bot = Bot()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bs-Latn-BA" sz="1800">
                <a:latin typeface="Courier New"/>
                <a:ea typeface="Courier New"/>
                <a:cs typeface="Courier New"/>
                <a:sym typeface="Courier New"/>
              </a:rPr>
              <a:t>bot.login(username, password)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bs-Latn-BA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bot.retrieve_messages_from_inbox(tolerance = 2)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bs-Latn-BA" sz="1800">
                <a:latin typeface="Courier New"/>
                <a:ea typeface="Courier New"/>
                <a:cs typeface="Courier New"/>
                <a:sym typeface="Courier New"/>
              </a:rPr>
              <a:t>bot.share_latest_post()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bs-Latn-BA" sz="1800">
                <a:latin typeface="Courier New"/>
                <a:ea typeface="Courier New"/>
                <a:cs typeface="Courier New"/>
                <a:sym typeface="Courier New"/>
              </a:rPr>
              <a:t>bot.logout()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6" name="Google Shape;226;p23"/>
          <p:cNvSpPr txBox="1"/>
          <p:nvPr/>
        </p:nvSpPr>
        <p:spPr>
          <a:xfrm>
            <a:off x="6007000" y="1683175"/>
            <a:ext cx="26958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bs-Latn-BA" sz="3100">
                <a:solidFill>
                  <a:srgbClr val="D00B62"/>
                </a:solidFill>
                <a:latin typeface="Trebuchet MS"/>
                <a:ea typeface="Trebuchet MS"/>
                <a:cs typeface="Trebuchet MS"/>
                <a:sym typeface="Trebuchet MS"/>
              </a:rPr>
              <a:t>Code:</a:t>
            </a:r>
            <a:endParaRPr i="1" sz="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27" name="Google Shape;227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661150" y="54900"/>
            <a:ext cx="1530850" cy="153085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23"/>
          <p:cNvSpPr txBox="1"/>
          <p:nvPr/>
        </p:nvSpPr>
        <p:spPr>
          <a:xfrm>
            <a:off x="901600" y="1683175"/>
            <a:ext cx="26958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bs-Latn-BA" sz="3100">
                <a:solidFill>
                  <a:srgbClr val="D00B62"/>
                </a:solidFill>
                <a:latin typeface="Trebuchet MS"/>
                <a:ea typeface="Trebuchet MS"/>
                <a:cs typeface="Trebuchet MS"/>
                <a:sym typeface="Trebuchet MS"/>
              </a:rPr>
              <a:t>Concept:</a:t>
            </a:r>
            <a:endParaRPr i="1" sz="8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4"/>
          <p:cNvSpPr txBox="1"/>
          <p:nvPr>
            <p:ph type="title"/>
          </p:nvPr>
        </p:nvSpPr>
        <p:spPr>
          <a:xfrm>
            <a:off x="908050" y="2508050"/>
            <a:ext cx="10515600" cy="114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rebuchet MS"/>
              <a:buNone/>
            </a:pPr>
            <a:r>
              <a:rPr lang="bs-Latn-BA"/>
              <a:t>Thank You</a:t>
            </a:r>
            <a:endParaRPr/>
          </a:p>
        </p:txBody>
      </p:sp>
      <p:pic>
        <p:nvPicPr>
          <p:cNvPr id="234" name="Google Shape;23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91550" y="6019800"/>
            <a:ext cx="3165700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24"/>
          <p:cNvSpPr txBox="1"/>
          <p:nvPr/>
        </p:nvSpPr>
        <p:spPr>
          <a:xfrm>
            <a:off x="8957575" y="6163350"/>
            <a:ext cx="3643800" cy="7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bs-Latn-BA" sz="3800">
                <a:solidFill>
                  <a:schemeClr val="lt1"/>
                </a:solidFill>
                <a:uFill>
                  <a:noFill/>
                </a:uFill>
                <a:latin typeface="Trebuchet MS"/>
                <a:ea typeface="Trebuchet MS"/>
                <a:cs typeface="Trebuchet MS"/>
                <a:sym typeface="Trebuchet M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Instagram Bot</a:t>
            </a:r>
            <a:endParaRPr b="1" sz="3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type="title"/>
          </p:nvPr>
        </p:nvSpPr>
        <p:spPr>
          <a:xfrm>
            <a:off x="831850" y="2736650"/>
            <a:ext cx="10515600" cy="114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rebuchet MS"/>
              <a:buNone/>
            </a:pPr>
            <a:r>
              <a:rPr lang="bs-Latn-BA"/>
              <a:t>Getting Started</a:t>
            </a:r>
            <a:endParaRPr/>
          </a:p>
        </p:txBody>
      </p:sp>
      <p:pic>
        <p:nvPicPr>
          <p:cNvPr id="81" name="Google Shape;81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91550" y="6019800"/>
            <a:ext cx="3165700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2"/>
          <p:cNvSpPr txBox="1"/>
          <p:nvPr/>
        </p:nvSpPr>
        <p:spPr>
          <a:xfrm>
            <a:off x="8957575" y="6163350"/>
            <a:ext cx="3643800" cy="7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bs-Latn-BA" sz="3800">
                <a:solidFill>
                  <a:schemeClr val="lt1"/>
                </a:solidFill>
                <a:uFill>
                  <a:noFill/>
                </a:uFill>
                <a:latin typeface="Trebuchet MS"/>
                <a:ea typeface="Trebuchet MS"/>
                <a:cs typeface="Trebuchet MS"/>
                <a:sym typeface="Trebuchet M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Instagram Bot</a:t>
            </a:r>
            <a:endParaRPr b="1" sz="3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bs-Latn-BA"/>
              <a:t>Setting Up The Environment</a:t>
            </a:r>
            <a:endParaRPr/>
          </a:p>
        </p:txBody>
      </p:sp>
      <p:sp>
        <p:nvSpPr>
          <p:cNvPr id="88" name="Google Shape;88;p13"/>
          <p:cNvSpPr txBox="1"/>
          <p:nvPr>
            <p:ph idx="1" type="body"/>
          </p:nvPr>
        </p:nvSpPr>
        <p:spPr>
          <a:xfrm>
            <a:off x="839800" y="2438400"/>
            <a:ext cx="3932100" cy="2505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bs-Latn-BA" sz="2000">
                <a:solidFill>
                  <a:srgbClr val="434343"/>
                </a:solidFill>
              </a:rPr>
              <a:t>After </a:t>
            </a:r>
            <a:r>
              <a:rPr lang="bs-Latn-BA" sz="2000">
                <a:solidFill>
                  <a:srgbClr val="434343"/>
                </a:solidFill>
              </a:rPr>
              <a:t>downloading</a:t>
            </a:r>
            <a:r>
              <a:rPr lang="bs-Latn-BA" sz="2000">
                <a:solidFill>
                  <a:srgbClr val="434343"/>
                </a:solidFill>
              </a:rPr>
              <a:t> and extracting the zip file from the </a:t>
            </a:r>
            <a:r>
              <a:rPr lang="bs-Latn-BA" sz="2000" u="sng">
                <a:solidFill>
                  <a:srgbClr val="0000FF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GitHub Repository</a:t>
            </a:r>
            <a:r>
              <a:rPr lang="bs-Latn-BA" sz="2000">
                <a:solidFill>
                  <a:srgbClr val="434343"/>
                </a:solidFill>
              </a:rPr>
              <a:t>,</a:t>
            </a:r>
            <a:br>
              <a:rPr lang="bs-Latn-BA" sz="2000">
                <a:solidFill>
                  <a:srgbClr val="434343"/>
                </a:solidFill>
              </a:rPr>
            </a:br>
            <a:r>
              <a:rPr lang="bs-Latn-BA" sz="2000">
                <a:solidFill>
                  <a:srgbClr val="434343"/>
                </a:solidFill>
              </a:rPr>
              <a:t>We need to setup the </a:t>
            </a:r>
            <a:r>
              <a:rPr lang="bs-Latn-BA" sz="2000">
                <a:solidFill>
                  <a:srgbClr val="434343"/>
                </a:solidFill>
              </a:rPr>
              <a:t>virtual</a:t>
            </a:r>
            <a:r>
              <a:rPr lang="bs-Latn-BA" sz="2000">
                <a:solidFill>
                  <a:srgbClr val="434343"/>
                </a:solidFill>
              </a:rPr>
              <a:t> environment and install the required python libraries.</a:t>
            </a:r>
            <a:endParaRPr sz="2000">
              <a:solidFill>
                <a:srgbClr val="434343"/>
              </a:solidFill>
            </a:endParaRPr>
          </a:p>
        </p:txBody>
      </p:sp>
      <p:pic>
        <p:nvPicPr>
          <p:cNvPr id="89" name="Google Shape;89;p13"/>
          <p:cNvPicPr preferRelativeResize="0"/>
          <p:nvPr/>
        </p:nvPicPr>
        <p:blipFill rotWithShape="1">
          <a:blip r:embed="rId4">
            <a:alphaModFix/>
          </a:blip>
          <a:srcRect b="0" l="6253" r="9585" t="0"/>
          <a:stretch/>
        </p:blipFill>
        <p:spPr>
          <a:xfrm>
            <a:off x="5227748" y="810800"/>
            <a:ext cx="5953451" cy="492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868375" y="6047050"/>
            <a:ext cx="3188875" cy="7532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3"/>
          <p:cNvSpPr txBox="1"/>
          <p:nvPr/>
        </p:nvSpPr>
        <p:spPr>
          <a:xfrm>
            <a:off x="8957575" y="6163350"/>
            <a:ext cx="3643800" cy="7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bs-Latn-BA" sz="3800">
                <a:solidFill>
                  <a:schemeClr val="lt1"/>
                </a:solidFill>
                <a:uFill>
                  <a:noFill/>
                </a:uFill>
                <a:latin typeface="Trebuchet MS"/>
                <a:ea typeface="Trebuchet MS"/>
                <a:cs typeface="Trebuchet MS"/>
                <a:sym typeface="Trebuchet MS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Instagram Bot</a:t>
            </a:r>
            <a:endParaRPr b="1" sz="3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92" name="Google Shape;92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661150" y="54900"/>
            <a:ext cx="1530850" cy="1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/>
          <p:nvPr>
            <p:ph type="title"/>
          </p:nvPr>
        </p:nvSpPr>
        <p:spPr>
          <a:xfrm>
            <a:off x="838200" y="108815"/>
            <a:ext cx="10515600" cy="1207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bs-Latn-BA"/>
              <a:t>Initialization of the Bot</a:t>
            </a:r>
            <a:endParaRPr/>
          </a:p>
        </p:txBody>
      </p:sp>
      <p:pic>
        <p:nvPicPr>
          <p:cNvPr id="98" name="Google Shape;9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98600" y="6019800"/>
            <a:ext cx="3393400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4"/>
          <p:cNvSpPr txBox="1"/>
          <p:nvPr/>
        </p:nvSpPr>
        <p:spPr>
          <a:xfrm>
            <a:off x="8957575" y="6163350"/>
            <a:ext cx="3643800" cy="7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bs-Latn-BA" sz="3800">
                <a:solidFill>
                  <a:schemeClr val="lt1"/>
                </a:solidFill>
                <a:uFill>
                  <a:noFill/>
                </a:uFill>
                <a:latin typeface="Trebuchet MS"/>
                <a:ea typeface="Trebuchet MS"/>
                <a:cs typeface="Trebuchet MS"/>
                <a:sym typeface="Trebuchet M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Instagram Bot</a:t>
            </a:r>
            <a:endParaRPr b="1" sz="3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0" name="Google Shape;100;p14"/>
          <p:cNvSpPr txBox="1"/>
          <p:nvPr/>
        </p:nvSpPr>
        <p:spPr>
          <a:xfrm>
            <a:off x="6916050" y="2805600"/>
            <a:ext cx="3643800" cy="1246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bs-Latn-BA" sz="2300">
                <a:latin typeface="Courier New"/>
                <a:ea typeface="Courier New"/>
                <a:cs typeface="Courier New"/>
                <a:sym typeface="Courier New"/>
              </a:rPr>
              <a:t>from BOT import Bot</a:t>
            </a:r>
            <a:br>
              <a:rPr b="1" lang="bs-Latn-BA" sz="2300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bs-Latn-BA" sz="23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bs-Latn-BA" sz="2300">
                <a:latin typeface="Courier New"/>
                <a:ea typeface="Courier New"/>
                <a:cs typeface="Courier New"/>
                <a:sym typeface="Courier New"/>
              </a:rPr>
              <a:t>bot = Bot() </a:t>
            </a:r>
            <a:endParaRPr b="1" sz="2300">
              <a:highlight>
                <a:schemeClr val="accent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1" name="Google Shape;101;p14"/>
          <p:cNvSpPr txBox="1"/>
          <p:nvPr>
            <p:ph idx="4294967295" type="body"/>
          </p:nvPr>
        </p:nvSpPr>
        <p:spPr>
          <a:xfrm>
            <a:off x="1632150" y="2690400"/>
            <a:ext cx="3932100" cy="147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bs-Latn-BA" sz="2000">
                <a:solidFill>
                  <a:srgbClr val="434343"/>
                </a:solidFill>
              </a:rPr>
              <a:t>Inside the directory, either open a new </a:t>
            </a:r>
            <a:r>
              <a:rPr lang="bs-Latn-BA" sz="2000">
                <a:solidFill>
                  <a:srgbClr val="434343"/>
                </a:solidFill>
              </a:rPr>
              <a:t>python file or edit the example.py file which has been given as a template.</a:t>
            </a:r>
            <a:endParaRPr sz="20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98600" y="6019800"/>
            <a:ext cx="3393400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5"/>
          <p:cNvSpPr txBox="1"/>
          <p:nvPr/>
        </p:nvSpPr>
        <p:spPr>
          <a:xfrm>
            <a:off x="8957575" y="6163350"/>
            <a:ext cx="3643800" cy="7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bs-Latn-BA" sz="3800">
                <a:solidFill>
                  <a:schemeClr val="lt1"/>
                </a:solidFill>
                <a:uFill>
                  <a:noFill/>
                </a:uFill>
                <a:latin typeface="Trebuchet MS"/>
                <a:ea typeface="Trebuchet MS"/>
                <a:cs typeface="Trebuchet MS"/>
                <a:sym typeface="Trebuchet M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Instagram Bot</a:t>
            </a:r>
            <a:endParaRPr b="1" sz="3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8" name="Google Shape;108;p15"/>
          <p:cNvSpPr/>
          <p:nvPr/>
        </p:nvSpPr>
        <p:spPr>
          <a:xfrm>
            <a:off x="4547525" y="3193200"/>
            <a:ext cx="2695800" cy="1081200"/>
          </a:xfrm>
          <a:prstGeom prst="ellipse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5"/>
          <p:cNvSpPr txBox="1"/>
          <p:nvPr/>
        </p:nvSpPr>
        <p:spPr>
          <a:xfrm>
            <a:off x="4636400" y="3445000"/>
            <a:ext cx="24735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bs-Latn-BA" sz="23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The BOT module</a:t>
            </a:r>
            <a:endParaRPr b="1" sz="23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0" name="Google Shape;110;p15"/>
          <p:cNvSpPr txBox="1"/>
          <p:nvPr/>
        </p:nvSpPr>
        <p:spPr>
          <a:xfrm>
            <a:off x="5443625" y="1600750"/>
            <a:ext cx="9036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bs-Latn-BA" sz="21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Login</a:t>
            </a:r>
            <a:endParaRPr sz="21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1" name="Google Shape;111;p15"/>
          <p:cNvSpPr txBox="1"/>
          <p:nvPr/>
        </p:nvSpPr>
        <p:spPr>
          <a:xfrm>
            <a:off x="5369675" y="5358950"/>
            <a:ext cx="10515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bs-Latn-BA" sz="21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Logout</a:t>
            </a:r>
            <a:endParaRPr sz="21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2" name="Google Shape;112;p15"/>
          <p:cNvSpPr txBox="1"/>
          <p:nvPr/>
        </p:nvSpPr>
        <p:spPr>
          <a:xfrm>
            <a:off x="8130175" y="3460450"/>
            <a:ext cx="9036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bs-Latn-BA" sz="21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DM</a:t>
            </a:r>
            <a:endParaRPr sz="21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3" name="Google Shape;113;p15"/>
          <p:cNvSpPr txBox="1"/>
          <p:nvPr/>
        </p:nvSpPr>
        <p:spPr>
          <a:xfrm>
            <a:off x="2275025" y="3505750"/>
            <a:ext cx="1404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bs-Latn-BA" sz="21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Retrieval</a:t>
            </a:r>
            <a:endParaRPr sz="21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4" name="Google Shape;114;p15"/>
          <p:cNvSpPr txBox="1"/>
          <p:nvPr/>
        </p:nvSpPr>
        <p:spPr>
          <a:xfrm>
            <a:off x="7577225" y="2261050"/>
            <a:ext cx="9036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bs-Latn-BA" sz="21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Like</a:t>
            </a:r>
            <a:endParaRPr sz="21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5" name="Google Shape;115;p15"/>
          <p:cNvSpPr txBox="1"/>
          <p:nvPr/>
        </p:nvSpPr>
        <p:spPr>
          <a:xfrm>
            <a:off x="2884925" y="2261050"/>
            <a:ext cx="1404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bs-Latn-BA" sz="21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Download</a:t>
            </a:r>
            <a:endParaRPr sz="21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6" name="Google Shape;116;p15"/>
          <p:cNvSpPr txBox="1"/>
          <p:nvPr/>
        </p:nvSpPr>
        <p:spPr>
          <a:xfrm>
            <a:off x="3194825" y="4750450"/>
            <a:ext cx="9036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bs-Latn-BA" sz="21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Share</a:t>
            </a:r>
            <a:endParaRPr sz="21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7" name="Google Shape;117;p15"/>
          <p:cNvSpPr txBox="1"/>
          <p:nvPr/>
        </p:nvSpPr>
        <p:spPr>
          <a:xfrm>
            <a:off x="7577225" y="4659850"/>
            <a:ext cx="10515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bs-Latn-BA" sz="21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Follow</a:t>
            </a:r>
            <a:endParaRPr sz="21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8" name="Google Shape;118;p15"/>
          <p:cNvSpPr txBox="1"/>
          <p:nvPr/>
        </p:nvSpPr>
        <p:spPr>
          <a:xfrm>
            <a:off x="9710825" y="2806800"/>
            <a:ext cx="14664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bs-Latn-BA" sz="21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Single DM</a:t>
            </a:r>
            <a:endParaRPr sz="21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9" name="Google Shape;119;p15"/>
          <p:cNvSpPr txBox="1"/>
          <p:nvPr/>
        </p:nvSpPr>
        <p:spPr>
          <a:xfrm>
            <a:off x="9710825" y="3264000"/>
            <a:ext cx="14664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bs-Latn-BA" sz="21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Group</a:t>
            </a:r>
            <a:r>
              <a:rPr lang="bs-Latn-BA" sz="21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DM</a:t>
            </a:r>
            <a:endParaRPr sz="21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0" name="Google Shape;120;p15"/>
          <p:cNvSpPr txBox="1"/>
          <p:nvPr/>
        </p:nvSpPr>
        <p:spPr>
          <a:xfrm>
            <a:off x="9706625" y="3721200"/>
            <a:ext cx="24735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bs-Latn-BA" sz="21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DM</a:t>
            </a:r>
            <a:r>
              <a:rPr lang="bs-Latn-BA" sz="21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from database</a:t>
            </a:r>
            <a:endParaRPr sz="21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1" name="Google Shape;121;p15"/>
          <p:cNvSpPr txBox="1"/>
          <p:nvPr/>
        </p:nvSpPr>
        <p:spPr>
          <a:xfrm>
            <a:off x="9700075" y="4152900"/>
            <a:ext cx="23517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bs-Latn-BA" sz="21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DM all Followers</a:t>
            </a:r>
            <a:endParaRPr sz="21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2" name="Google Shape;122;p15"/>
          <p:cNvSpPr txBox="1"/>
          <p:nvPr/>
        </p:nvSpPr>
        <p:spPr>
          <a:xfrm>
            <a:off x="-957175" y="3111600"/>
            <a:ext cx="26217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bs-Latn-BA" sz="21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From List</a:t>
            </a:r>
            <a:endParaRPr sz="21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3" name="Google Shape;123;p15"/>
          <p:cNvSpPr txBox="1"/>
          <p:nvPr/>
        </p:nvSpPr>
        <p:spPr>
          <a:xfrm>
            <a:off x="-118975" y="3492600"/>
            <a:ext cx="17901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bs-Latn-BA" sz="21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From Inbox</a:t>
            </a:r>
            <a:endParaRPr sz="21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4" name="Google Shape;124;p15"/>
          <p:cNvSpPr txBox="1"/>
          <p:nvPr/>
        </p:nvSpPr>
        <p:spPr>
          <a:xfrm>
            <a:off x="-957175" y="3873600"/>
            <a:ext cx="26217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bs-Latn-BA" sz="21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From CSV</a:t>
            </a:r>
            <a:endParaRPr sz="21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125" name="Google Shape;125;p15"/>
          <p:cNvCxnSpPr>
            <a:stCxn id="110" idx="2"/>
            <a:endCxn id="108" idx="0"/>
          </p:cNvCxnSpPr>
          <p:nvPr/>
        </p:nvCxnSpPr>
        <p:spPr>
          <a:xfrm>
            <a:off x="5895425" y="2108650"/>
            <a:ext cx="0" cy="10845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" name="Google Shape;126;p15"/>
          <p:cNvCxnSpPr>
            <a:endCxn id="114" idx="1"/>
          </p:cNvCxnSpPr>
          <p:nvPr/>
        </p:nvCxnSpPr>
        <p:spPr>
          <a:xfrm flipH="1" rot="10800000">
            <a:off x="6858125" y="2515000"/>
            <a:ext cx="719100" cy="8124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" name="Google Shape;127;p15"/>
          <p:cNvCxnSpPr>
            <a:stCxn id="115" idx="3"/>
          </p:cNvCxnSpPr>
          <p:nvPr/>
        </p:nvCxnSpPr>
        <p:spPr>
          <a:xfrm>
            <a:off x="4289825" y="2515000"/>
            <a:ext cx="598500" cy="8568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" name="Google Shape;128;p15"/>
          <p:cNvCxnSpPr>
            <a:stCxn id="113" idx="3"/>
            <a:endCxn id="108" idx="2"/>
          </p:cNvCxnSpPr>
          <p:nvPr/>
        </p:nvCxnSpPr>
        <p:spPr>
          <a:xfrm flipH="1" rot="10800000">
            <a:off x="3679925" y="3733900"/>
            <a:ext cx="867600" cy="258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" name="Google Shape;129;p15"/>
          <p:cNvCxnSpPr>
            <a:stCxn id="108" idx="6"/>
            <a:endCxn id="112" idx="1"/>
          </p:cNvCxnSpPr>
          <p:nvPr/>
        </p:nvCxnSpPr>
        <p:spPr>
          <a:xfrm flipH="1" rot="10800000">
            <a:off x="7243325" y="3714300"/>
            <a:ext cx="886800" cy="195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" name="Google Shape;130;p15"/>
          <p:cNvCxnSpPr>
            <a:endCxn id="117" idx="1"/>
          </p:cNvCxnSpPr>
          <p:nvPr/>
        </p:nvCxnSpPr>
        <p:spPr>
          <a:xfrm>
            <a:off x="6873125" y="4127200"/>
            <a:ext cx="704100" cy="7866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" name="Google Shape;131;p15"/>
          <p:cNvCxnSpPr>
            <a:stCxn id="108" idx="4"/>
            <a:endCxn id="111" idx="0"/>
          </p:cNvCxnSpPr>
          <p:nvPr/>
        </p:nvCxnSpPr>
        <p:spPr>
          <a:xfrm>
            <a:off x="5895425" y="4274400"/>
            <a:ext cx="0" cy="10845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" name="Google Shape;132;p15"/>
          <p:cNvCxnSpPr>
            <a:stCxn id="116" idx="3"/>
          </p:cNvCxnSpPr>
          <p:nvPr/>
        </p:nvCxnSpPr>
        <p:spPr>
          <a:xfrm flipH="1" rot="10800000">
            <a:off x="4098425" y="4141900"/>
            <a:ext cx="864000" cy="8625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" name="Google Shape;133;p15"/>
          <p:cNvCxnSpPr>
            <a:stCxn id="112" idx="3"/>
            <a:endCxn id="118" idx="1"/>
          </p:cNvCxnSpPr>
          <p:nvPr/>
        </p:nvCxnSpPr>
        <p:spPr>
          <a:xfrm flipH="1" rot="10800000">
            <a:off x="9033775" y="3060700"/>
            <a:ext cx="677100" cy="6537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" name="Google Shape;134;p15"/>
          <p:cNvCxnSpPr>
            <a:stCxn id="112" idx="3"/>
            <a:endCxn id="119" idx="1"/>
          </p:cNvCxnSpPr>
          <p:nvPr/>
        </p:nvCxnSpPr>
        <p:spPr>
          <a:xfrm flipH="1" rot="10800000">
            <a:off x="9033775" y="3517900"/>
            <a:ext cx="677100" cy="1965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" name="Google Shape;135;p15"/>
          <p:cNvCxnSpPr>
            <a:stCxn id="112" idx="3"/>
            <a:endCxn id="120" idx="1"/>
          </p:cNvCxnSpPr>
          <p:nvPr/>
        </p:nvCxnSpPr>
        <p:spPr>
          <a:xfrm>
            <a:off x="9033775" y="3714400"/>
            <a:ext cx="672900" cy="2607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" name="Google Shape;136;p15"/>
          <p:cNvCxnSpPr>
            <a:stCxn id="112" idx="3"/>
            <a:endCxn id="121" idx="1"/>
          </p:cNvCxnSpPr>
          <p:nvPr/>
        </p:nvCxnSpPr>
        <p:spPr>
          <a:xfrm>
            <a:off x="9033775" y="3714400"/>
            <a:ext cx="666300" cy="6924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" name="Google Shape;137;p15"/>
          <p:cNvCxnSpPr>
            <a:stCxn id="113" idx="1"/>
            <a:endCxn id="122" idx="3"/>
          </p:cNvCxnSpPr>
          <p:nvPr/>
        </p:nvCxnSpPr>
        <p:spPr>
          <a:xfrm rot="10800000">
            <a:off x="1664525" y="3365500"/>
            <a:ext cx="610500" cy="3942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" name="Google Shape;138;p15"/>
          <p:cNvCxnSpPr>
            <a:stCxn id="113" idx="1"/>
            <a:endCxn id="123" idx="3"/>
          </p:cNvCxnSpPr>
          <p:nvPr/>
        </p:nvCxnSpPr>
        <p:spPr>
          <a:xfrm rot="10800000">
            <a:off x="1671125" y="3746500"/>
            <a:ext cx="603900" cy="132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" name="Google Shape;139;p15"/>
          <p:cNvCxnSpPr>
            <a:stCxn id="113" idx="1"/>
            <a:endCxn id="124" idx="3"/>
          </p:cNvCxnSpPr>
          <p:nvPr/>
        </p:nvCxnSpPr>
        <p:spPr>
          <a:xfrm flipH="1">
            <a:off x="1664525" y="3759700"/>
            <a:ext cx="610500" cy="3678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0" name="Google Shape;140;p15"/>
          <p:cNvSpPr txBox="1"/>
          <p:nvPr/>
        </p:nvSpPr>
        <p:spPr>
          <a:xfrm>
            <a:off x="3696475" y="379700"/>
            <a:ext cx="443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rebuchet MS"/>
              <a:buNone/>
            </a:pPr>
            <a:r>
              <a:rPr b="1" lang="bs-Latn-BA" sz="47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All About BOT</a:t>
            </a:r>
            <a:endParaRPr sz="25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6"/>
          <p:cNvSpPr txBox="1"/>
          <p:nvPr>
            <p:ph type="title"/>
          </p:nvPr>
        </p:nvSpPr>
        <p:spPr>
          <a:xfrm>
            <a:off x="838200" y="108815"/>
            <a:ext cx="10515600" cy="12073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rebuchet MS"/>
              <a:buNone/>
            </a:pPr>
            <a:r>
              <a:rPr lang="bs-Latn-BA"/>
              <a:t>Commercial features</a:t>
            </a:r>
            <a:endParaRPr/>
          </a:p>
        </p:txBody>
      </p:sp>
      <p:sp>
        <p:nvSpPr>
          <p:cNvPr id="146" name="Google Shape;146;p16"/>
          <p:cNvSpPr txBox="1"/>
          <p:nvPr>
            <p:ph idx="1" type="body"/>
          </p:nvPr>
        </p:nvSpPr>
        <p:spPr>
          <a:xfrm>
            <a:off x="4267200" y="2410213"/>
            <a:ext cx="6020100" cy="27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D00B62"/>
              </a:buClr>
              <a:buSzPts val="1800"/>
              <a:buChar char="•"/>
            </a:pPr>
            <a:r>
              <a:rPr lang="bs-Latn-BA">
                <a:solidFill>
                  <a:srgbClr val="D00B62"/>
                </a:solidFill>
              </a:rPr>
              <a:t>Mass direct-message Followers</a:t>
            </a:r>
            <a:endParaRPr>
              <a:solidFill>
                <a:srgbClr val="D00B62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D00B62"/>
              </a:buClr>
              <a:buSzPts val="1800"/>
              <a:buChar char="•"/>
            </a:pPr>
            <a:r>
              <a:rPr lang="bs-Latn-BA">
                <a:solidFill>
                  <a:srgbClr val="D00B62"/>
                </a:solidFill>
              </a:rPr>
              <a:t>Retrieving messages from Inbox</a:t>
            </a:r>
            <a:endParaRPr>
              <a:solidFill>
                <a:srgbClr val="D00B62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D00B62"/>
              </a:buClr>
              <a:buSzPts val="1800"/>
              <a:buChar char="•"/>
            </a:pPr>
            <a:r>
              <a:rPr lang="bs-Latn-BA">
                <a:solidFill>
                  <a:srgbClr val="D00B62"/>
                </a:solidFill>
              </a:rPr>
              <a:t>Sharing Latest Post</a:t>
            </a:r>
            <a:endParaRPr>
              <a:solidFill>
                <a:srgbClr val="D00B62"/>
              </a:solidFill>
            </a:endParaRPr>
          </a:p>
        </p:txBody>
      </p:sp>
      <p:pic>
        <p:nvPicPr>
          <p:cNvPr id="147" name="Google Shape;14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4975" y="2024057"/>
            <a:ext cx="2809875" cy="280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98600" y="6019800"/>
            <a:ext cx="3393400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6"/>
          <p:cNvSpPr txBox="1"/>
          <p:nvPr/>
        </p:nvSpPr>
        <p:spPr>
          <a:xfrm>
            <a:off x="8957575" y="6163350"/>
            <a:ext cx="3643800" cy="7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bs-Latn-BA" sz="3800">
                <a:solidFill>
                  <a:schemeClr val="lt1"/>
                </a:solidFill>
                <a:uFill>
                  <a:noFill/>
                </a:uFill>
                <a:latin typeface="Trebuchet MS"/>
                <a:ea typeface="Trebuchet MS"/>
                <a:cs typeface="Trebuchet MS"/>
                <a:sym typeface="Trebuchet M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Instagram Bot</a:t>
            </a:r>
            <a:endParaRPr b="1" sz="3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98600" y="6019800"/>
            <a:ext cx="3393400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7"/>
          <p:cNvSpPr txBox="1"/>
          <p:nvPr/>
        </p:nvSpPr>
        <p:spPr>
          <a:xfrm>
            <a:off x="8957575" y="6163350"/>
            <a:ext cx="3643800" cy="7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bs-Latn-BA" sz="3800">
                <a:solidFill>
                  <a:schemeClr val="lt1"/>
                </a:solidFill>
                <a:uFill>
                  <a:noFill/>
                </a:uFill>
                <a:latin typeface="Trebuchet MS"/>
                <a:ea typeface="Trebuchet MS"/>
                <a:cs typeface="Trebuchet MS"/>
                <a:sym typeface="Trebuchet M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Instagram Bot</a:t>
            </a:r>
            <a:endParaRPr b="1" sz="3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6" name="Google Shape;156;p17"/>
          <p:cNvSpPr txBox="1"/>
          <p:nvPr/>
        </p:nvSpPr>
        <p:spPr>
          <a:xfrm>
            <a:off x="5228875" y="2524975"/>
            <a:ext cx="6684900" cy="1773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bs-Latn-BA" sz="1800">
                <a:latin typeface="Courier New"/>
                <a:ea typeface="Courier New"/>
                <a:cs typeface="Courier New"/>
                <a:sym typeface="Courier New"/>
              </a:rPr>
              <a:t>from BOT import Bot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bs-Latn-BA" sz="1800">
                <a:latin typeface="Courier New"/>
                <a:ea typeface="Courier New"/>
                <a:cs typeface="Courier New"/>
                <a:sym typeface="Courier New"/>
              </a:rPr>
              <a:t>bot = Bot()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bs-Latn-BA" sz="1800">
                <a:latin typeface="Courier New"/>
                <a:ea typeface="Courier New"/>
                <a:cs typeface="Courier New"/>
                <a:sym typeface="Courier New"/>
              </a:rPr>
              <a:t>bot.login(username, password)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bs-Latn-BA" sz="1800">
                <a:latin typeface="Courier New"/>
                <a:ea typeface="Courier New"/>
                <a:cs typeface="Courier New"/>
                <a:sym typeface="Courier New"/>
              </a:rPr>
              <a:t>bot.multiple_dm_followers(general_message)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bs-Latn-BA" sz="1800">
                <a:latin typeface="Courier New"/>
                <a:ea typeface="Courier New"/>
                <a:cs typeface="Courier New"/>
                <a:sym typeface="Courier New"/>
              </a:rPr>
              <a:t>bot.logout()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7" name="Google Shape;157;p17"/>
          <p:cNvSpPr txBox="1"/>
          <p:nvPr/>
        </p:nvSpPr>
        <p:spPr>
          <a:xfrm>
            <a:off x="381000" y="533400"/>
            <a:ext cx="81996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00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D00B62"/>
              </a:buClr>
              <a:buSzPts val="2700"/>
              <a:buChar char="•"/>
            </a:pPr>
            <a:r>
              <a:rPr b="1" lang="bs-Latn-BA" sz="3700">
                <a:solidFill>
                  <a:srgbClr val="D00B62"/>
                </a:solidFill>
                <a:latin typeface="Trebuchet MS"/>
                <a:ea typeface="Trebuchet MS"/>
                <a:cs typeface="Trebuchet MS"/>
                <a:sym typeface="Trebuchet MS"/>
              </a:rPr>
              <a:t>Mass Direct-Message all Followers</a:t>
            </a:r>
            <a:endParaRPr b="1" sz="2300"/>
          </a:p>
        </p:txBody>
      </p:sp>
      <p:sp>
        <p:nvSpPr>
          <p:cNvPr id="158" name="Google Shape;158;p17"/>
          <p:cNvSpPr txBox="1"/>
          <p:nvPr>
            <p:ph idx="4294967295" type="body"/>
          </p:nvPr>
        </p:nvSpPr>
        <p:spPr>
          <a:xfrm>
            <a:off x="542500" y="2367775"/>
            <a:ext cx="4566000" cy="229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000"/>
              <a:buAutoNum type="arabicPeriod"/>
            </a:pPr>
            <a:r>
              <a:rPr lang="bs-Latn-BA" sz="2000">
                <a:solidFill>
                  <a:srgbClr val="434343"/>
                </a:solidFill>
              </a:rPr>
              <a:t>Import the bot and initialize it.</a:t>
            </a:r>
            <a:endParaRPr sz="2000">
              <a:solidFill>
                <a:srgbClr val="434343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AutoNum type="arabicPeriod"/>
            </a:pPr>
            <a:r>
              <a:rPr lang="bs-Latn-BA" sz="2000">
                <a:solidFill>
                  <a:srgbClr val="434343"/>
                </a:solidFill>
              </a:rPr>
              <a:t>Login using your own credentials.</a:t>
            </a:r>
            <a:endParaRPr sz="2000">
              <a:solidFill>
                <a:srgbClr val="434343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AutoNum type="arabicPeriod"/>
            </a:pPr>
            <a:r>
              <a:rPr lang="bs-Latn-BA" sz="2000">
                <a:solidFill>
                  <a:srgbClr val="434343"/>
                </a:solidFill>
              </a:rPr>
              <a:t>Call the </a:t>
            </a:r>
            <a:r>
              <a:rPr i="1" lang="bs-Latn-BA" sz="2000">
                <a:solidFill>
                  <a:srgbClr val="434343"/>
                </a:solidFill>
              </a:rPr>
              <a:t>multiple_dm_followers </a:t>
            </a:r>
            <a:r>
              <a:rPr lang="bs-Latn-BA" sz="2000">
                <a:solidFill>
                  <a:srgbClr val="434343"/>
                </a:solidFill>
              </a:rPr>
              <a:t>function and pass a general message as an argument.</a:t>
            </a:r>
            <a:endParaRPr sz="2000">
              <a:solidFill>
                <a:srgbClr val="434343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AutoNum type="arabicPeriod"/>
            </a:pPr>
            <a:r>
              <a:rPr lang="bs-Latn-BA" sz="2000">
                <a:solidFill>
                  <a:srgbClr val="434343"/>
                </a:solidFill>
              </a:rPr>
              <a:t>Finally Logout.</a:t>
            </a:r>
            <a:endParaRPr sz="2000">
              <a:solidFill>
                <a:srgbClr val="434343"/>
              </a:solidFill>
            </a:endParaRPr>
          </a:p>
        </p:txBody>
      </p:sp>
      <p:pic>
        <p:nvPicPr>
          <p:cNvPr id="159" name="Google Shape;15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661150" y="54900"/>
            <a:ext cx="1530850" cy="1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98600" y="6019800"/>
            <a:ext cx="3393400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8"/>
          <p:cNvSpPr txBox="1"/>
          <p:nvPr/>
        </p:nvSpPr>
        <p:spPr>
          <a:xfrm>
            <a:off x="8957575" y="6163350"/>
            <a:ext cx="3643800" cy="7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bs-Latn-BA" sz="3800">
                <a:solidFill>
                  <a:schemeClr val="lt1"/>
                </a:solidFill>
                <a:uFill>
                  <a:noFill/>
                </a:uFill>
                <a:latin typeface="Trebuchet MS"/>
                <a:ea typeface="Trebuchet MS"/>
                <a:cs typeface="Trebuchet MS"/>
                <a:sym typeface="Trebuchet M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Instagram Bot</a:t>
            </a:r>
            <a:endParaRPr b="1" sz="3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6" name="Google Shape;166;p18"/>
          <p:cNvSpPr txBox="1"/>
          <p:nvPr/>
        </p:nvSpPr>
        <p:spPr>
          <a:xfrm>
            <a:off x="381000" y="533400"/>
            <a:ext cx="105654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00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D00B62"/>
              </a:buClr>
              <a:buSzPts val="2700"/>
              <a:buChar char="•"/>
            </a:pPr>
            <a:r>
              <a:rPr b="1" lang="bs-Latn-BA" sz="3700">
                <a:solidFill>
                  <a:srgbClr val="D00B62"/>
                </a:solidFill>
                <a:latin typeface="Trebuchet MS"/>
                <a:ea typeface="Trebuchet MS"/>
                <a:cs typeface="Trebuchet MS"/>
                <a:sym typeface="Trebuchet MS"/>
              </a:rPr>
              <a:t>Retrieving all new messages from Inbox</a:t>
            </a:r>
            <a:endParaRPr b="1" sz="2300"/>
          </a:p>
        </p:txBody>
      </p:sp>
      <p:sp>
        <p:nvSpPr>
          <p:cNvPr id="167" name="Google Shape;167;p18"/>
          <p:cNvSpPr txBox="1"/>
          <p:nvPr/>
        </p:nvSpPr>
        <p:spPr>
          <a:xfrm>
            <a:off x="3545262" y="2000475"/>
            <a:ext cx="4555200" cy="32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900"/>
              <a:buFont typeface="Trebuchet MS"/>
              <a:buAutoNum type="arabicPeriod"/>
            </a:pPr>
            <a:r>
              <a:rPr lang="bs-Latn-BA" sz="1900">
                <a:solidFill>
                  <a:srgbClr val="24292F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UPDATE THE IMAGES DIRECTORY WITH CROPPED SCREENSHOTS TAKEN FROM YOUR COMPUTER.</a:t>
            </a:r>
            <a:endParaRPr sz="1900">
              <a:solidFill>
                <a:srgbClr val="24292F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900"/>
              <a:buFont typeface="Trebuchet MS"/>
              <a:buAutoNum type="arabicPeriod"/>
            </a:pPr>
            <a:r>
              <a:rPr lang="bs-Latn-BA" sz="1900">
                <a:solidFill>
                  <a:srgbClr val="24292F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IMAGES’ NAME AND FORMAT SHOULDN’T CHANGE.</a:t>
            </a:r>
            <a:endParaRPr sz="1900">
              <a:solidFill>
                <a:srgbClr val="24292F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900"/>
              <a:buFont typeface="Trebuchet MS"/>
              <a:buAutoNum type="arabicPeriod"/>
            </a:pPr>
            <a:r>
              <a:rPr lang="bs-Latn-BA" sz="1900">
                <a:solidFill>
                  <a:srgbClr val="24292F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CROP THE IMAGES FROM TOP AND LEFT AS MUCH AS POSSIBLE. </a:t>
            </a:r>
            <a:endParaRPr sz="1900">
              <a:solidFill>
                <a:srgbClr val="24292F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900"/>
              <a:buFont typeface="Trebuchet MS"/>
              <a:buAutoNum type="arabicPeriod"/>
            </a:pPr>
            <a:r>
              <a:rPr lang="bs-Latn-BA" sz="1900">
                <a:solidFill>
                  <a:srgbClr val="24292F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UPDATE THE DATABASE CREDENTIALS IN db_credentials.py FILE.</a:t>
            </a:r>
            <a:endParaRPr sz="1900">
              <a:solidFill>
                <a:srgbClr val="24292F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8" name="Google Shape;168;p18"/>
          <p:cNvSpPr txBox="1"/>
          <p:nvPr/>
        </p:nvSpPr>
        <p:spPr>
          <a:xfrm>
            <a:off x="325925" y="3039650"/>
            <a:ext cx="2829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bs-Latn-BA" sz="3000">
                <a:solidFill>
                  <a:srgbClr val="24292F"/>
                </a:solidFill>
                <a:latin typeface="Trebuchet MS"/>
                <a:ea typeface="Trebuchet MS"/>
                <a:cs typeface="Trebuchet MS"/>
                <a:sym typeface="Trebuchet MS"/>
              </a:rPr>
              <a:t>Pre-requisites</a:t>
            </a:r>
            <a:endParaRPr b="1" sz="3000">
              <a:solidFill>
                <a:srgbClr val="24292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69" name="Google Shape;16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75100" y="2202000"/>
            <a:ext cx="1319033" cy="791653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70" name="Google Shape;170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375100" y="3415868"/>
            <a:ext cx="1107046" cy="1240257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71" name="Google Shape;171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071000" y="2202000"/>
            <a:ext cx="1554575" cy="168886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72" name="Google Shape;172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9835453" y="4100225"/>
            <a:ext cx="1790117" cy="50138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73" name="Google Shape;173;p1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0661150" y="54900"/>
            <a:ext cx="1530850" cy="1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98600" y="6019800"/>
            <a:ext cx="3393400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19"/>
          <p:cNvSpPr txBox="1"/>
          <p:nvPr/>
        </p:nvSpPr>
        <p:spPr>
          <a:xfrm>
            <a:off x="8957575" y="6163350"/>
            <a:ext cx="3643800" cy="7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bs-Latn-BA" sz="3800">
                <a:solidFill>
                  <a:schemeClr val="lt1"/>
                </a:solidFill>
                <a:uFill>
                  <a:noFill/>
                </a:uFill>
                <a:latin typeface="Trebuchet MS"/>
                <a:ea typeface="Trebuchet MS"/>
                <a:cs typeface="Trebuchet MS"/>
                <a:sym typeface="Trebuchet M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Instagram Bot</a:t>
            </a:r>
            <a:endParaRPr b="1" sz="3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0" name="Google Shape;180;p19"/>
          <p:cNvSpPr txBox="1"/>
          <p:nvPr/>
        </p:nvSpPr>
        <p:spPr>
          <a:xfrm>
            <a:off x="381000" y="533400"/>
            <a:ext cx="105654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00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D00B62"/>
              </a:buClr>
              <a:buSzPts val="2700"/>
              <a:buChar char="•"/>
            </a:pPr>
            <a:r>
              <a:rPr b="1" lang="bs-Latn-BA" sz="3700">
                <a:solidFill>
                  <a:srgbClr val="D00B62"/>
                </a:solidFill>
                <a:latin typeface="Trebuchet MS"/>
                <a:ea typeface="Trebuchet MS"/>
                <a:cs typeface="Trebuchet MS"/>
                <a:sym typeface="Trebuchet MS"/>
              </a:rPr>
              <a:t>Retrieving all new messages from Inbox</a:t>
            </a:r>
            <a:endParaRPr b="1" sz="2300"/>
          </a:p>
        </p:txBody>
      </p:sp>
      <p:sp>
        <p:nvSpPr>
          <p:cNvPr id="181" name="Google Shape;181;p19"/>
          <p:cNvSpPr txBox="1"/>
          <p:nvPr/>
        </p:nvSpPr>
        <p:spPr>
          <a:xfrm>
            <a:off x="8098150" y="2809425"/>
            <a:ext cx="37554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0000" lvl="0" marL="360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bs-Latn-BA" sz="2000">
                <a:latin typeface="Trebuchet MS"/>
                <a:ea typeface="Trebuchet MS"/>
                <a:cs typeface="Trebuchet MS"/>
                <a:sym typeface="Trebuchet MS"/>
              </a:rPr>
              <a:t>Tolerance:</a:t>
            </a:r>
            <a:br>
              <a:rPr b="1" lang="bs-Latn-BA" sz="2000"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bs-Latn-BA" sz="1800">
                <a:latin typeface="Trebuchet MS"/>
                <a:ea typeface="Trebuchet MS"/>
                <a:cs typeface="Trebuchet MS"/>
                <a:sym typeface="Trebuchet MS"/>
              </a:rPr>
              <a:t>It’s the number of incoming messages that the function can sustain without giving error.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82" name="Google Shape;182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661150" y="54900"/>
            <a:ext cx="1530850" cy="153085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19"/>
          <p:cNvSpPr txBox="1"/>
          <p:nvPr/>
        </p:nvSpPr>
        <p:spPr>
          <a:xfrm>
            <a:off x="1366650" y="1744350"/>
            <a:ext cx="5999400" cy="35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bs-Latn-BA" sz="2500">
                <a:latin typeface="Trebuchet MS"/>
                <a:ea typeface="Trebuchet MS"/>
                <a:cs typeface="Trebuchet MS"/>
                <a:sym typeface="Trebuchet MS"/>
              </a:rPr>
              <a:t>Working:</a:t>
            </a:r>
            <a:endParaRPr b="1" sz="25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Trebuchet MS"/>
              <a:buChar char="●"/>
            </a:pPr>
            <a:r>
              <a:rPr lang="bs-Latn-BA" sz="2100">
                <a:latin typeface="Trebuchet MS"/>
                <a:ea typeface="Trebuchet MS"/>
                <a:cs typeface="Trebuchet MS"/>
                <a:sym typeface="Trebuchet MS"/>
              </a:rPr>
              <a:t>First the function opens our inbox and </a:t>
            </a:r>
            <a:r>
              <a:rPr lang="bs-Latn-BA" sz="2100">
                <a:latin typeface="Trebuchet MS"/>
                <a:ea typeface="Trebuchet MS"/>
                <a:cs typeface="Trebuchet MS"/>
                <a:sym typeface="Trebuchet MS"/>
              </a:rPr>
              <a:t>searches for new messages</a:t>
            </a:r>
            <a:r>
              <a:rPr lang="bs-Latn-BA" sz="2100"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endParaRPr sz="21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Trebuchet MS"/>
              <a:buChar char="●"/>
            </a:pPr>
            <a:r>
              <a:rPr lang="bs-Latn-BA" sz="2100">
                <a:latin typeface="Trebuchet MS"/>
                <a:ea typeface="Trebuchet MS"/>
                <a:cs typeface="Trebuchet MS"/>
                <a:sym typeface="Trebuchet MS"/>
              </a:rPr>
              <a:t>It uses object detection by pixel matching to search the latest message and then copies it and stores it in our back-end database.</a:t>
            </a:r>
            <a:endParaRPr sz="21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Trebuchet MS"/>
              <a:buChar char="●"/>
            </a:pPr>
            <a:r>
              <a:rPr lang="bs-Latn-BA" sz="2100">
                <a:latin typeface="Trebuchet MS"/>
                <a:ea typeface="Trebuchet MS"/>
                <a:cs typeface="Trebuchet MS"/>
                <a:sym typeface="Trebuchet MS"/>
              </a:rPr>
              <a:t>It waits</a:t>
            </a:r>
            <a:r>
              <a:rPr lang="bs-Latn-BA" sz="21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and check for new messages</a:t>
            </a:r>
            <a:r>
              <a:rPr lang="bs-Latn-BA" sz="19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bs-Latn-BA" sz="2100">
                <a:latin typeface="Trebuchet MS"/>
                <a:ea typeface="Trebuchet MS"/>
                <a:cs typeface="Trebuchet MS"/>
                <a:sym typeface="Trebuchet MS"/>
              </a:rPr>
              <a:t>until it can tolerate and then exits.</a:t>
            </a:r>
            <a:endParaRPr sz="19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