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43664C-851E-4DDA-9142-121F2F8CF9D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121946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3664C-851E-4DDA-9142-121F2F8CF9D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236038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3664C-851E-4DDA-9142-121F2F8CF9D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413111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3664C-851E-4DDA-9142-121F2F8CF9D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308275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43664C-851E-4DDA-9142-121F2F8CF9D1}"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13727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43664C-851E-4DDA-9142-121F2F8CF9D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311921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43664C-851E-4DDA-9142-121F2F8CF9D1}"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148737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43664C-851E-4DDA-9142-121F2F8CF9D1}"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35723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3664C-851E-4DDA-9142-121F2F8CF9D1}"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337395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3664C-851E-4DDA-9142-121F2F8CF9D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390136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3664C-851E-4DDA-9142-121F2F8CF9D1}"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4202E-F22B-487A-AC74-A19C0E08C8B1}" type="slidenum">
              <a:rPr lang="en-US" smtClean="0"/>
              <a:t>‹#›</a:t>
            </a:fld>
            <a:endParaRPr lang="en-US"/>
          </a:p>
        </p:txBody>
      </p:sp>
    </p:spTree>
    <p:extLst>
      <p:ext uri="{BB962C8B-B14F-4D97-AF65-F5344CB8AC3E}">
        <p14:creationId xmlns:p14="http://schemas.microsoft.com/office/powerpoint/2010/main" val="107885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3664C-851E-4DDA-9142-121F2F8CF9D1}" type="datetimeFigureOut">
              <a:rPr lang="en-US" smtClean="0"/>
              <a:t>3/21/2019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4202E-F22B-487A-AC74-A19C0E08C8B1}" type="slidenum">
              <a:rPr lang="en-US" smtClean="0"/>
              <a:t>‹#›</a:t>
            </a:fld>
            <a:endParaRPr lang="en-US"/>
          </a:p>
        </p:txBody>
      </p:sp>
    </p:spTree>
    <p:extLst>
      <p:ext uri="{BB962C8B-B14F-4D97-AF65-F5344CB8AC3E}">
        <p14:creationId xmlns:p14="http://schemas.microsoft.com/office/powerpoint/2010/main" val="898818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asttext.cc/docs/en/unsupervised-tutorial.html#training-word-vecto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FastText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345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Facebook deals with enormous amount of text data on a daily basis in the form of status updates, comments etc.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is more </a:t>
            </a:r>
            <a:r>
              <a:rPr lang="en-US" sz="2000" dirty="0">
                <a:latin typeface="Times New Roman" panose="02020603050405020304" pitchFamily="18" charset="0"/>
                <a:cs typeface="Times New Roman" panose="02020603050405020304" pitchFamily="18" charset="0"/>
              </a:rPr>
              <a:t>important for Facebook to </a:t>
            </a:r>
            <a:r>
              <a:rPr lang="en-US" sz="2000" dirty="0" smtClean="0">
                <a:latin typeface="Times New Roman" panose="02020603050405020304" pitchFamily="18" charset="0"/>
                <a:cs typeface="Times New Roman" panose="02020603050405020304" pitchFamily="18" charset="0"/>
              </a:rPr>
              <a:t>utilize the </a:t>
            </a:r>
            <a:r>
              <a:rPr lang="en-US" sz="2000" dirty="0">
                <a:latin typeface="Times New Roman" panose="02020603050405020304" pitchFamily="18" charset="0"/>
                <a:cs typeface="Times New Roman" panose="02020603050405020304" pitchFamily="18" charset="0"/>
              </a:rPr>
              <a:t>text data to serve its users better.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using this text data generated by billions of users to compute word representations was a very time expensive task until Facebook developed their own library </a:t>
            </a:r>
            <a:r>
              <a:rPr lang="en-US" sz="2000" dirty="0" err="1">
                <a:latin typeface="Times New Roman" panose="02020603050405020304" pitchFamily="18" charset="0"/>
                <a:cs typeface="Times New Roman" panose="02020603050405020304" pitchFamily="18" charset="0"/>
              </a:rPr>
              <a:t>FastText</a:t>
            </a:r>
            <a:r>
              <a:rPr lang="en-US" sz="2000" dirty="0">
                <a:latin typeface="Times New Roman" panose="02020603050405020304" pitchFamily="18" charset="0"/>
                <a:cs typeface="Times New Roman" panose="02020603050405020304" pitchFamily="18" charset="0"/>
              </a:rPr>
              <a:t>, for Word Representations and Text Classification.</a:t>
            </a:r>
            <a:endParaRPr lang="en-US" sz="2000" dirty="0" smtClean="0">
              <a:latin typeface="Times New Roman" panose="02020603050405020304" pitchFamily="18" charset="0"/>
              <a:cs typeface="Times New Roman" panose="02020603050405020304" pitchFamily="18" charset="0"/>
            </a:endParaRPr>
          </a:p>
          <a:p>
            <a:pPr algn="just"/>
            <a:r>
              <a:rPr lang="en-US" sz="2000" dirty="0" err="1" smtClean="0">
                <a:latin typeface="Times New Roman" panose="02020603050405020304" pitchFamily="18" charset="0"/>
                <a:cs typeface="Times New Roman" panose="02020603050405020304" pitchFamily="18" charset="0"/>
              </a:rPr>
              <a:t>FastText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library created by the Facebook Research Team for </a:t>
            </a:r>
            <a:r>
              <a:rPr lang="en-US" sz="2000" b="1" dirty="0">
                <a:latin typeface="Times New Roman" panose="02020603050405020304" pitchFamily="18" charset="0"/>
                <a:cs typeface="Times New Roman" panose="02020603050405020304" pitchFamily="18" charset="0"/>
              </a:rPr>
              <a:t>efficient learning of word </a:t>
            </a:r>
            <a:r>
              <a:rPr lang="en-US" sz="2000" b="1" dirty="0" smtClean="0">
                <a:latin typeface="Times New Roman" panose="02020603050405020304" pitchFamily="18" charset="0"/>
                <a:cs typeface="Times New Roman" panose="02020603050405020304" pitchFamily="18" charset="0"/>
              </a:rPr>
              <a:t>representations </a:t>
            </a:r>
            <a:r>
              <a:rPr lang="en-US" sz="2000" dirty="0" smtClean="0">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sentence classification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It is performed by using sum of character n-grams</a:t>
            </a:r>
          </a:p>
          <a:p>
            <a:pPr algn="just"/>
            <a:r>
              <a:rPr lang="en-US" sz="2000" dirty="0" smtClean="0">
                <a:latin typeface="Times New Roman" panose="02020603050405020304" pitchFamily="18" charset="0"/>
                <a:cs typeface="Times New Roman" panose="02020603050405020304" pitchFamily="18" charset="0"/>
              </a:rPr>
              <a:t>Its just </a:t>
            </a:r>
            <a:r>
              <a:rPr lang="en-US" sz="2000" dirty="0">
                <a:latin typeface="Times New Roman" panose="02020603050405020304" pitchFamily="18" charset="0"/>
                <a:cs typeface="Times New Roman" panose="02020603050405020304" pitchFamily="18" charset="0"/>
              </a:rPr>
              <a:t>not 1 vector for a </a:t>
            </a:r>
            <a:r>
              <a:rPr lang="en-US" sz="2000" dirty="0" smtClean="0">
                <a:latin typeface="Times New Roman" panose="02020603050405020304" pitchFamily="18" charset="0"/>
                <a:cs typeface="Times New Roman" panose="02020603050405020304" pitchFamily="18" charset="0"/>
              </a:rPr>
              <a:t>word but </a:t>
            </a:r>
            <a:r>
              <a:rPr lang="en-US" sz="2000" dirty="0">
                <a:latin typeface="Times New Roman" panose="02020603050405020304" pitchFamily="18" charset="0"/>
                <a:cs typeface="Times New Roman" panose="02020603050405020304" pitchFamily="18" charset="0"/>
              </a:rPr>
              <a:t>many vectors for a word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for  many different parts of the word</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83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533513" y="1402322"/>
            <a:ext cx="10642532" cy="3427256"/>
          </a:xfrm>
          <a:prstGeom prst="rect">
            <a:avLst/>
          </a:prstGeom>
        </p:spPr>
      </p:pic>
    </p:spTree>
    <p:extLst>
      <p:ext uri="{BB962C8B-B14F-4D97-AF65-F5344CB8AC3E}">
        <p14:creationId xmlns:p14="http://schemas.microsoft.com/office/powerpoint/2010/main" val="132441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Once the program </a:t>
            </a:r>
            <a:r>
              <a:rPr lang="en-US" sz="2000" dirty="0" smtClean="0">
                <a:latin typeface="Times New Roman" panose="02020603050405020304" pitchFamily="18" charset="0"/>
                <a:cs typeface="Times New Roman" panose="02020603050405020304" pitchFamily="18" charset="0"/>
              </a:rPr>
              <a:t>finishes</a:t>
            </a:r>
            <a:r>
              <a:rPr lang="en-US" sz="2000" dirty="0">
                <a:latin typeface="Times New Roman" panose="02020603050405020304" pitchFamily="18" charset="0"/>
                <a:cs typeface="Times New Roman" panose="02020603050405020304" pitchFamily="18" charset="0"/>
              </a:rPr>
              <a:t>, there should be two files in the result directory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t>The subsequent lines are the word vectors for all words in the vocabulary, sorted by decreasing frequency.</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38200" y="2325709"/>
            <a:ext cx="10344753" cy="832785"/>
          </a:xfrm>
          <a:prstGeom prst="rect">
            <a:avLst/>
          </a:prstGeom>
        </p:spPr>
      </p:pic>
      <p:pic>
        <p:nvPicPr>
          <p:cNvPr id="6" name="Picture 5"/>
          <p:cNvPicPr>
            <a:picLocks noChangeAspect="1"/>
          </p:cNvPicPr>
          <p:nvPr/>
        </p:nvPicPr>
        <p:blipFill>
          <a:blip r:embed="rId3"/>
          <a:stretch>
            <a:fillRect/>
          </a:stretch>
        </p:blipFill>
        <p:spPr>
          <a:xfrm>
            <a:off x="1099167" y="3293431"/>
            <a:ext cx="9822818" cy="1051372"/>
          </a:xfrm>
          <a:prstGeom prst="rect">
            <a:avLst/>
          </a:prstGeom>
        </p:spPr>
      </p:pic>
    </p:spTree>
    <p:extLst>
      <p:ext uri="{BB962C8B-B14F-4D97-AF65-F5344CB8AC3E}">
        <p14:creationId xmlns:p14="http://schemas.microsoft.com/office/powerpoint/2010/main" val="2378408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000" dirty="0" err="1">
                <a:latin typeface="Times New Roman" panose="02020603050405020304" pitchFamily="18" charset="0"/>
                <a:cs typeface="Times New Roman" panose="02020603050405020304" pitchFamily="18" charset="0"/>
              </a:rPr>
              <a:t>F</a:t>
            </a:r>
            <a:r>
              <a:rPr lang="en-US" sz="2000" dirty="0" err="1" smtClean="0">
                <a:latin typeface="Times New Roman" panose="02020603050405020304" pitchFamily="18" charset="0"/>
                <a:cs typeface="Times New Roman" panose="02020603050405020304" pitchFamily="18" charset="0"/>
              </a:rPr>
              <a:t>astText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 the default parameters, but depending on the data, these parameters may not be optimal</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most important parameters of the model are its dimension and the range of size for the </a:t>
            </a:r>
            <a:r>
              <a:rPr lang="en-US" sz="2000" dirty="0" err="1">
                <a:latin typeface="Times New Roman" panose="02020603050405020304" pitchFamily="18" charset="0"/>
                <a:cs typeface="Times New Roman" panose="02020603050405020304" pitchFamily="18" charset="0"/>
              </a:rPr>
              <a:t>subwords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dimension (</a:t>
            </a:r>
            <a:r>
              <a:rPr lang="en-US" sz="2000" i="1" dirty="0">
                <a:latin typeface="Times New Roman" panose="02020603050405020304" pitchFamily="18" charset="0"/>
                <a:cs typeface="Times New Roman" panose="02020603050405020304" pitchFamily="18" charset="0"/>
              </a:rPr>
              <a:t>dim</a:t>
            </a:r>
            <a:r>
              <a:rPr lang="en-US" sz="2000" dirty="0">
                <a:latin typeface="Times New Roman" panose="02020603050405020304" pitchFamily="18" charset="0"/>
                <a:cs typeface="Times New Roman" panose="02020603050405020304" pitchFamily="18" charset="0"/>
              </a:rPr>
              <a:t>) controls the size of the vectors, the larger they are the more information they can capture but requires more data to be learned. But, if they are too large, they are harder and slower to train. By default, we use 100 dimensions, but any value in the 100-300 range is as popular.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subwords</a:t>
            </a:r>
            <a:r>
              <a:rPr lang="en-US" sz="2000" dirty="0">
                <a:latin typeface="Times New Roman" panose="02020603050405020304" pitchFamily="18" charset="0"/>
                <a:cs typeface="Times New Roman" panose="02020603050405020304" pitchFamily="18" charset="0"/>
              </a:rPr>
              <a:t> are all the substrings contained in a word between the minimum size (</a:t>
            </a:r>
            <a:r>
              <a:rPr lang="en-US" sz="2000" i="1" dirty="0" err="1">
                <a:latin typeface="Times New Roman" panose="02020603050405020304" pitchFamily="18" charset="0"/>
                <a:cs typeface="Times New Roman" panose="02020603050405020304" pitchFamily="18" charset="0"/>
              </a:rPr>
              <a:t>minn</a:t>
            </a:r>
            <a:r>
              <a:rPr lang="en-US" sz="2000" dirty="0">
                <a:latin typeface="Times New Roman" panose="02020603050405020304" pitchFamily="18" charset="0"/>
                <a:cs typeface="Times New Roman" panose="02020603050405020304" pitchFamily="18" charset="0"/>
              </a:rPr>
              <a:t>) and the maximal size (</a:t>
            </a:r>
            <a:r>
              <a:rPr lang="en-US" sz="2000" i="1" dirty="0" err="1">
                <a:latin typeface="Times New Roman" panose="02020603050405020304" pitchFamily="18" charset="0"/>
                <a:cs typeface="Times New Roman" panose="02020603050405020304" pitchFamily="18" charset="0"/>
              </a:rPr>
              <a:t>maxn</a:t>
            </a:r>
            <a:r>
              <a:rPr lang="en-US" sz="2000" dirty="0">
                <a:latin typeface="Times New Roman" panose="02020603050405020304" pitchFamily="18" charset="0"/>
                <a:cs typeface="Times New Roman" panose="02020603050405020304" pitchFamily="18" charset="0"/>
              </a:rPr>
              <a:t>). By default, we take all the </a:t>
            </a:r>
            <a:r>
              <a:rPr lang="en-US" sz="2000" dirty="0" err="1" smtClean="0">
                <a:latin typeface="Times New Roman" panose="02020603050405020304" pitchFamily="18" charset="0"/>
                <a:cs typeface="Times New Roman" panose="02020603050405020304" pitchFamily="18" charset="0"/>
              </a:rPr>
              <a:t>subword</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Depending on the quantity of data you have, you may want to change the parameters of the training.</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hlinkClick r:id="rId2"/>
              </a:rPr>
              <a:t>https</a:t>
            </a:r>
            <a:r>
              <a:rPr lang="en-US" sz="2000" dirty="0">
                <a:latin typeface="Times New Roman" panose="02020603050405020304" pitchFamily="18" charset="0"/>
                <a:cs typeface="Times New Roman" panose="02020603050405020304" pitchFamily="18" charset="0"/>
                <a:hlinkClick r:id="rId2"/>
              </a:rPr>
              <a:t>://</a:t>
            </a:r>
            <a:r>
              <a:rPr lang="en-US" sz="2000" dirty="0" smtClean="0">
                <a:latin typeface="Times New Roman" panose="02020603050405020304" pitchFamily="18" charset="0"/>
                <a:cs typeface="Times New Roman" panose="02020603050405020304" pitchFamily="18" charset="0"/>
                <a:hlinkClick r:id="rId2"/>
              </a:rPr>
              <a:t>fasttext.cc/docs/en/unsupervised-tutorial.html#training-word-vectors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8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 </a:t>
            </a:r>
            <a:r>
              <a:rPr lang="en-US" sz="3000" b="1" dirty="0"/>
              <a:t>How is </a:t>
            </a:r>
            <a:r>
              <a:rPr lang="en-US" sz="3000" b="1" dirty="0" err="1"/>
              <a:t>FastText</a:t>
            </a:r>
            <a:r>
              <a:rPr lang="en-US" sz="3000" b="1" dirty="0"/>
              <a:t> different from </a:t>
            </a:r>
            <a:r>
              <a:rPr lang="en-US" sz="3000" b="1" dirty="0" err="1"/>
              <a:t>gensim</a:t>
            </a:r>
            <a:r>
              <a:rPr lang="en-US" sz="3000" b="1" dirty="0"/>
              <a:t> Word Vectors?</a:t>
            </a:r>
            <a:endParaRPr lang="en-US" sz="3000" dirty="0"/>
          </a:p>
        </p:txBody>
      </p:sp>
      <p:sp>
        <p:nvSpPr>
          <p:cNvPr id="3" name="Content Placeholder 2"/>
          <p:cNvSpPr>
            <a:spLocks noGrp="1"/>
          </p:cNvSpPr>
          <p:nvPr>
            <p:ph idx="1"/>
          </p:nvPr>
        </p:nvSpPr>
        <p:spPr/>
        <p:txBody>
          <a:bodyPr>
            <a:noAutofit/>
          </a:bodyPr>
          <a:lstStyle/>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give the vector representations for the words not present in the dictionary (OOV words) since these can also be broken down into character n-grams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word2vec </a:t>
            </a:r>
            <a:r>
              <a:rPr lang="en-US" sz="2000" dirty="0">
                <a:latin typeface="Times New Roman" panose="02020603050405020304" pitchFamily="18" charset="0"/>
                <a:cs typeface="Times New Roman" panose="02020603050405020304" pitchFamily="18" charset="0"/>
              </a:rPr>
              <a:t>and glove both fail to provide any vector representations for words not in the dictionary</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For example, for a word like </a:t>
            </a:r>
            <a:r>
              <a:rPr lang="en-US" sz="2000" i="1" dirty="0" err="1">
                <a:latin typeface="Times New Roman" panose="02020603050405020304" pitchFamily="18" charset="0"/>
                <a:cs typeface="Times New Roman" panose="02020603050405020304" pitchFamily="18" charset="0"/>
              </a:rPr>
              <a:t>stupedofantabulouslyfantastic</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which might never have been in any corpus, </a:t>
            </a:r>
            <a:r>
              <a:rPr lang="en-US" sz="2000" dirty="0" err="1">
                <a:latin typeface="Times New Roman" panose="02020603050405020304" pitchFamily="18" charset="0"/>
                <a:cs typeface="Times New Roman" panose="02020603050405020304" pitchFamily="18" charset="0"/>
              </a:rPr>
              <a:t>gensim</a:t>
            </a:r>
            <a:r>
              <a:rPr lang="en-US" sz="2000" dirty="0">
                <a:latin typeface="Times New Roman" panose="02020603050405020304" pitchFamily="18" charset="0"/>
                <a:cs typeface="Times New Roman" panose="02020603050405020304" pitchFamily="18" charset="0"/>
              </a:rPr>
              <a:t> might return any two of the following solutions – a) a zero vector    or      b) a random vector with low magnitude. But </a:t>
            </a:r>
            <a:r>
              <a:rPr lang="en-US" sz="2000" dirty="0" err="1">
                <a:latin typeface="Times New Roman" panose="02020603050405020304" pitchFamily="18" charset="0"/>
                <a:cs typeface="Times New Roman" panose="02020603050405020304" pitchFamily="18" charset="0"/>
              </a:rPr>
              <a:t>FastText</a:t>
            </a:r>
            <a:r>
              <a:rPr lang="en-US" sz="2000" dirty="0">
                <a:latin typeface="Times New Roman" panose="02020603050405020304" pitchFamily="18" charset="0"/>
                <a:cs typeface="Times New Roman" panose="02020603050405020304" pitchFamily="18" charset="0"/>
              </a:rPr>
              <a:t> can produce vectors better than random by breaking the above word in chunks and using the vectors for those chunks to create a final vector for the word. In this particular case, the final vector might be closer to the vectors of fantastic and fantabulous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character n-grams </a:t>
            </a:r>
            <a:r>
              <a:rPr lang="en-US" sz="2000" dirty="0" smtClean="0">
                <a:latin typeface="Times New Roman" panose="02020603050405020304" pitchFamily="18" charset="0"/>
                <a:cs typeface="Times New Roman" panose="02020603050405020304" pitchFamily="18" charset="0"/>
              </a:rPr>
              <a:t>embedding’s </a:t>
            </a:r>
            <a:r>
              <a:rPr lang="en-US" sz="2000" dirty="0">
                <a:latin typeface="Times New Roman" panose="02020603050405020304" pitchFamily="18" charset="0"/>
                <a:cs typeface="Times New Roman" panose="02020603050405020304" pitchFamily="18" charset="0"/>
              </a:rPr>
              <a:t>tend to perform superior to word2vec </a:t>
            </a: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smaller datasets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By using </a:t>
            </a:r>
            <a:r>
              <a:rPr lang="en-US" sz="2000" dirty="0" err="1" smtClean="0">
                <a:latin typeface="Times New Roman" panose="02020603050405020304" pitchFamily="18" charset="0"/>
                <a:cs typeface="Times New Roman" panose="02020603050405020304" pitchFamily="18" charset="0"/>
              </a:rPr>
              <a:t>Fasttext</a:t>
            </a:r>
            <a:r>
              <a:rPr lang="en-US" sz="2000" dirty="0" smtClean="0">
                <a:latin typeface="Times New Roman" panose="02020603050405020304" pitchFamily="18" charset="0"/>
                <a:cs typeface="Times New Roman" panose="02020603050405020304" pitchFamily="18" charset="0"/>
              </a:rPr>
              <a:t> we get the vectors close to the  misspelled word </a:t>
            </a:r>
            <a:r>
              <a:rPr lang="en-US" sz="2000" dirty="0" err="1" smtClean="0">
                <a:latin typeface="Times New Roman" panose="02020603050405020304" pitchFamily="18" charset="0"/>
                <a:cs typeface="Times New Roman" panose="02020603050405020304" pitchFamily="18" charset="0"/>
              </a:rPr>
              <a:t>i.e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vector of our misspelled word matches to reasonable </a:t>
            </a:r>
            <a:r>
              <a:rPr lang="en-US" sz="2000" dirty="0" smtClean="0">
                <a:latin typeface="Times New Roman" panose="02020603050405020304" pitchFamily="18" charset="0"/>
                <a:cs typeface="Times New Roman" panose="02020603050405020304" pitchFamily="18" charset="0"/>
              </a:rPr>
              <a:t>words.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009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08149" y="2204769"/>
            <a:ext cx="6620348" cy="2547536"/>
          </a:xfrm>
          <a:prstGeom prst="rect">
            <a:avLst/>
          </a:prstGeom>
        </p:spPr>
      </p:pic>
    </p:spTree>
    <p:extLst>
      <p:ext uri="{BB962C8B-B14F-4D97-AF65-F5344CB8AC3E}">
        <p14:creationId xmlns:p14="http://schemas.microsoft.com/office/powerpoint/2010/main" val="172902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TotalTime>
  <Words>331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FastText</vt:lpstr>
      <vt:lpstr>PowerPoint Presentation</vt:lpstr>
      <vt:lpstr>PowerPoint Presentation</vt:lpstr>
      <vt:lpstr>PowerPoint Presentation</vt:lpstr>
      <vt:lpstr>PowerPoint Presentation</vt:lpstr>
      <vt:lpstr> How is FastText different from gensim Word Vectors?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Thara</dc:creator>
  <cp:lastModifiedBy>Thara</cp:lastModifiedBy>
  <cp:revision>20</cp:revision>
  <dcterms:created xsi:type="dcterms:W3CDTF">2019-03-20T08:41:19Z</dcterms:created>
  <dcterms:modified xsi:type="dcterms:W3CDTF">2019-03-21T09:05:49Z</dcterms:modified>
</cp:coreProperties>
</file>