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4DCFDE-1668-4C52-829E-3CDE2B2E7C24}"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287228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DCFDE-1668-4C52-829E-3CDE2B2E7C24}"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322938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DCFDE-1668-4C52-829E-3CDE2B2E7C24}"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2797995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DCFDE-1668-4C52-829E-3CDE2B2E7C24}"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412334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DCFDE-1668-4C52-829E-3CDE2B2E7C24}"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280350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4DCFDE-1668-4C52-829E-3CDE2B2E7C24}"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334702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4DCFDE-1668-4C52-829E-3CDE2B2E7C24}"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177486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4DCFDE-1668-4C52-829E-3CDE2B2E7C24}"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212148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DCFDE-1668-4C52-829E-3CDE2B2E7C24}"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42698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DCFDE-1668-4C52-829E-3CDE2B2E7C24}"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420741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4DCFDE-1668-4C52-829E-3CDE2B2E7C24}"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C6BBB-0877-4034-B626-DB02EC857D4A}" type="slidenum">
              <a:rPr lang="en-US" smtClean="0"/>
              <a:t>‹#›</a:t>
            </a:fld>
            <a:endParaRPr lang="en-US"/>
          </a:p>
        </p:txBody>
      </p:sp>
    </p:spTree>
    <p:extLst>
      <p:ext uri="{BB962C8B-B14F-4D97-AF65-F5344CB8AC3E}">
        <p14:creationId xmlns:p14="http://schemas.microsoft.com/office/powerpoint/2010/main" val="490316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DCFDE-1668-4C52-829E-3CDE2B2E7C24}" type="datetimeFigureOut">
              <a:rPr lang="en-US" smtClean="0"/>
              <a:t>3/19/2019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C6BBB-0877-4034-B626-DB02EC857D4A}" type="slidenum">
              <a:rPr lang="en-US" smtClean="0"/>
              <a:t>‹#›</a:t>
            </a:fld>
            <a:endParaRPr lang="en-US"/>
          </a:p>
        </p:txBody>
      </p:sp>
    </p:spTree>
    <p:extLst>
      <p:ext uri="{BB962C8B-B14F-4D97-AF65-F5344CB8AC3E}">
        <p14:creationId xmlns:p14="http://schemas.microsoft.com/office/powerpoint/2010/main" val="152413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Natural_language" TargetMode="External"/><Relationship Id="rId2" Type="http://schemas.openxmlformats.org/officeDocument/2006/relationships/hyperlink" Target="https://en.wikipedia.org/wiki/Machine_transla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en.wikipedia.org/wiki/Geometric_mea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Rule-based_machine_translation" TargetMode="External"/><Relationship Id="rId7" Type="http://schemas.openxmlformats.org/officeDocument/2006/relationships/hyperlink" Target="https://en.wikipedia.org/wiki/Neural_machine_translation" TargetMode="External"/><Relationship Id="rId2" Type="http://schemas.openxmlformats.org/officeDocument/2006/relationships/hyperlink" Target="https://en.wikipedia.org/wiki/Dictionary-based_machine_translation" TargetMode="External"/><Relationship Id="rId1" Type="http://schemas.openxmlformats.org/officeDocument/2006/relationships/slideLayout" Target="../slideLayouts/slideLayout2.xml"/><Relationship Id="rId6" Type="http://schemas.openxmlformats.org/officeDocument/2006/relationships/hyperlink" Target="https://en.wikipedia.org/wiki/Interlingual_machine_translation" TargetMode="External"/><Relationship Id="rId5" Type="http://schemas.openxmlformats.org/officeDocument/2006/relationships/hyperlink" Target="https://en.wikipedia.org/wiki/Example-based_machine_translation" TargetMode="External"/><Relationship Id="rId4" Type="http://schemas.openxmlformats.org/officeDocument/2006/relationships/hyperlink" Target="https://en.wikipedia.org/wiki/Transfer-based_machine_transl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Translation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652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Let </a:t>
            </a:r>
            <a:r>
              <a:rPr lang="en-US" sz="2000" dirty="0">
                <a:latin typeface="Times New Roman" panose="02020603050405020304" pitchFamily="18" charset="0"/>
                <a:cs typeface="Times New Roman" panose="02020603050405020304" pitchFamily="18" charset="0"/>
              </a:rPr>
              <a:t>c be the length of the candidate </a:t>
            </a:r>
            <a:r>
              <a:rPr lang="en-US" sz="2000" dirty="0" smtClean="0">
                <a:latin typeface="Times New Roman" panose="02020603050405020304" pitchFamily="18" charset="0"/>
                <a:cs typeface="Times New Roman" panose="02020603050405020304" pitchFamily="18" charset="0"/>
              </a:rPr>
              <a:t>translation </a:t>
            </a:r>
            <a:r>
              <a:rPr lang="en-US" sz="2000" dirty="0">
                <a:latin typeface="Times New Roman" panose="02020603050405020304" pitchFamily="18" charset="0"/>
                <a:cs typeface="Times New Roman" panose="02020603050405020304" pitchFamily="18" charset="0"/>
              </a:rPr>
              <a:t>and r be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reference corpus length</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compute the brevity penalty BP</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t>BLEU</a:t>
            </a:r>
            <a:r>
              <a:rPr lang="en-US" sz="2000" dirty="0"/>
              <a:t> (</a:t>
            </a:r>
            <a:r>
              <a:rPr lang="en-US" sz="2000" b="1" dirty="0"/>
              <a:t>bilingual evaluation understudy</a:t>
            </a:r>
            <a:r>
              <a:rPr lang="en-US" sz="2000" dirty="0"/>
              <a:t>) is an algorithm for evaluating the quality of text which has been </a:t>
            </a:r>
            <a:r>
              <a:rPr lang="en-US" sz="2000" dirty="0">
                <a:hlinkClick r:id="rId2" tooltip="Machine translation"/>
              </a:rPr>
              <a:t>machine-translated</a:t>
            </a:r>
            <a:r>
              <a:rPr lang="en-US" sz="2000" dirty="0"/>
              <a:t> from one </a:t>
            </a:r>
            <a:r>
              <a:rPr lang="en-US" sz="2000" dirty="0">
                <a:hlinkClick r:id="rId3" tooltip="Natural language"/>
              </a:rPr>
              <a:t>natural language</a:t>
            </a:r>
            <a:r>
              <a:rPr lang="en-US" sz="2000" dirty="0"/>
              <a:t> to another. Quality is considered to be the correspondence between a machine's output and that of a human:</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hlinkClick r:id="rId4" tooltip="Geometric mean"/>
              </a:rPr>
              <a:t>geometric mean</a:t>
            </a:r>
            <a:r>
              <a:rPr lang="en-US" sz="2000" dirty="0">
                <a:latin typeface="Times New Roman" panose="02020603050405020304" pitchFamily="18" charset="0"/>
                <a:cs typeface="Times New Roman" panose="02020603050405020304" pitchFamily="18" charset="0"/>
              </a:rPr>
              <a:t> multiplied by a brevity penalty to prevent very short candidates from receiving too high a score</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3348508" y="2948120"/>
            <a:ext cx="3672445" cy="646331"/>
          </a:xfrm>
          <a:prstGeom prst="rect">
            <a:avLst/>
          </a:prstGeom>
        </p:spPr>
        <p:txBody>
          <a:bodyPr wrap="square">
            <a:spAutoFit/>
          </a:bodyPr>
          <a:lstStyle/>
          <a:p>
            <a:r>
              <a:rPr lang="pt-BR" dirty="0"/>
              <a:t>BP = </a:t>
            </a:r>
            <a:r>
              <a:rPr lang="pt-BR" dirty="0" smtClean="0"/>
              <a:t>1                    </a:t>
            </a:r>
            <a:r>
              <a:rPr lang="pt-BR" dirty="0"/>
              <a:t>if c &gt; r, </a:t>
            </a:r>
            <a:endParaRPr lang="pt-BR" dirty="0" smtClean="0"/>
          </a:p>
          <a:p>
            <a:r>
              <a:rPr lang="pt-BR" dirty="0" smtClean="0"/>
              <a:t>        exp </a:t>
            </a:r>
            <a:r>
              <a:rPr lang="pt-BR" dirty="0"/>
              <a:t>(1 − </a:t>
            </a:r>
            <a:r>
              <a:rPr lang="pt-BR" dirty="0" smtClean="0"/>
              <a:t>r/c </a:t>
            </a:r>
            <a:r>
              <a:rPr lang="pt-BR" dirty="0"/>
              <a:t>) if c ≤ r.</a:t>
            </a:r>
            <a:endParaRPr lang="en-US" dirty="0"/>
          </a:p>
        </p:txBody>
      </p:sp>
      <p:pic>
        <p:nvPicPr>
          <p:cNvPr id="5" name="Picture 4"/>
          <p:cNvPicPr>
            <a:picLocks noChangeAspect="1"/>
          </p:cNvPicPr>
          <p:nvPr/>
        </p:nvPicPr>
        <p:blipFill>
          <a:blip r:embed="rId5"/>
          <a:stretch>
            <a:fillRect/>
          </a:stretch>
        </p:blipFill>
        <p:spPr>
          <a:xfrm>
            <a:off x="4301544" y="5167688"/>
            <a:ext cx="3944892" cy="1296078"/>
          </a:xfrm>
          <a:prstGeom prst="rect">
            <a:avLst/>
          </a:prstGeom>
        </p:spPr>
      </p:pic>
    </p:spTree>
    <p:extLst>
      <p:ext uri="{BB962C8B-B14F-4D97-AF65-F5344CB8AC3E}">
        <p14:creationId xmlns:p14="http://schemas.microsoft.com/office/powerpoint/2010/main" val="423831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000" dirty="0" smtClean="0">
                <a:latin typeface="Times New Roman" panose="02020603050405020304" pitchFamily="18" charset="0"/>
                <a:cs typeface="Times New Roman" panose="02020603050405020304" pitchFamily="18" charset="0"/>
              </a:rPr>
              <a:t>Statistical </a:t>
            </a:r>
            <a:r>
              <a:rPr lang="en-US" sz="2000" dirty="0">
                <a:latin typeface="Times New Roman" panose="02020603050405020304" pitchFamily="18" charset="0"/>
                <a:cs typeface="Times New Roman" panose="02020603050405020304" pitchFamily="18" charset="0"/>
              </a:rPr>
              <a:t>machine translation (SMT) is a machine translation paradigm where translations are generated on the basis of statistical models whose parameters are derived from the analysis of bilingual text corpora.</a:t>
            </a:r>
          </a:p>
          <a:p>
            <a:pPr algn="just"/>
            <a:r>
              <a:rPr lang="en-US" sz="2000" dirty="0">
                <a:latin typeface="Times New Roman" panose="02020603050405020304" pitchFamily="18" charset="0"/>
                <a:cs typeface="Times New Roman" panose="02020603050405020304" pitchFamily="18" charset="0"/>
              </a:rPr>
              <a:t>MT is a sequence to sequence task. So you have a sequence of words in one language as an input, and you want to produce a sequence of words in some other language as an </a:t>
            </a:r>
            <a:r>
              <a:rPr lang="en-US" sz="2000" dirty="0" smtClean="0">
                <a:latin typeface="Times New Roman" panose="02020603050405020304" pitchFamily="18" charset="0"/>
                <a:cs typeface="Times New Roman" panose="02020603050405020304" pitchFamily="18" charset="0"/>
              </a:rPr>
              <a:t>output</a:t>
            </a:r>
          </a:p>
          <a:p>
            <a:pPr algn="just"/>
            <a:r>
              <a:rPr lang="en-US" sz="2000" dirty="0">
                <a:latin typeface="Times New Roman" panose="02020603050405020304" pitchFamily="18" charset="0"/>
                <a:cs typeface="Times New Roman" panose="02020603050405020304" pitchFamily="18" charset="0"/>
              </a:rPr>
              <a:t>Google Translate alone serves more than 500 million monthly users and translates about 140 billion words per day </a:t>
            </a:r>
          </a:p>
          <a:p>
            <a:pPr algn="just"/>
            <a:r>
              <a:rPr lang="en-US" sz="2000" dirty="0" smtClean="0">
                <a:latin typeface="Times New Roman" panose="02020603050405020304" pitchFamily="18" charset="0"/>
                <a:cs typeface="Times New Roman" panose="02020603050405020304" pitchFamily="18" charset="0"/>
              </a:rPr>
              <a:t>Wikipedia </a:t>
            </a:r>
            <a:r>
              <a:rPr lang="en-US" sz="2000" dirty="0">
                <a:latin typeface="Times New Roman" panose="02020603050405020304" pitchFamily="18" charset="0"/>
                <a:cs typeface="Times New Roman" panose="02020603050405020304" pitchFamily="18" charset="0"/>
              </a:rPr>
              <a:t>has distinct pages for all types of machines </a:t>
            </a:r>
            <a:r>
              <a:rPr lang="en-US" sz="2000" dirty="0" smtClean="0">
                <a:latin typeface="Times New Roman" panose="02020603050405020304" pitchFamily="18" charset="0"/>
                <a:cs typeface="Times New Roman" panose="02020603050405020304" pitchFamily="18" charset="0"/>
              </a:rPr>
              <a:t>translation.</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hlinkClick r:id="rId2"/>
              </a:rPr>
              <a:t>Dictionary-based</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hlinkClick r:id="rId3"/>
              </a:rPr>
              <a:t>Rule-based</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hlinkClick r:id="rId4"/>
              </a:rPr>
              <a:t>Transfer-based</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hlinkClick r:id="rId5"/>
              </a:rPr>
              <a:t>Example-based</a:t>
            </a:r>
            <a:endParaRPr lang="en-US" sz="2000" dirty="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hlinkClick r:id="rId6"/>
              </a:rPr>
              <a:t>Interlingual</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hlinkClick r:id="rId7"/>
              </a:rPr>
              <a:t>Neural</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41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Rule-based Machine translation </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Rules </a:t>
            </a:r>
            <a:r>
              <a:rPr lang="en-US" sz="2000" dirty="0">
                <a:latin typeface="Times New Roman" panose="02020603050405020304" pitchFamily="18" charset="0"/>
                <a:cs typeface="Times New Roman" panose="02020603050405020304" pitchFamily="18" charset="0"/>
              </a:rPr>
              <a:t>are handwritten by language linguists to translate into the target language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ule-based </a:t>
            </a:r>
            <a:r>
              <a:rPr lang="en-US" sz="2000" dirty="0">
                <a:latin typeface="Times New Roman" panose="02020603050405020304" pitchFamily="18" charset="0"/>
                <a:cs typeface="Times New Roman" panose="02020603050405020304" pitchFamily="18" charset="0"/>
              </a:rPr>
              <a:t>systems have to contain huge numbers of rules </a:t>
            </a:r>
            <a:r>
              <a:rPr lang="en-US" sz="2000" dirty="0" smtClean="0">
                <a:latin typeface="Times New Roman" panose="02020603050405020304" pitchFamily="18" charset="0"/>
                <a:cs typeface="Times New Roman" panose="02020603050405020304" pitchFamily="18" charset="0"/>
              </a:rPr>
              <a:t>since languages </a:t>
            </a:r>
            <a:r>
              <a:rPr lang="en-US" sz="2000" dirty="0">
                <a:latin typeface="Times New Roman" panose="02020603050405020304" pitchFamily="18" charset="0"/>
                <a:cs typeface="Times New Roman" panose="02020603050405020304" pitchFamily="18" charset="0"/>
              </a:rPr>
              <a:t>differ in structure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hey're </a:t>
            </a:r>
            <a:r>
              <a:rPr lang="en-US" sz="2000" dirty="0">
                <a:latin typeface="Times New Roman" panose="02020603050405020304" pitchFamily="18" charset="0"/>
                <a:cs typeface="Times New Roman" panose="02020603050405020304" pitchFamily="18" charset="0"/>
              </a:rPr>
              <a:t>very expensive to create and maintain and require a lot of specialist knowledge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can be very difficult to track through all the rules that are applied to produce a given translation </a:t>
            </a:r>
          </a:p>
        </p:txBody>
      </p:sp>
    </p:spTree>
    <p:extLst>
      <p:ext uri="{BB962C8B-B14F-4D97-AF65-F5344CB8AC3E}">
        <p14:creationId xmlns:p14="http://schemas.microsoft.com/office/powerpoint/2010/main" val="189765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 Based Translation Model</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Foreign input is segmented in phrases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phrase is translated into English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Phrases </a:t>
            </a:r>
            <a:r>
              <a:rPr lang="en-US" sz="2200" dirty="0">
                <a:latin typeface="Times New Roman" panose="02020603050405020304" pitchFamily="18" charset="0"/>
                <a:cs typeface="Times New Roman" panose="02020603050405020304" pitchFamily="18" charset="0"/>
              </a:rPr>
              <a:t>are reordered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Gets </a:t>
            </a:r>
            <a:r>
              <a:rPr lang="en-US" sz="2200" dirty="0">
                <a:latin typeface="Times New Roman" panose="02020603050405020304" pitchFamily="18" charset="0"/>
                <a:cs typeface="Times New Roman" panose="02020603050405020304" pitchFamily="18" charset="0"/>
              </a:rPr>
              <a:t>some more complicated sentences you lose context </a:t>
            </a: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you don't remember the previous words beforehand you're going to get an inaccurate or poor translation</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2292440" y="1354964"/>
            <a:ext cx="5563673" cy="2443856"/>
          </a:xfrm>
          <a:prstGeom prst="rect">
            <a:avLst/>
          </a:prstGeom>
        </p:spPr>
      </p:pic>
    </p:spTree>
    <p:extLst>
      <p:ext uri="{BB962C8B-B14F-4D97-AF65-F5344CB8AC3E}">
        <p14:creationId xmlns:p14="http://schemas.microsoft.com/office/powerpoint/2010/main" val="409087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Machine </a:t>
            </a:r>
            <a:r>
              <a:rPr lang="en-US" dirty="0" smtClean="0"/>
              <a:t>Translation(NMT)</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NMT is </a:t>
            </a:r>
            <a:r>
              <a:rPr lang="en-US" sz="2000" dirty="0">
                <a:latin typeface="Times New Roman" panose="02020603050405020304" pitchFamily="18" charset="0"/>
                <a:cs typeface="Times New Roman" panose="02020603050405020304" pitchFamily="18" charset="0"/>
              </a:rPr>
              <a:t>a new approach to machine translation that uses a large neural network to enhance performance </a:t>
            </a:r>
          </a:p>
          <a:p>
            <a:pPr algn="just"/>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computer uses deep learning to build an artificial </a:t>
            </a:r>
            <a:r>
              <a:rPr lang="en-US" sz="2000" dirty="0" smtClean="0">
                <a:latin typeface="Times New Roman" panose="02020603050405020304" pitchFamily="18" charset="0"/>
                <a:cs typeface="Times New Roman" panose="02020603050405020304" pitchFamily="18" charset="0"/>
              </a:rPr>
              <a:t>neural network </a:t>
            </a:r>
            <a:r>
              <a:rPr lang="en-US" sz="2000" dirty="0">
                <a:latin typeface="Times New Roman" panose="02020603050405020304" pitchFamily="18" charset="0"/>
                <a:cs typeface="Times New Roman" panose="02020603050405020304" pitchFamily="18" charset="0"/>
              </a:rPr>
              <a:t>to teach itself how to translate between languages </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uses these neural networks to </a:t>
            </a:r>
            <a:r>
              <a:rPr lang="en-US" sz="2000" dirty="0" smtClean="0">
                <a:latin typeface="Times New Roman" panose="02020603050405020304" pitchFamily="18" charset="0"/>
                <a:cs typeface="Times New Roman" panose="02020603050405020304" pitchFamily="18" charset="0"/>
              </a:rPr>
              <a:t>translate </a:t>
            </a:r>
            <a:r>
              <a:rPr lang="en-US" sz="2000" dirty="0">
                <a:latin typeface="Times New Roman" panose="02020603050405020304" pitchFamily="18" charset="0"/>
                <a:cs typeface="Times New Roman" panose="02020603050405020304" pitchFamily="18" charset="0"/>
              </a:rPr>
              <a:t>entire sentences without breaking them down into smaller parts</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1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 Shot Translation</a:t>
            </a:r>
            <a:endParaRPr lang="en-US" dirty="0"/>
          </a:p>
        </p:txBody>
      </p:sp>
      <p:sp>
        <p:nvSpPr>
          <p:cNvPr id="3" name="Content Placeholder 2"/>
          <p:cNvSpPr>
            <a:spLocks noGrp="1"/>
          </p:cNvSpPr>
          <p:nvPr>
            <p:ph idx="1"/>
          </p:nvPr>
        </p:nvSpPr>
        <p:spPr/>
        <p:txBody>
          <a:bodyPr>
            <a:normAutofit lnSpcReduction="10000"/>
          </a:bodyPr>
          <a:lstStyle/>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computer is being trained to translate from English to Korean </a:t>
            </a:r>
            <a:r>
              <a:rPr lang="en-US" sz="2000" dirty="0" err="1">
                <a:latin typeface="Times New Roman" panose="02020603050405020304" pitchFamily="18" charset="0"/>
                <a:cs typeface="Times New Roman" panose="02020603050405020304" pitchFamily="18" charset="0"/>
              </a:rPr>
              <a:t>Korean</a:t>
            </a:r>
            <a:r>
              <a:rPr lang="en-US" sz="2000" dirty="0">
                <a:latin typeface="Times New Roman" panose="02020603050405020304" pitchFamily="18" charset="0"/>
                <a:cs typeface="Times New Roman" panose="02020603050405020304" pitchFamily="18" charset="0"/>
              </a:rPr>
              <a:t> to English </a:t>
            </a:r>
            <a:r>
              <a:rPr lang="en-US" sz="2000" dirty="0" err="1">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to Japanese and then Japanese to English and without seeing any training data for Japanese to Korean it has taught itself how to translate from Japanese to Korean and Korean to Japanese</a:t>
            </a: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54497" y="1690688"/>
            <a:ext cx="7281931" cy="3319193"/>
          </a:xfrm>
          <a:prstGeom prst="rect">
            <a:avLst/>
          </a:prstGeom>
          <a:noFill/>
          <a:ln>
            <a:noFill/>
          </a:ln>
        </p:spPr>
      </p:pic>
    </p:spTree>
    <p:extLst>
      <p:ext uri="{BB962C8B-B14F-4D97-AF65-F5344CB8AC3E}">
        <p14:creationId xmlns:p14="http://schemas.microsoft.com/office/powerpoint/2010/main" val="15772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t>Evaluation of the data</a:t>
            </a:r>
            <a:endParaRPr lang="en-US" sz="3000" dirty="0"/>
          </a:p>
        </p:txBody>
      </p:sp>
      <p:sp>
        <p:nvSpPr>
          <p:cNvPr id="3" name="Content Placeholder 2"/>
          <p:cNvSpPr>
            <a:spLocks noGrp="1"/>
          </p:cNvSpPr>
          <p:nvPr>
            <p:ph idx="1"/>
          </p:nvPr>
        </p:nvSpPr>
        <p:spPr>
          <a:xfrm>
            <a:off x="838200" y="1468192"/>
            <a:ext cx="10515600" cy="4708771"/>
          </a:xfrm>
        </p:spPr>
        <p:txBody>
          <a:bodyPr>
            <a:normAutofit/>
          </a:bodyPr>
          <a:lstStyle/>
          <a:p>
            <a:r>
              <a:rPr lang="en-US" sz="2000" dirty="0">
                <a:latin typeface="Times New Roman" panose="02020603050405020304" pitchFamily="18" charset="0"/>
                <a:cs typeface="Times New Roman" panose="02020603050405020304" pitchFamily="18" charset="0"/>
              </a:rPr>
              <a:t>Typically, there are many “perfect” translations of </a:t>
            </a:r>
            <a:r>
              <a:rPr lang="en-US" sz="2000" dirty="0" smtClean="0">
                <a:latin typeface="Times New Roman" panose="02020603050405020304" pitchFamily="18" charset="0"/>
                <a:cs typeface="Times New Roman" panose="02020603050405020304" pitchFamily="18" charset="0"/>
              </a:rPr>
              <a:t>a given </a:t>
            </a:r>
            <a:r>
              <a:rPr lang="en-US" sz="2000" dirty="0">
                <a:latin typeface="Times New Roman" panose="02020603050405020304" pitchFamily="18" charset="0"/>
                <a:cs typeface="Times New Roman" panose="02020603050405020304" pitchFamily="18" charset="0"/>
              </a:rPr>
              <a:t>source sentence.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translations may </a:t>
            </a:r>
            <a:r>
              <a:rPr lang="en-US" sz="2000" dirty="0" smtClean="0">
                <a:latin typeface="Times New Roman" panose="02020603050405020304" pitchFamily="18" charset="0"/>
                <a:cs typeface="Times New Roman" panose="02020603050405020304" pitchFamily="18" charset="0"/>
              </a:rPr>
              <a:t>vary in </a:t>
            </a:r>
            <a:r>
              <a:rPr lang="en-US" sz="2000" dirty="0">
                <a:latin typeface="Times New Roman" panose="02020603050405020304" pitchFamily="18" charset="0"/>
                <a:cs typeface="Times New Roman" panose="02020603050405020304" pitchFamily="18" charset="0"/>
              </a:rPr>
              <a:t>word choice or in word order even when they </a:t>
            </a:r>
            <a:r>
              <a:rPr lang="en-US" sz="2000" dirty="0" smtClean="0">
                <a:latin typeface="Times New Roman" panose="02020603050405020304" pitchFamily="18" charset="0"/>
                <a:cs typeface="Times New Roman" panose="02020603050405020304" pitchFamily="18" charset="0"/>
              </a:rPr>
              <a:t>use the </a:t>
            </a:r>
            <a:r>
              <a:rPr lang="en-US" sz="2000" dirty="0">
                <a:latin typeface="Times New Roman" panose="02020603050405020304" pitchFamily="18" charset="0"/>
                <a:cs typeface="Times New Roman" panose="02020603050405020304" pitchFamily="18" charset="0"/>
              </a:rPr>
              <a:t>same words.</a:t>
            </a:r>
          </a:p>
          <a:p>
            <a:r>
              <a:rPr lang="en-US" sz="2000" dirty="0" smtClean="0">
                <a:latin typeface="Times New Roman" panose="02020603050405020304" pitchFamily="18" charset="0"/>
                <a:cs typeface="Times New Roman" panose="02020603050405020304" pitchFamily="18" charset="0"/>
              </a:rPr>
              <a:t>How </a:t>
            </a:r>
            <a:r>
              <a:rPr lang="en-US" sz="2000" dirty="0">
                <a:latin typeface="Times New Roman" panose="02020603050405020304" pitchFamily="18" charset="0"/>
                <a:cs typeface="Times New Roman" panose="02020603050405020304" pitchFamily="18" charset="0"/>
              </a:rPr>
              <a:t>do we know that the translation is wrong just because it doesn't occur in your reference?</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language is so relative so every translator would do some different translations. It means that if your system produce something different it doesn't mean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it is wrong</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Consider two candidate translations </a:t>
            </a:r>
            <a:r>
              <a:rPr lang="en-US" sz="2000" dirty="0" smtClean="0">
                <a:latin typeface="Times New Roman" panose="02020603050405020304" pitchFamily="18" charset="0"/>
                <a:cs typeface="Times New Roman" panose="02020603050405020304" pitchFamily="18" charset="0"/>
              </a:rPr>
              <a:t>of a </a:t>
            </a:r>
            <a:r>
              <a:rPr lang="en-US" sz="2000" dirty="0">
                <a:latin typeface="Times New Roman" panose="02020603050405020304" pitchFamily="18" charset="0"/>
                <a:cs typeface="Times New Roman" panose="02020603050405020304" pitchFamily="18" charset="0"/>
              </a:rPr>
              <a:t>Chinese source sentence:</a:t>
            </a:r>
          </a:p>
          <a:p>
            <a:pPr lvl="1"/>
            <a:r>
              <a:rPr lang="en-US" sz="1600" dirty="0" smtClean="0">
                <a:latin typeface="Times New Roman" panose="02020603050405020304" pitchFamily="18" charset="0"/>
                <a:cs typeface="Times New Roman" panose="02020603050405020304" pitchFamily="18" charset="0"/>
              </a:rPr>
              <a:t>Candidate </a:t>
            </a:r>
            <a:r>
              <a:rPr lang="en-US" sz="1600" dirty="0">
                <a:latin typeface="Times New Roman" panose="02020603050405020304" pitchFamily="18" charset="0"/>
                <a:cs typeface="Times New Roman" panose="02020603050405020304" pitchFamily="18" charset="0"/>
              </a:rPr>
              <a:t>1: It is a guide to action </a:t>
            </a:r>
            <a:r>
              <a:rPr lang="en-US" sz="1600" dirty="0" smtClean="0">
                <a:latin typeface="Times New Roman" panose="02020603050405020304" pitchFamily="18" charset="0"/>
                <a:cs typeface="Times New Roman" panose="02020603050405020304" pitchFamily="18" charset="0"/>
              </a:rPr>
              <a:t>which ensures </a:t>
            </a:r>
            <a:r>
              <a:rPr lang="en-US" sz="1600" dirty="0">
                <a:latin typeface="Times New Roman" panose="02020603050405020304" pitchFamily="18" charset="0"/>
                <a:cs typeface="Times New Roman" panose="02020603050405020304" pitchFamily="18" charset="0"/>
              </a:rPr>
              <a:t>that the military always </a:t>
            </a:r>
            <a:r>
              <a:rPr lang="en-US" sz="1600" dirty="0" smtClean="0">
                <a:latin typeface="Times New Roman" panose="02020603050405020304" pitchFamily="18" charset="0"/>
                <a:cs typeface="Times New Roman" panose="02020603050405020304" pitchFamily="18" charset="0"/>
              </a:rPr>
              <a:t>obeys the </a:t>
            </a:r>
            <a:r>
              <a:rPr lang="en-US" sz="1600" dirty="0">
                <a:latin typeface="Times New Roman" panose="02020603050405020304" pitchFamily="18" charset="0"/>
                <a:cs typeface="Times New Roman" panose="02020603050405020304" pitchFamily="18" charset="0"/>
              </a:rPr>
              <a:t>commands of the party</a:t>
            </a:r>
            <a:r>
              <a:rPr lang="en-US" sz="1600" dirty="0" smtClean="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Candidate 2: It is to insure the </a:t>
            </a:r>
            <a:r>
              <a:rPr lang="en-US" sz="1600" dirty="0" smtClean="0">
                <a:latin typeface="Times New Roman" panose="02020603050405020304" pitchFamily="18" charset="0"/>
                <a:cs typeface="Times New Roman" panose="02020603050405020304" pitchFamily="18" charset="0"/>
              </a:rPr>
              <a:t>troops forever </a:t>
            </a:r>
            <a:r>
              <a:rPr lang="en-US" sz="1600" dirty="0">
                <a:latin typeface="Times New Roman" panose="02020603050405020304" pitchFamily="18" charset="0"/>
                <a:cs typeface="Times New Roman" panose="02020603050405020304" pitchFamily="18" charset="0"/>
              </a:rPr>
              <a:t>hearing the activity </a:t>
            </a:r>
            <a:r>
              <a:rPr lang="en-US" sz="1600" dirty="0" smtClean="0">
                <a:latin typeface="Times New Roman" panose="02020603050405020304" pitchFamily="18" charset="0"/>
                <a:cs typeface="Times New Roman" panose="02020603050405020304" pitchFamily="18" charset="0"/>
              </a:rPr>
              <a:t>guidebook that </a:t>
            </a:r>
            <a:r>
              <a:rPr lang="en-US" sz="1600" dirty="0">
                <a:latin typeface="Times New Roman" panose="02020603050405020304" pitchFamily="18" charset="0"/>
                <a:cs typeface="Times New Roman" panose="02020603050405020304" pitchFamily="18" charset="0"/>
              </a:rPr>
              <a:t>party direct.</a:t>
            </a:r>
          </a:p>
          <a:p>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comparison, we </a:t>
            </a:r>
            <a:r>
              <a:rPr lang="en-US" sz="2000" dirty="0" smtClean="0">
                <a:latin typeface="Times New Roman" panose="02020603050405020304" pitchFamily="18" charset="0"/>
                <a:cs typeface="Times New Roman" panose="02020603050405020304" pitchFamily="18" charset="0"/>
              </a:rPr>
              <a:t>provide </a:t>
            </a:r>
            <a:r>
              <a:rPr lang="en-US" sz="2000" dirty="0">
                <a:latin typeface="Times New Roman" panose="02020603050405020304" pitchFamily="18" charset="0"/>
                <a:cs typeface="Times New Roman" panose="02020603050405020304" pitchFamily="18" charset="0"/>
              </a:rPr>
              <a:t>three reference human translations of the </a:t>
            </a:r>
            <a:r>
              <a:rPr lang="en-US" sz="2000" dirty="0" smtClean="0">
                <a:latin typeface="Times New Roman" panose="02020603050405020304" pitchFamily="18" charset="0"/>
                <a:cs typeface="Times New Roman" panose="02020603050405020304" pitchFamily="18" charset="0"/>
              </a:rPr>
              <a:t>same sentence </a:t>
            </a:r>
            <a:r>
              <a:rPr lang="en-US" sz="2000" dirty="0">
                <a:latin typeface="Times New Roman" panose="02020603050405020304" pitchFamily="18" charset="0"/>
                <a:cs typeface="Times New Roman" panose="02020603050405020304" pitchFamily="18" charset="0"/>
              </a:rPr>
              <a:t>below</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Reference 1: It is a guide to action </a:t>
            </a:r>
            <a:r>
              <a:rPr lang="en-US" sz="2000" dirty="0" smtClean="0">
                <a:latin typeface="Times New Roman" panose="02020603050405020304" pitchFamily="18" charset="0"/>
                <a:cs typeface="Times New Roman" panose="02020603050405020304" pitchFamily="18" charset="0"/>
              </a:rPr>
              <a:t>that ensures </a:t>
            </a:r>
            <a:r>
              <a:rPr lang="en-US" sz="2000" dirty="0">
                <a:latin typeface="Times New Roman" panose="02020603050405020304" pitchFamily="18" charset="0"/>
                <a:cs typeface="Times New Roman" panose="02020603050405020304" pitchFamily="18" charset="0"/>
              </a:rPr>
              <a:t>that the military will </a:t>
            </a:r>
            <a:r>
              <a:rPr lang="en-US" sz="2000" dirty="0" smtClean="0">
                <a:latin typeface="Times New Roman" panose="02020603050405020304" pitchFamily="18" charset="0"/>
                <a:cs typeface="Times New Roman" panose="02020603050405020304" pitchFamily="18" charset="0"/>
              </a:rPr>
              <a:t>forever heed </a:t>
            </a:r>
            <a:r>
              <a:rPr lang="en-US" sz="2000" dirty="0">
                <a:latin typeface="Times New Roman" panose="02020603050405020304" pitchFamily="18" charset="0"/>
                <a:cs typeface="Times New Roman" panose="02020603050405020304" pitchFamily="18" charset="0"/>
              </a:rPr>
              <a:t>Party commands.</a:t>
            </a:r>
          </a:p>
          <a:p>
            <a:r>
              <a:rPr lang="en-US" sz="2000" dirty="0">
                <a:latin typeface="Times New Roman" panose="02020603050405020304" pitchFamily="18" charset="0"/>
                <a:cs typeface="Times New Roman" panose="02020603050405020304" pitchFamily="18" charset="0"/>
              </a:rPr>
              <a:t>Reference 2: It is the guiding </a:t>
            </a:r>
            <a:r>
              <a:rPr lang="en-US" sz="2000" dirty="0" smtClean="0">
                <a:latin typeface="Times New Roman" panose="02020603050405020304" pitchFamily="18" charset="0"/>
                <a:cs typeface="Times New Roman" panose="02020603050405020304" pitchFamily="18" charset="0"/>
              </a:rPr>
              <a:t>principle which </a:t>
            </a:r>
            <a:r>
              <a:rPr lang="en-US" sz="2000" dirty="0">
                <a:latin typeface="Times New Roman" panose="02020603050405020304" pitchFamily="18" charset="0"/>
                <a:cs typeface="Times New Roman" panose="02020603050405020304" pitchFamily="18" charset="0"/>
              </a:rPr>
              <a:t>guarantees the military </a:t>
            </a:r>
            <a:r>
              <a:rPr lang="en-US" sz="2000" dirty="0" smtClean="0">
                <a:latin typeface="Times New Roman" panose="02020603050405020304" pitchFamily="18" charset="0"/>
                <a:cs typeface="Times New Roman" panose="02020603050405020304" pitchFamily="18" charset="0"/>
              </a:rPr>
              <a:t>forces always </a:t>
            </a:r>
            <a:r>
              <a:rPr lang="en-US" sz="2000" dirty="0">
                <a:latin typeface="Times New Roman" panose="02020603050405020304" pitchFamily="18" charset="0"/>
                <a:cs typeface="Times New Roman" panose="02020603050405020304" pitchFamily="18" charset="0"/>
              </a:rPr>
              <a:t>being under the command of </a:t>
            </a:r>
            <a:r>
              <a:rPr lang="en-US" sz="2000" dirty="0" smtClean="0">
                <a:latin typeface="Times New Roman" panose="02020603050405020304" pitchFamily="18" charset="0"/>
                <a:cs typeface="Times New Roman" panose="02020603050405020304" pitchFamily="18" charset="0"/>
              </a:rPr>
              <a:t>the Party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Reference 3: It is the practical guide </a:t>
            </a:r>
            <a:r>
              <a:rPr lang="en-US" sz="2000" dirty="0" smtClean="0">
                <a:latin typeface="Times New Roman" panose="02020603050405020304" pitchFamily="18" charset="0"/>
                <a:cs typeface="Times New Roman" panose="02020603050405020304" pitchFamily="18" charset="0"/>
              </a:rPr>
              <a:t>for the </a:t>
            </a:r>
            <a:r>
              <a:rPr lang="en-US" sz="2000" dirty="0">
                <a:latin typeface="Times New Roman" panose="02020603050405020304" pitchFamily="18" charset="0"/>
                <a:cs typeface="Times New Roman" panose="02020603050405020304" pitchFamily="18" charset="0"/>
              </a:rPr>
              <a:t>army always to heed the </a:t>
            </a:r>
            <a:r>
              <a:rPr lang="en-US" sz="2000" dirty="0" smtClean="0">
                <a:latin typeface="Times New Roman" panose="02020603050405020304" pitchFamily="18" charset="0"/>
                <a:cs typeface="Times New Roman" panose="02020603050405020304" pitchFamily="18" charset="0"/>
              </a:rPr>
              <a:t>directions of </a:t>
            </a:r>
            <a:r>
              <a:rPr lang="en-US" sz="2000" dirty="0">
                <a:latin typeface="Times New Roman" panose="02020603050405020304" pitchFamily="18" charset="0"/>
                <a:cs typeface="Times New Roman" panose="02020603050405020304" pitchFamily="18" charset="0"/>
              </a:rPr>
              <a:t>the party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26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normAutofit/>
          </a:bodyPr>
          <a:lstStyle/>
          <a:p>
            <a:r>
              <a:rPr lang="en-US" sz="2000" dirty="0" smtClean="0">
                <a:latin typeface="Times New Roman" panose="02020603050405020304" pitchFamily="18" charset="0"/>
                <a:cs typeface="Times New Roman" panose="02020603050405020304" pitchFamily="18" charset="0"/>
              </a:rPr>
              <a:t>We can </a:t>
            </a:r>
            <a:r>
              <a:rPr lang="en-US" sz="2000" dirty="0">
                <a:latin typeface="Times New Roman" panose="02020603050405020304" pitchFamily="18" charset="0"/>
                <a:cs typeface="Times New Roman" panose="02020603050405020304" pitchFamily="18" charset="0"/>
              </a:rPr>
              <a:t>rank Candidate </a:t>
            </a:r>
            <a:r>
              <a:rPr lang="en-US" sz="2000" dirty="0" smtClean="0">
                <a:latin typeface="Times New Roman" panose="02020603050405020304" pitchFamily="18" charset="0"/>
                <a:cs typeface="Times New Roman" panose="02020603050405020304" pitchFamily="18" charset="0"/>
              </a:rPr>
              <a:t>1 higher </a:t>
            </a:r>
            <a:r>
              <a:rPr lang="en-US" sz="2000" dirty="0">
                <a:latin typeface="Times New Roman" panose="02020603050405020304" pitchFamily="18" charset="0"/>
                <a:cs typeface="Times New Roman" panose="02020603050405020304" pitchFamily="18" charset="0"/>
              </a:rPr>
              <a:t>than Candidate 2 simply by comparing </a:t>
            </a:r>
            <a:r>
              <a:rPr lang="en-US" sz="2000" dirty="0" smtClean="0">
                <a:latin typeface="Times New Roman" panose="02020603050405020304" pitchFamily="18" charset="0"/>
                <a:cs typeface="Times New Roman" panose="02020603050405020304" pitchFamily="18" charset="0"/>
              </a:rPr>
              <a:t>n-gram </a:t>
            </a:r>
            <a:r>
              <a:rPr lang="en-US" sz="2000" dirty="0">
                <a:latin typeface="Times New Roman" panose="02020603050405020304" pitchFamily="18" charset="0"/>
                <a:cs typeface="Times New Roman" panose="02020603050405020304" pitchFamily="18" charset="0"/>
              </a:rPr>
              <a:t>matches between each candidate </a:t>
            </a:r>
            <a:r>
              <a:rPr lang="en-US" sz="2000" dirty="0" smtClean="0">
                <a:latin typeface="Times New Roman" panose="02020603050405020304" pitchFamily="18" charset="0"/>
                <a:cs typeface="Times New Roman" panose="02020603050405020304" pitchFamily="18" charset="0"/>
              </a:rPr>
              <a:t>translation and </a:t>
            </a:r>
            <a:r>
              <a:rPr lang="en-US" sz="2000" dirty="0">
                <a:latin typeface="Times New Roman" panose="02020603050405020304" pitchFamily="18" charset="0"/>
                <a:cs typeface="Times New Roman" panose="02020603050405020304" pitchFamily="18" charset="0"/>
              </a:rPr>
              <a:t>the reference translations.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We need to </a:t>
            </a:r>
            <a:r>
              <a:rPr lang="en-US" sz="2000" dirty="0">
                <a:latin typeface="Times New Roman" panose="02020603050405020304" pitchFamily="18" charset="0"/>
                <a:cs typeface="Times New Roman" panose="02020603050405020304" pitchFamily="18" charset="0"/>
              </a:rPr>
              <a:t>compare n-grams of the candidate </a:t>
            </a:r>
            <a:r>
              <a:rPr lang="en-US" sz="2000" dirty="0" smtClean="0">
                <a:latin typeface="Times New Roman" panose="02020603050405020304" pitchFamily="18" charset="0"/>
                <a:cs typeface="Times New Roman" panose="02020603050405020304" pitchFamily="18" charset="0"/>
              </a:rPr>
              <a:t>with the </a:t>
            </a:r>
            <a:r>
              <a:rPr lang="en-US" sz="2000" dirty="0">
                <a:latin typeface="Times New Roman" panose="02020603050405020304" pitchFamily="18" charset="0"/>
                <a:cs typeface="Times New Roman" panose="02020603050405020304" pitchFamily="18" charset="0"/>
              </a:rPr>
              <a:t>n-grams of the reference translation and </a:t>
            </a:r>
            <a:r>
              <a:rPr lang="en-US" sz="2000" dirty="0" smtClean="0">
                <a:latin typeface="Times New Roman" panose="02020603050405020304" pitchFamily="18" charset="0"/>
                <a:cs typeface="Times New Roman" panose="02020603050405020304" pitchFamily="18" charset="0"/>
              </a:rPr>
              <a:t>count the </a:t>
            </a:r>
            <a:r>
              <a:rPr lang="en-US" sz="2000" dirty="0">
                <a:latin typeface="Times New Roman" panose="02020603050405020304" pitchFamily="18" charset="0"/>
                <a:cs typeface="Times New Roman" panose="02020603050405020304" pitchFamily="18" charset="0"/>
              </a:rPr>
              <a:t>number of matches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more the matches, the better </a:t>
            </a:r>
            <a:r>
              <a:rPr lang="en-US" sz="2000" dirty="0" smtClean="0">
                <a:latin typeface="Times New Roman" panose="02020603050405020304" pitchFamily="18" charset="0"/>
                <a:cs typeface="Times New Roman" panose="02020603050405020304" pitchFamily="18" charset="0"/>
              </a:rPr>
              <a:t>the candidate </a:t>
            </a:r>
            <a:r>
              <a:rPr lang="en-US" sz="2000" dirty="0">
                <a:latin typeface="Times New Roman" panose="02020603050405020304" pitchFamily="18" charset="0"/>
                <a:cs typeface="Times New Roman" panose="02020603050405020304" pitchFamily="18" charset="0"/>
              </a:rPr>
              <a:t>translation is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There is baseline metric called BLEU score which measures whether </a:t>
            </a:r>
            <a:r>
              <a:rPr lang="en-US" sz="2000" dirty="0">
                <a:latin typeface="Times New Roman" panose="02020603050405020304" pitchFamily="18" charset="0"/>
                <a:cs typeface="Times New Roman" panose="02020603050405020304" pitchFamily="18" charset="0"/>
              </a:rPr>
              <a:t>your </a:t>
            </a:r>
            <a:r>
              <a:rPr lang="en-US" sz="2000" dirty="0" smtClean="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output is somehow similar to the reference translation.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compute this we calculate n-grams.</a:t>
            </a:r>
          </a:p>
          <a:p>
            <a:r>
              <a:rPr lang="en-US" sz="2000" dirty="0"/>
              <a:t> </a:t>
            </a:r>
            <a:r>
              <a:rPr lang="en-US" sz="2000" dirty="0" smtClean="0"/>
              <a:t>So </a:t>
            </a:r>
            <a:r>
              <a:rPr lang="en-US" sz="2000" dirty="0"/>
              <a:t>you have some reference translation and you have the output of your system and </a:t>
            </a:r>
            <a:r>
              <a:rPr lang="en-US" sz="2000" dirty="0" smtClean="0"/>
              <a:t>you </a:t>
            </a:r>
            <a:r>
              <a:rPr lang="en-US" sz="2000" dirty="0"/>
              <a:t>try to compare </a:t>
            </a:r>
            <a:r>
              <a:rPr lang="en-US" sz="2000" dirty="0" smtClean="0"/>
              <a:t>them</a:t>
            </a:r>
          </a:p>
          <a:p>
            <a:endParaRPr lang="en-US" sz="2000" dirty="0"/>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241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52687" y="1604962"/>
            <a:ext cx="7286625" cy="3648075"/>
          </a:xfrm>
          <a:prstGeom prst="rect">
            <a:avLst/>
          </a:prstGeom>
        </p:spPr>
      </p:pic>
    </p:spTree>
    <p:extLst>
      <p:ext uri="{BB962C8B-B14F-4D97-AF65-F5344CB8AC3E}">
        <p14:creationId xmlns:p14="http://schemas.microsoft.com/office/powerpoint/2010/main" val="177911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430</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Machine Translation</vt:lpstr>
      <vt:lpstr>PowerPoint Presentation</vt:lpstr>
      <vt:lpstr>Rule-based Machine translation </vt:lpstr>
      <vt:lpstr>Phrase Based Translation Model</vt:lpstr>
      <vt:lpstr>Neural Machine Translation(NMT)</vt:lpstr>
      <vt:lpstr>Zero – Shot Translation</vt:lpstr>
      <vt:lpstr>Evaluation of the data</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Thara</dc:creator>
  <cp:lastModifiedBy>Thara</cp:lastModifiedBy>
  <cp:revision>27</cp:revision>
  <dcterms:created xsi:type="dcterms:W3CDTF">2019-03-18T14:50:49Z</dcterms:created>
  <dcterms:modified xsi:type="dcterms:W3CDTF">2019-03-19T10:14:56Z</dcterms:modified>
</cp:coreProperties>
</file>