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8" r:id="rId4"/>
    <p:sldId id="257" r:id="rId5"/>
    <p:sldId id="260" r:id="rId6"/>
    <p:sldId id="261" r:id="rId7"/>
    <p:sldId id="262" r:id="rId8"/>
    <p:sldId id="263" r:id="rId9"/>
    <p:sldId id="264"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0D5392-7D97-45DD-A45F-E060DE6DF1E9}"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5B543-48CF-4B7C-AD41-A7D3016CBC6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0D5392-7D97-45DD-A45F-E060DE6DF1E9}"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5B543-48CF-4B7C-AD41-A7D3016CBC6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0D5392-7D97-45DD-A45F-E060DE6DF1E9}"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5B543-48CF-4B7C-AD41-A7D3016CBC6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0D5392-7D97-45DD-A45F-E060DE6DF1E9}"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5B543-48CF-4B7C-AD41-A7D3016CBC6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0D5392-7D97-45DD-A45F-E060DE6DF1E9}"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5B543-48CF-4B7C-AD41-A7D3016CBC6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0D5392-7D97-45DD-A45F-E060DE6DF1E9}"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5B543-48CF-4B7C-AD41-A7D3016CBC6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0D5392-7D97-45DD-A45F-E060DE6DF1E9}" type="datetimeFigureOut">
              <a:rPr lang="en-US" smtClean="0"/>
              <a:t>3/7/2019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45B543-48CF-4B7C-AD41-A7D3016CBC6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0D5392-7D97-45DD-A45F-E060DE6DF1E9}" type="datetimeFigureOut">
              <a:rPr lang="en-US" smtClean="0"/>
              <a:t>3/7/2019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45B543-48CF-4B7C-AD41-A7D3016CBC6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0D5392-7D97-45DD-A45F-E060DE6DF1E9}" type="datetimeFigureOut">
              <a:rPr lang="en-US" smtClean="0"/>
              <a:t>3/7/2019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45B543-48CF-4B7C-AD41-A7D3016CBC6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0D5392-7D97-45DD-A45F-E060DE6DF1E9}"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5B543-48CF-4B7C-AD41-A7D3016CBC6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0D5392-7D97-45DD-A45F-E060DE6DF1E9}"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5B543-48CF-4B7C-AD41-A7D3016CBC6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0D5392-7D97-45DD-A45F-E060DE6DF1E9}" type="datetimeFigureOut">
              <a:rPr lang="en-US" smtClean="0"/>
              <a:t>3/7/2019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45B543-48CF-4B7C-AD41-A7D3016CBC6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Topic Modeling</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LDA pre-processing</a:t>
            </a:r>
          </a:p>
          <a:p>
            <a:pPr lvl="1"/>
            <a:r>
              <a:rPr lang="en-US" sz="2000" dirty="0" err="1" smtClean="0">
                <a:latin typeface="Times New Roman" pitchFamily="18" charset="0"/>
                <a:cs typeface="Times New Roman" pitchFamily="18" charset="0"/>
              </a:rPr>
              <a:t>Genism</a:t>
            </a:r>
            <a:r>
              <a:rPr lang="en-US" sz="2000" dirty="0" smtClean="0">
                <a:latin typeface="Times New Roman" pitchFamily="18" charset="0"/>
                <a:cs typeface="Times New Roman" pitchFamily="18" charset="0"/>
              </a:rPr>
              <a:t> library is used to create bi-gram representations of the text</a:t>
            </a:r>
          </a:p>
          <a:p>
            <a:pPr lvl="1"/>
            <a:r>
              <a:rPr lang="en-US" sz="2000" dirty="0" err="1" smtClean="0">
                <a:latin typeface="Times New Roman" pitchFamily="18" charset="0"/>
                <a:cs typeface="Times New Roman" pitchFamily="18" charset="0"/>
              </a:rPr>
              <a:t>Genism’s</a:t>
            </a:r>
            <a:r>
              <a:rPr lang="en-US" sz="2000" dirty="0" smtClean="0">
                <a:latin typeface="Times New Roman" pitchFamily="18" charset="0"/>
                <a:cs typeface="Times New Roman" pitchFamily="18" charset="0"/>
              </a:rPr>
              <a:t> LDA implementation needs text as a sparse vector</a:t>
            </a:r>
          </a:p>
          <a:p>
            <a:pPr lvl="1"/>
            <a:r>
              <a:rPr lang="en-US" sz="2000" dirty="0" smtClean="0">
                <a:latin typeface="Times New Roman" pitchFamily="18" charset="0"/>
                <a:cs typeface="Times New Roman" pitchFamily="18" charset="0"/>
              </a:rPr>
              <a:t>Remove the most common and the rarest words in the corpus</a:t>
            </a:r>
          </a:p>
          <a:p>
            <a:pPr lvl="1"/>
            <a:r>
              <a:rPr lang="en-US" sz="2000" dirty="0" err="1" smtClean="0">
                <a:latin typeface="Times New Roman" pitchFamily="18" charset="0"/>
                <a:cs typeface="Times New Roman" pitchFamily="18" charset="0"/>
              </a:rPr>
              <a:t>Genism’s</a:t>
            </a:r>
            <a:r>
              <a:rPr lang="en-US" sz="2000" dirty="0" smtClean="0">
                <a:latin typeface="Times New Roman" pitchFamily="18" charset="0"/>
                <a:cs typeface="Times New Roman" pitchFamily="18" charset="0"/>
              </a:rPr>
              <a:t> dictionary class will output the word frequency count of each word for each review</a:t>
            </a:r>
          </a:p>
          <a:p>
            <a:pPr lvl="1"/>
            <a:r>
              <a:rPr lang="en-US" sz="2000" dirty="0" smtClean="0">
                <a:latin typeface="Times New Roman" pitchFamily="18" charset="0"/>
                <a:cs typeface="Times New Roman" pitchFamily="18" charset="0"/>
              </a:rPr>
              <a:t>Counts the number of occurrences of each distinct word, converts the word to its integer word id and returns the result as a sparse vector</a:t>
            </a:r>
          </a:p>
          <a:p>
            <a:pPr lvl="1"/>
            <a:endParaRPr lang="en-US" sz="20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000" dirty="0" smtClean="0">
                <a:latin typeface="Times New Roman" pitchFamily="18" charset="0"/>
                <a:cs typeface="Times New Roman" pitchFamily="18" charset="0"/>
              </a:rPr>
              <a:t/>
            </a:r>
            <a:br>
              <a:rPr lang="en-US" sz="3000" dirty="0" smtClean="0">
                <a:latin typeface="Times New Roman" pitchFamily="18" charset="0"/>
                <a:cs typeface="Times New Roman" pitchFamily="18" charset="0"/>
              </a:rPr>
            </a:br>
            <a:r>
              <a:rPr lang="en-US" sz="3000" dirty="0" smtClean="0">
                <a:latin typeface="Times New Roman" pitchFamily="18" charset="0"/>
                <a:cs typeface="Times New Roman" pitchFamily="18" charset="0"/>
              </a:rPr>
              <a:t>Choosing </a:t>
            </a:r>
            <a:r>
              <a:rPr lang="en-US" sz="3000" dirty="0">
                <a:latin typeface="Times New Roman" pitchFamily="18" charset="0"/>
                <a:cs typeface="Times New Roman" pitchFamily="18" charset="0"/>
              </a:rPr>
              <a:t>the Number of Topics for LDA</a:t>
            </a:r>
            <a:br>
              <a:rPr lang="en-US" sz="3000" dirty="0">
                <a:latin typeface="Times New Roman" pitchFamily="18" charset="0"/>
                <a:cs typeface="Times New Roman" pitchFamily="18" charset="0"/>
              </a:rPr>
            </a:br>
            <a:r>
              <a:rPr lang="en-US" sz="3000" dirty="0" smtClean="0">
                <a:latin typeface="Times New Roman" pitchFamily="18" charset="0"/>
                <a:cs typeface="Times New Roman" pitchFamily="18" charset="0"/>
              </a:rPr>
              <a:t/>
            </a:r>
            <a:br>
              <a:rPr lang="en-US" sz="3000" dirty="0" smtClean="0">
                <a:latin typeface="Times New Roman" pitchFamily="18" charset="0"/>
                <a:cs typeface="Times New Roman" pitchFamily="18" charset="0"/>
              </a:rPr>
            </a:br>
            <a:endParaRPr lang="en-US" sz="3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000" dirty="0">
                <a:latin typeface="Times New Roman" pitchFamily="18" charset="0"/>
                <a:cs typeface="Times New Roman" pitchFamily="18" charset="0"/>
              </a:rPr>
              <a:t>Run LDA on your corpus with different numbers of topics and see if word distribution per topic looks sensible.</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Create </a:t>
            </a:r>
            <a:r>
              <a:rPr lang="en-US" sz="2000" dirty="0">
                <a:latin typeface="Times New Roman" pitchFamily="18" charset="0"/>
                <a:cs typeface="Times New Roman" pitchFamily="18" charset="0"/>
              </a:rPr>
              <a:t>a handful of LDA models with different topic values, then see how these perform in the supervised classification model training. This is specific to my goals here, since my ultimate aim is to see if the topic distributions have predictive </a:t>
            </a:r>
            <a:r>
              <a:rPr lang="en-US" sz="2000" dirty="0" smtClean="0">
                <a:latin typeface="Times New Roman" pitchFamily="18" charset="0"/>
                <a:cs typeface="Times New Roman" pitchFamily="18" charset="0"/>
              </a:rPr>
              <a:t>value.</a:t>
            </a:r>
          </a:p>
          <a:p>
            <a:pPr algn="just"/>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000" dirty="0" smtClean="0">
                <a:latin typeface="Times New Roman" panose="02020603050405020304" pitchFamily="18" charset="0"/>
                <a:cs typeface="Times New Roman" pitchFamily="18" charset="0"/>
              </a:rPr>
              <a:t>Topic modeling in NLP seeks to find hidden semantic structure in documents.</a:t>
            </a:r>
          </a:p>
          <a:p>
            <a:pPr algn="just"/>
            <a:r>
              <a:rPr lang="en-US" sz="2000" dirty="0">
                <a:latin typeface="Times New Roman" panose="02020603050405020304" pitchFamily="18" charset="0"/>
                <a:cs typeface="Times New Roman" panose="02020603050405020304" pitchFamily="18" charset="0"/>
              </a:rPr>
              <a:t>Topic modeling provides us with methods to organize, understand and summarize large collections of textual </a:t>
            </a:r>
            <a:r>
              <a:rPr lang="en-US" sz="2000" dirty="0" smtClean="0">
                <a:latin typeface="Times New Roman" panose="02020603050405020304" pitchFamily="18" charset="0"/>
                <a:cs typeface="Times New Roman" panose="02020603050405020304" pitchFamily="18" charset="0"/>
              </a:rPr>
              <a:t>information</a:t>
            </a:r>
          </a:p>
          <a:p>
            <a:pPr algn="just"/>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itchFamily="18" charset="0"/>
                <a:cs typeface="Times New Roman" pitchFamily="18" charset="0"/>
              </a:rPr>
              <a:t>is a probability distribution over collection of </a:t>
            </a:r>
            <a:r>
              <a:rPr lang="en-US" sz="2000" dirty="0" smtClean="0">
                <a:latin typeface="Times New Roman" pitchFamily="18" charset="0"/>
                <a:cs typeface="Times New Roman" pitchFamily="18" charset="0"/>
              </a:rPr>
              <a:t>words</a:t>
            </a:r>
          </a:p>
          <a:p>
            <a:pPr algn="just"/>
            <a:r>
              <a:rPr lang="en-US" sz="2000" dirty="0">
                <a:latin typeface="Times New Roman" pitchFamily="18" charset="0"/>
                <a:cs typeface="Times New Roman" pitchFamily="18" charset="0"/>
              </a:rPr>
              <a:t>Documents are again some sort of probability distribution over topics</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There </a:t>
            </a:r>
            <a:r>
              <a:rPr lang="en-US" sz="2000" dirty="0">
                <a:latin typeface="Times New Roman" panose="02020603050405020304" pitchFamily="18" charset="0"/>
                <a:cs typeface="Times New Roman" panose="02020603050405020304" pitchFamily="18" charset="0"/>
              </a:rPr>
              <a:t>are many techniques that are used to obtain topic models. Latent </a:t>
            </a:r>
            <a:r>
              <a:rPr lang="en-US" sz="2000" dirty="0" err="1">
                <a:latin typeface="Times New Roman" panose="02020603050405020304" pitchFamily="18" charset="0"/>
                <a:cs typeface="Times New Roman" panose="02020603050405020304" pitchFamily="18" charset="0"/>
              </a:rPr>
              <a:t>Dirichlet</a:t>
            </a:r>
            <a:r>
              <a:rPr lang="en-US" sz="2000" dirty="0">
                <a:latin typeface="Times New Roman" pitchFamily="18" charset="0"/>
                <a:cs typeface="Times New Roman" pitchFamily="18" charset="0"/>
              </a:rPr>
              <a:t> Allocation (LDA) is a widely used topic modeling technique to extract topic from the textual data.</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sz="2000" dirty="0">
                <a:latin typeface="Times New Roman" panose="02020603050405020304" pitchFamily="18" charset="0"/>
                <a:cs typeface="Times New Roman" panose="02020603050405020304" pitchFamily="18" charset="0"/>
              </a:rPr>
              <a:t>Topic modeling is a frequently used text-mining tool for discovery of hidden </a:t>
            </a:r>
            <a:r>
              <a:rPr lang="en-US" sz="2000" dirty="0" smtClean="0">
                <a:latin typeface="Times New Roman" panose="02020603050405020304" pitchFamily="18" charset="0"/>
                <a:cs typeface="Times New Roman" panose="02020603050405020304" pitchFamily="18" charset="0"/>
              </a:rPr>
              <a:t>semantic structures </a:t>
            </a:r>
            <a:r>
              <a:rPr lang="en-US" sz="2000" dirty="0">
                <a:latin typeface="Times New Roman" panose="02020603050405020304" pitchFamily="18" charset="0"/>
                <a:cs typeface="Times New Roman" panose="02020603050405020304" pitchFamily="18" charset="0"/>
              </a:rPr>
              <a:t>in a text body</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Intuitively, given that a document is about a particular topic, one would expect particular words to appear </a:t>
            </a:r>
            <a:r>
              <a:rPr lang="en-US" sz="2000" dirty="0" smtClean="0">
                <a:latin typeface="Times New Roman" panose="02020603050405020304" pitchFamily="18" charset="0"/>
                <a:cs typeface="Times New Roman" panose="02020603050405020304" pitchFamily="18" charset="0"/>
              </a:rPr>
              <a:t>in the </a:t>
            </a:r>
            <a:r>
              <a:rPr lang="en-US" sz="2000" dirty="0">
                <a:latin typeface="Times New Roman" panose="02020603050405020304" pitchFamily="18" charset="0"/>
                <a:cs typeface="Times New Roman" panose="02020603050405020304" pitchFamily="18" charset="0"/>
              </a:rPr>
              <a:t>document more or less frequently: "dog" and "bone" will appear more often in documents about dogs, "cat" and "meow" </a:t>
            </a:r>
            <a:r>
              <a:rPr lang="en-US" sz="2000" dirty="0" smtClean="0">
                <a:latin typeface="Times New Roman" panose="02020603050405020304" pitchFamily="18" charset="0"/>
                <a:cs typeface="Times New Roman" panose="02020603050405020304" pitchFamily="18" charset="0"/>
              </a:rPr>
              <a:t>will appear </a:t>
            </a:r>
            <a:r>
              <a:rPr lang="en-US" sz="2000" dirty="0">
                <a:latin typeface="Times New Roman" panose="02020603050405020304" pitchFamily="18" charset="0"/>
                <a:cs typeface="Times New Roman" panose="02020603050405020304" pitchFamily="18" charset="0"/>
              </a:rPr>
              <a:t>in documents about cats, and "the" and "is" will appear equally in both.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document typically concerns multiple topics </a:t>
            </a:r>
            <a:r>
              <a:rPr lang="en-US" sz="2000" dirty="0" smtClean="0">
                <a:latin typeface="Times New Roman" panose="02020603050405020304" pitchFamily="18" charset="0"/>
                <a:cs typeface="Times New Roman" panose="02020603050405020304" pitchFamily="18" charset="0"/>
              </a:rPr>
              <a:t>in different </a:t>
            </a:r>
            <a:r>
              <a:rPr lang="en-US" sz="2000" dirty="0">
                <a:latin typeface="Times New Roman" panose="02020603050405020304" pitchFamily="18" charset="0"/>
                <a:cs typeface="Times New Roman" panose="02020603050405020304" pitchFamily="18" charset="0"/>
              </a:rPr>
              <a:t>proportions; thus, in a document that is 10% about cats and 90% about dogs, there would probably be about 9 times </a:t>
            </a:r>
            <a:r>
              <a:rPr lang="en-US" sz="2000" dirty="0" smtClean="0">
                <a:latin typeface="Times New Roman" panose="02020603050405020304" pitchFamily="18" charset="0"/>
                <a:cs typeface="Times New Roman" panose="02020603050405020304" pitchFamily="18" charset="0"/>
              </a:rPr>
              <a:t>more dog </a:t>
            </a:r>
            <a:r>
              <a:rPr lang="en-US" sz="2000" dirty="0">
                <a:latin typeface="Times New Roman" panose="02020603050405020304" pitchFamily="18" charset="0"/>
                <a:cs typeface="Times New Roman" panose="02020603050405020304" pitchFamily="18" charset="0"/>
              </a:rPr>
              <a:t>words than cat words.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"topics" produced by topic modeling techniques are clusters of similar </a:t>
            </a:r>
            <a:r>
              <a:rPr lang="en-US" sz="2000" dirty="0" smtClean="0">
                <a:latin typeface="Times New Roman" panose="02020603050405020304" pitchFamily="18" charset="0"/>
                <a:cs typeface="Times New Roman" panose="02020603050405020304" pitchFamily="18" charset="0"/>
              </a:rPr>
              <a:t>words</a:t>
            </a:r>
          </a:p>
          <a:p>
            <a:r>
              <a:rPr lang="en-US" sz="2000" dirty="0"/>
              <a:t>A topic model </a:t>
            </a:r>
            <a:r>
              <a:rPr lang="en-US" sz="2000" dirty="0" smtClean="0"/>
              <a:t>captures this </a:t>
            </a:r>
            <a:r>
              <a:rPr lang="en-US" sz="2000" dirty="0"/>
              <a:t>intuition in a mathematical framework, which allows examining a set of documents and discovering, based on the statistics of </a:t>
            </a:r>
            <a:r>
              <a:rPr lang="en-US" sz="2000" dirty="0" smtClean="0"/>
              <a:t>the words </a:t>
            </a:r>
            <a:r>
              <a:rPr lang="en-US" sz="2000" dirty="0"/>
              <a:t>in each, what the topics might be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5564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Topic Modeling?</a:t>
            </a:r>
            <a:endParaRPr lang="en-US" dirty="0"/>
          </a:p>
        </p:txBody>
      </p:sp>
      <p:sp>
        <p:nvSpPr>
          <p:cNvPr id="3" name="Content Placeholder 2"/>
          <p:cNvSpPr>
            <a:spLocks noGrp="1"/>
          </p:cNvSpPr>
          <p:nvPr>
            <p:ph idx="1"/>
          </p:nvPr>
        </p:nvSpPr>
        <p:spPr/>
        <p:txBody>
          <a:bodyPr>
            <a:normAutofit/>
          </a:bodyPr>
          <a:lstStyle/>
          <a:p>
            <a:pPr algn="just"/>
            <a:r>
              <a:rPr lang="en-US" sz="2000" dirty="0" smtClean="0">
                <a:latin typeface="Times New Roman" panose="02020603050405020304" pitchFamily="18" charset="0"/>
                <a:cs typeface="Times New Roman" panose="02020603050405020304" pitchFamily="18" charset="0"/>
              </a:rPr>
              <a:t>Given </a:t>
            </a:r>
            <a:r>
              <a:rPr lang="en-US" sz="2000" dirty="0">
                <a:latin typeface="Times New Roman" panose="02020603050405020304" pitchFamily="18" charset="0"/>
                <a:cs typeface="Times New Roman" panose="02020603050405020304" pitchFamily="18" charset="0"/>
              </a:rPr>
              <a:t>a corpus and in an unsupervised manner it learns what is the overall topic in what document and so on. No prior annotations . It learns on its own given huge amount of data . </a:t>
            </a:r>
          </a:p>
          <a:p>
            <a:pPr algn="just"/>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is a method by which we can organize the various collections by the themes occurring in the document and we can understand, search and do various applications without any prior efforts of manually labelling the data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Discovers the hidden themes that pervade the collection</a:t>
            </a:r>
          </a:p>
          <a:p>
            <a:pPr algn="just"/>
            <a:r>
              <a:rPr lang="en-US" sz="2000" dirty="0" smtClean="0">
                <a:latin typeface="Times New Roman" panose="02020603050405020304" pitchFamily="18" charset="0"/>
                <a:cs typeface="Times New Roman" panose="02020603050405020304" pitchFamily="18" charset="0"/>
              </a:rPr>
              <a:t>Annotate the documents according to those themes</a:t>
            </a:r>
          </a:p>
          <a:p>
            <a:pPr algn="just"/>
            <a:r>
              <a:rPr lang="en-US" sz="2000" dirty="0" smtClean="0">
                <a:latin typeface="Times New Roman" panose="02020603050405020304" pitchFamily="18" charset="0"/>
                <a:cs typeface="Times New Roman" panose="02020603050405020304" pitchFamily="18" charset="0"/>
              </a:rPr>
              <a:t>Use annotations to organize, summarize and search the texts</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smtClean="0"/>
          </a:p>
          <a:p>
            <a:endParaRPr lang="en-US" dirty="0"/>
          </a:p>
        </p:txBody>
      </p:sp>
      <p:sp>
        <p:nvSpPr>
          <p:cNvPr id="5" name="Rectangle 4"/>
          <p:cNvSpPr/>
          <p:nvPr/>
        </p:nvSpPr>
        <p:spPr>
          <a:xfrm>
            <a:off x="457200" y="1981200"/>
            <a:ext cx="8001000" cy="1200329"/>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LDA states that each document in a corpus is a combination of a fixed number of topics.</a:t>
            </a:r>
          </a:p>
          <a:p>
            <a:r>
              <a:rPr lang="en-US" dirty="0" smtClean="0">
                <a:latin typeface="Times New Roman" panose="02020603050405020304" pitchFamily="18" charset="0"/>
                <a:cs typeface="Times New Roman" panose="02020603050405020304" pitchFamily="18" charset="0"/>
              </a:rPr>
              <a:t>LDA  is a way to automatically discover topics from a set of documents </a:t>
            </a:r>
          </a:p>
          <a:p>
            <a:r>
              <a:rPr lang="en-US" dirty="0" smtClean="0">
                <a:latin typeface="Times New Roman" panose="02020603050405020304" pitchFamily="18" charset="0"/>
                <a:cs typeface="Times New Roman" panose="02020603050405020304" pitchFamily="18" charset="0"/>
              </a:rPr>
              <a:t>It is described as a method of uncovering hidden structure in a collection of texts</a:t>
            </a:r>
          </a:p>
        </p:txBody>
      </p:sp>
      <p:pic>
        <p:nvPicPr>
          <p:cNvPr id="1026" name="Picture 2" descr="https://cdn-images-1.medium.com/max/800/1*pkeD2xJMkqmJcTSIBK2KQ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848" y="3720395"/>
            <a:ext cx="7620000" cy="18669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70848" y="3364468"/>
            <a:ext cx="7149152"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Here are two examples of topics discovered via LDA:</a:t>
            </a:r>
          </a:p>
        </p:txBody>
      </p:sp>
      <p:sp>
        <p:nvSpPr>
          <p:cNvPr id="6" name="Rectangle 5"/>
          <p:cNvSpPr/>
          <p:nvPr/>
        </p:nvSpPr>
        <p:spPr>
          <a:xfrm>
            <a:off x="381000" y="5756830"/>
            <a:ext cx="8415317" cy="923330"/>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The first </a:t>
            </a:r>
            <a:r>
              <a:rPr lang="en-US" dirty="0">
                <a:latin typeface="Times New Roman" panose="02020603050405020304" pitchFamily="18" charset="0"/>
                <a:cs typeface="Times New Roman" panose="02020603050405020304" pitchFamily="18" charset="0"/>
              </a:rPr>
              <a:t>topic </a:t>
            </a:r>
            <a:r>
              <a:rPr lang="en-US" dirty="0" smtClean="0">
                <a:latin typeface="Times New Roman" panose="02020603050405020304" pitchFamily="18" charset="0"/>
                <a:cs typeface="Times New Roman" panose="02020603050405020304" pitchFamily="18" charset="0"/>
              </a:rPr>
              <a:t>group </a:t>
            </a:r>
            <a:r>
              <a:rPr lang="en-US" dirty="0">
                <a:latin typeface="Times New Roman" panose="02020603050405020304" pitchFamily="18" charset="0"/>
                <a:cs typeface="Times New Roman" panose="02020603050405020304" pitchFamily="18" charset="0"/>
              </a:rPr>
              <a:t>for negative burger reviews, and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second topic group </a:t>
            </a:r>
            <a:r>
              <a:rPr lang="en-US" dirty="0" smtClean="0">
                <a:latin typeface="Times New Roman" panose="02020603050405020304" pitchFamily="18" charset="0"/>
                <a:cs typeface="Times New Roman" panose="02020603050405020304" pitchFamily="18" charset="0"/>
              </a:rPr>
              <a:t>seems  </a:t>
            </a:r>
            <a:r>
              <a:rPr lang="en-US" dirty="0">
                <a:latin typeface="Times New Roman" panose="02020603050405020304" pitchFamily="18" charset="0"/>
                <a:cs typeface="Times New Roman" panose="02020603050405020304" pitchFamily="18" charset="0"/>
              </a:rPr>
              <a:t>to have identified positive Italian restaurant experiences</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third topic isn’t as clear-cut, but generally seems to touch on terrible, dry salty food.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a:p>
            <a:pPr>
              <a:buFont typeface="Wingdings" pitchFamily="2" charset="2"/>
              <a:buChar char="Ø"/>
            </a:pPr>
            <a:r>
              <a:rPr lang="en-US" sz="2000" dirty="0" smtClean="0">
                <a:latin typeface="Times New Roman" pitchFamily="18" charset="0"/>
                <a:cs typeface="Times New Roman" pitchFamily="18" charset="0"/>
              </a:rPr>
              <a:t>Train LDA model on 37,000 text passages (cleaned and Bigram-</a:t>
            </a:r>
            <a:r>
              <a:rPr lang="en-US" sz="2000" dirty="0" err="1" smtClean="0">
                <a:latin typeface="Times New Roman" pitchFamily="18" charset="0"/>
                <a:cs typeface="Times New Roman" pitchFamily="18" charset="0"/>
              </a:rPr>
              <a:t>ed</a:t>
            </a:r>
            <a:r>
              <a:rPr lang="en-US" sz="2000" dirty="0" smtClean="0">
                <a:latin typeface="Times New Roman" pitchFamily="18" charset="0"/>
                <a:cs typeface="Times New Roman" pitchFamily="18" charset="0"/>
              </a:rPr>
              <a:t> texts)</a:t>
            </a:r>
          </a:p>
          <a:p>
            <a:pPr>
              <a:buFont typeface="Wingdings" pitchFamily="2" charset="2"/>
              <a:buChar char="Ø"/>
            </a:pPr>
            <a:r>
              <a:rPr lang="en-US" sz="2000" dirty="0" smtClean="0">
                <a:latin typeface="Times New Roman" pitchFamily="18" charset="0"/>
                <a:cs typeface="Times New Roman" pitchFamily="18" charset="0"/>
              </a:rPr>
              <a:t>Grab the topic distribution for every review using the LDA model</a:t>
            </a:r>
          </a:p>
          <a:p>
            <a:pPr>
              <a:buFont typeface="Wingdings" pitchFamily="2" charset="2"/>
              <a:buChar char="Ø"/>
            </a:pPr>
            <a:endParaRPr lang="en-US" sz="2000"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srcRect/>
          <a:stretch>
            <a:fillRect/>
          </a:stretch>
        </p:blipFill>
        <p:spPr bwMode="auto">
          <a:xfrm>
            <a:off x="0" y="228600"/>
            <a:ext cx="8983663" cy="431482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algn="just"/>
            <a:r>
              <a:rPr lang="en-US" sz="1800" dirty="0">
                <a:latin typeface="Times New Roman" pitchFamily="18" charset="0"/>
                <a:cs typeface="Times New Roman" pitchFamily="18" charset="0"/>
              </a:rPr>
              <a:t>Suppose you have the following set of sentences:</a:t>
            </a:r>
          </a:p>
          <a:p>
            <a:pPr lvl="1" algn="just"/>
            <a:r>
              <a:rPr lang="en-US" sz="1800" dirty="0">
                <a:latin typeface="Times New Roman" pitchFamily="18" charset="0"/>
                <a:cs typeface="Times New Roman" pitchFamily="18" charset="0"/>
              </a:rPr>
              <a:t>I ate a banana and spinach smoothie for breakfast.</a:t>
            </a:r>
          </a:p>
          <a:p>
            <a:pPr lvl="1" algn="just"/>
            <a:r>
              <a:rPr lang="en-US" sz="1800" dirty="0">
                <a:latin typeface="Times New Roman" pitchFamily="18" charset="0"/>
                <a:cs typeface="Times New Roman" pitchFamily="18" charset="0"/>
              </a:rPr>
              <a:t>I like to eat broccoli and bananas.</a:t>
            </a:r>
          </a:p>
          <a:p>
            <a:pPr lvl="1" algn="just"/>
            <a:r>
              <a:rPr lang="en-US" sz="1800" dirty="0">
                <a:latin typeface="Times New Roman" pitchFamily="18" charset="0"/>
                <a:cs typeface="Times New Roman" pitchFamily="18" charset="0"/>
              </a:rPr>
              <a:t>Chinchillas and kittens are cute.</a:t>
            </a:r>
          </a:p>
          <a:p>
            <a:pPr lvl="1" algn="just"/>
            <a:r>
              <a:rPr lang="en-US" sz="1800" dirty="0">
                <a:latin typeface="Times New Roman" pitchFamily="18" charset="0"/>
                <a:cs typeface="Times New Roman" pitchFamily="18" charset="0"/>
              </a:rPr>
              <a:t>My sister adopted a kitten yesterday.</a:t>
            </a:r>
          </a:p>
          <a:p>
            <a:pPr lvl="1" algn="just"/>
            <a:r>
              <a:rPr lang="en-US" sz="1800" dirty="0">
                <a:latin typeface="Times New Roman" pitchFamily="18" charset="0"/>
                <a:cs typeface="Times New Roman" pitchFamily="18" charset="0"/>
              </a:rPr>
              <a:t>Look at this cute hamster munching on a piece of broccoli.</a:t>
            </a:r>
          </a:p>
          <a:p>
            <a:pPr algn="just"/>
            <a:r>
              <a:rPr lang="en-US" sz="1800" dirty="0">
                <a:latin typeface="Times New Roman" pitchFamily="18" charset="0"/>
                <a:cs typeface="Times New Roman" pitchFamily="18" charset="0"/>
              </a:rPr>
              <a:t>Latent </a:t>
            </a:r>
            <a:r>
              <a:rPr lang="en-US" sz="1800" dirty="0" err="1">
                <a:latin typeface="Times New Roman" pitchFamily="18" charset="0"/>
                <a:cs typeface="Times New Roman" pitchFamily="18" charset="0"/>
              </a:rPr>
              <a:t>Dirichlet</a:t>
            </a:r>
            <a:r>
              <a:rPr lang="en-US" sz="1800" dirty="0">
                <a:latin typeface="Times New Roman" pitchFamily="18" charset="0"/>
                <a:cs typeface="Times New Roman" pitchFamily="18" charset="0"/>
              </a:rPr>
              <a:t> allocation is a way of automatically discovering </a:t>
            </a:r>
            <a:r>
              <a:rPr lang="en-US" sz="1800" i="1" dirty="0">
                <a:latin typeface="Times New Roman" pitchFamily="18" charset="0"/>
                <a:cs typeface="Times New Roman" pitchFamily="18" charset="0"/>
              </a:rPr>
              <a:t>topics</a:t>
            </a:r>
            <a:r>
              <a:rPr lang="en-US" sz="1800" dirty="0">
                <a:latin typeface="Times New Roman" pitchFamily="18" charset="0"/>
                <a:cs typeface="Times New Roman" pitchFamily="18" charset="0"/>
              </a:rPr>
              <a:t> that these sentences contain. For example, given these sentences and asked for 2 topics, LDA might produce something like</a:t>
            </a:r>
          </a:p>
          <a:p>
            <a:pPr lvl="1" algn="just"/>
            <a:r>
              <a:rPr lang="en-US" sz="1800" dirty="0">
                <a:latin typeface="Times New Roman" pitchFamily="18" charset="0"/>
                <a:cs typeface="Times New Roman" pitchFamily="18" charset="0"/>
              </a:rPr>
              <a:t>Sentences 1 and 2: 100% Topic A</a:t>
            </a:r>
          </a:p>
          <a:p>
            <a:pPr lvl="1" algn="just"/>
            <a:r>
              <a:rPr lang="en-US" sz="1800" dirty="0">
                <a:latin typeface="Times New Roman" pitchFamily="18" charset="0"/>
                <a:cs typeface="Times New Roman" pitchFamily="18" charset="0"/>
              </a:rPr>
              <a:t>Sentences 3 and 4: 100% Topic B</a:t>
            </a:r>
          </a:p>
          <a:p>
            <a:pPr lvl="1" algn="just"/>
            <a:r>
              <a:rPr lang="en-US" sz="1800" dirty="0">
                <a:latin typeface="Times New Roman" pitchFamily="18" charset="0"/>
                <a:cs typeface="Times New Roman" pitchFamily="18" charset="0"/>
              </a:rPr>
              <a:t>Sentence 5: 60% Topic A, 40% Topic B</a:t>
            </a:r>
          </a:p>
          <a:p>
            <a:pPr lvl="0" algn="just"/>
            <a:r>
              <a:rPr lang="en-US" sz="1800" dirty="0">
                <a:latin typeface="Times New Roman" pitchFamily="18" charset="0"/>
                <a:cs typeface="Times New Roman" pitchFamily="18" charset="0"/>
              </a:rPr>
              <a:t>Topic A: 30% broccoli, 15% bananas, 10% breakfast, 10% munching, …</a:t>
            </a:r>
          </a:p>
          <a:p>
            <a:pPr lvl="0" algn="just"/>
            <a:r>
              <a:rPr lang="en-US" sz="1800" dirty="0">
                <a:latin typeface="Times New Roman" pitchFamily="18" charset="0"/>
                <a:cs typeface="Times New Roman" pitchFamily="18" charset="0"/>
              </a:rPr>
              <a:t>Topic B: 20% chinchillas, 20% kittens, 20% cute, 15% hamster, </a:t>
            </a:r>
            <a:r>
              <a:rPr lang="en-US" sz="1800" dirty="0" smtClean="0">
                <a:latin typeface="Times New Roman" pitchFamily="18" charset="0"/>
                <a:cs typeface="Times New Roman" pitchFamily="18" charset="0"/>
              </a:rPr>
              <a:t>…</a:t>
            </a:r>
          </a:p>
          <a:p>
            <a:pPr lvl="0" algn="just"/>
            <a:r>
              <a:rPr lang="en-US" sz="1800" dirty="0" smtClean="0"/>
              <a:t>It assigns </a:t>
            </a:r>
            <a:r>
              <a:rPr lang="en-US" sz="1800" dirty="0"/>
              <a:t>percent values </a:t>
            </a:r>
            <a:r>
              <a:rPr lang="en-US" sz="1800" dirty="0" smtClean="0"/>
              <a:t>of topics to </a:t>
            </a:r>
            <a:r>
              <a:rPr lang="en-US" sz="1800" dirty="0"/>
              <a:t>each sentence to define how relevant </a:t>
            </a:r>
            <a:r>
              <a:rPr lang="en-US" sz="1800" dirty="0" smtClean="0"/>
              <a:t>is each of the topic </a:t>
            </a:r>
            <a:r>
              <a:rPr lang="en-US" sz="1800" dirty="0"/>
              <a:t>to that sentence </a:t>
            </a: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You could infer that topic A is a topic about </a:t>
            </a:r>
            <a:r>
              <a:rPr lang="en-US" sz="1800" i="1" dirty="0">
                <a:latin typeface="Times New Roman" pitchFamily="18" charset="0"/>
                <a:cs typeface="Times New Roman" pitchFamily="18" charset="0"/>
              </a:rPr>
              <a:t>food</a:t>
            </a:r>
            <a:r>
              <a:rPr lang="en-US" sz="1800" dirty="0">
                <a:latin typeface="Times New Roman" pitchFamily="18" charset="0"/>
                <a:cs typeface="Times New Roman" pitchFamily="18" charset="0"/>
              </a:rPr>
              <a:t>, and topic B is a topic about </a:t>
            </a:r>
            <a:r>
              <a:rPr lang="en-US" sz="1800" i="1" dirty="0">
                <a:latin typeface="Times New Roman" pitchFamily="18" charset="0"/>
                <a:cs typeface="Times New Roman" pitchFamily="18" charset="0"/>
              </a:rPr>
              <a:t>cute animals</a:t>
            </a:r>
            <a:r>
              <a:rPr lang="en-US" sz="1800" dirty="0">
                <a:latin typeface="Times New Roman" pitchFamily="18" charset="0"/>
                <a:cs typeface="Times New Roman" pitchFamily="18" charset="0"/>
              </a:rPr>
              <a:t>. But LDA does not explicitly identify topics in this manner. All it can do is tell you the probability that specific words are associated with the topic</a:t>
            </a:r>
          </a:p>
          <a:p>
            <a:pPr algn="just"/>
            <a:endParaRPr lang="en-US" sz="18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Why is Topic Modeling useful?</a:t>
            </a:r>
            <a:br>
              <a:rPr lang="en-US" b="1" dirty="0"/>
            </a:br>
            <a:endParaRPr lang="en-US" dirty="0"/>
          </a:p>
        </p:txBody>
      </p:sp>
      <p:sp>
        <p:nvSpPr>
          <p:cNvPr id="3" name="Content Placeholder 2"/>
          <p:cNvSpPr>
            <a:spLocks noGrp="1"/>
          </p:cNvSpPr>
          <p:nvPr>
            <p:ph idx="1"/>
          </p:nvPr>
        </p:nvSpPr>
        <p:spPr/>
        <p:txBody>
          <a:bodyPr>
            <a:normAutofit/>
          </a:bodyPr>
          <a:lstStyle/>
          <a:p>
            <a:pPr algn="just" fontAlgn="base"/>
            <a:r>
              <a:rPr lang="en-US" sz="2000" dirty="0">
                <a:latin typeface="Times New Roman" panose="02020603050405020304" pitchFamily="18" charset="0"/>
                <a:cs typeface="Times New Roman" panose="02020603050405020304" pitchFamily="18" charset="0"/>
              </a:rPr>
              <a:t>There are several scenarios when topic modeling can prove useful. Here are some of them:</a:t>
            </a:r>
          </a:p>
          <a:p>
            <a:pPr algn="just" fontAlgn="base"/>
            <a:r>
              <a:rPr lang="en-US" sz="2000" b="1" dirty="0">
                <a:latin typeface="Times New Roman" panose="02020603050405020304" pitchFamily="18" charset="0"/>
                <a:cs typeface="Times New Roman" panose="02020603050405020304" pitchFamily="18" charset="0"/>
              </a:rPr>
              <a:t>Text classification</a:t>
            </a:r>
            <a:r>
              <a:rPr lang="en-US" sz="2000" dirty="0">
                <a:latin typeface="Times New Roman" panose="02020603050405020304" pitchFamily="18" charset="0"/>
                <a:cs typeface="Times New Roman" panose="02020603050405020304" pitchFamily="18" charset="0"/>
              </a:rPr>
              <a:t> – Topic modeling can improve classification by grouping similar words together in topics rather than using each word as a feature</a:t>
            </a:r>
          </a:p>
          <a:p>
            <a:pPr algn="just" fontAlgn="base"/>
            <a:r>
              <a:rPr lang="en-US" sz="2000" b="1" dirty="0">
                <a:latin typeface="Times New Roman" panose="02020603050405020304" pitchFamily="18" charset="0"/>
                <a:cs typeface="Times New Roman" panose="02020603050405020304" pitchFamily="18" charset="0"/>
              </a:rPr>
              <a:t>Recommender Systems</a:t>
            </a:r>
            <a:r>
              <a:rPr lang="en-US" sz="2000" dirty="0">
                <a:latin typeface="Times New Roman" panose="02020603050405020304" pitchFamily="18" charset="0"/>
                <a:cs typeface="Times New Roman" panose="02020603050405020304" pitchFamily="18" charset="0"/>
              </a:rPr>
              <a:t> – It is used in recommendation systems engine to recommend users what articles to read based on their reading </a:t>
            </a:r>
            <a:r>
              <a:rPr lang="en-US" sz="2000" dirty="0" smtClean="0">
                <a:latin typeface="Times New Roman" panose="02020603050405020304" pitchFamily="18" charset="0"/>
                <a:cs typeface="Times New Roman" panose="02020603050405020304" pitchFamily="18" charset="0"/>
              </a:rPr>
              <a:t>patterns. It </a:t>
            </a:r>
            <a:r>
              <a:rPr lang="en-US" sz="2000" dirty="0">
                <a:latin typeface="Times New Roman" panose="02020603050405020304" pitchFamily="18" charset="0"/>
                <a:cs typeface="Times New Roman" panose="02020603050405020304" pitchFamily="18" charset="0"/>
              </a:rPr>
              <a:t>will recommend articles with a topic structure similar to the articles the user has already read.</a:t>
            </a:r>
          </a:p>
          <a:p>
            <a:pPr algn="just" fontAlgn="base"/>
            <a:r>
              <a:rPr lang="en-US" sz="2000" b="1" dirty="0">
                <a:latin typeface="Times New Roman" panose="02020603050405020304" pitchFamily="18" charset="0"/>
                <a:cs typeface="Times New Roman" panose="02020603050405020304" pitchFamily="18" charset="0"/>
              </a:rPr>
              <a:t>Uncovering Themes in Texts</a:t>
            </a:r>
            <a:r>
              <a:rPr lang="en-US" sz="2000" dirty="0">
                <a:latin typeface="Times New Roman" panose="02020603050405020304" pitchFamily="18" charset="0"/>
                <a:cs typeface="Times New Roman" panose="02020603050405020304" pitchFamily="18" charset="0"/>
              </a:rPr>
              <a:t> – Useful for detecting trends in online publications for example</a:t>
            </a:r>
          </a:p>
          <a:p>
            <a:pPr algn="just"/>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000" dirty="0">
                <a:latin typeface="Times New Roman" pitchFamily="18" charset="0"/>
                <a:cs typeface="Times New Roman" pitchFamily="18" charset="0"/>
              </a:rPr>
              <a:t>LDA considers documents as being generated by a mixture of the topics.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purpose of LDA is to compute how much of the document was generated by which </a:t>
            </a:r>
            <a:r>
              <a:rPr lang="en-US" sz="2000" dirty="0" smtClean="0">
                <a:latin typeface="Times New Roman" pitchFamily="18" charset="0"/>
                <a:cs typeface="Times New Roman" pitchFamily="18" charset="0"/>
              </a:rPr>
              <a:t>topic</a:t>
            </a:r>
          </a:p>
          <a:p>
            <a:pPr algn="just" fontAlgn="base"/>
            <a:r>
              <a:rPr lang="en-US" sz="2000" dirty="0">
                <a:latin typeface="Times New Roman" pitchFamily="18" charset="0"/>
                <a:cs typeface="Times New Roman" pitchFamily="18" charset="0"/>
              </a:rPr>
              <a:t>LDA is an iterative algorithm. Here are the two main steps:</a:t>
            </a:r>
          </a:p>
          <a:p>
            <a:pPr lvl="1" algn="just" fontAlgn="base"/>
            <a:r>
              <a:rPr lang="en-US" sz="2000" dirty="0">
                <a:latin typeface="Times New Roman" pitchFamily="18" charset="0"/>
                <a:cs typeface="Times New Roman" pitchFamily="18" charset="0"/>
              </a:rPr>
              <a:t>In the initialization stage, each word is assigned to a random topic.</a:t>
            </a:r>
          </a:p>
          <a:p>
            <a:pPr lvl="1" algn="just" fontAlgn="base"/>
            <a:r>
              <a:rPr lang="en-US" sz="2000" dirty="0">
                <a:latin typeface="Times New Roman" pitchFamily="18" charset="0"/>
                <a:cs typeface="Times New Roman" pitchFamily="18" charset="0"/>
              </a:rPr>
              <a:t>Iteratively, the algorithm goes through each word and reassigns the word to a topic taking into consideration:</a:t>
            </a:r>
          </a:p>
          <a:p>
            <a:pPr lvl="2" algn="just" fontAlgn="base"/>
            <a:r>
              <a:rPr lang="en-US" sz="2000" i="1" dirty="0">
                <a:latin typeface="Times New Roman" pitchFamily="18" charset="0"/>
                <a:cs typeface="Times New Roman" pitchFamily="18" charset="0"/>
              </a:rPr>
              <a:t>What’s the probability of the word belonging to a topic</a:t>
            </a:r>
            <a:endParaRPr lang="en-US" sz="2000" dirty="0">
              <a:latin typeface="Times New Roman" pitchFamily="18" charset="0"/>
              <a:cs typeface="Times New Roman" pitchFamily="18" charset="0"/>
            </a:endParaRPr>
          </a:p>
          <a:p>
            <a:pPr lvl="2" algn="just" fontAlgn="base"/>
            <a:r>
              <a:rPr lang="en-US" sz="2000" i="1" dirty="0">
                <a:latin typeface="Times New Roman" pitchFamily="18" charset="0"/>
                <a:cs typeface="Times New Roman" pitchFamily="18" charset="0"/>
              </a:rPr>
              <a:t>What’s the probability of the document to be generated by a topic</a:t>
            </a: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1056</TotalTime>
  <Words>817</Words>
  <Application>Microsoft Office PowerPoint</Application>
  <PresentationFormat>On-screen Show (4:3)</PresentationFormat>
  <Paragraphs>69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Wingdings</vt:lpstr>
      <vt:lpstr>Office Theme</vt:lpstr>
      <vt:lpstr>Topic Modeling</vt:lpstr>
      <vt:lpstr>PowerPoint Presentation</vt:lpstr>
      <vt:lpstr>PowerPoint Presentation</vt:lpstr>
      <vt:lpstr>Why Topic Modeling?</vt:lpstr>
      <vt:lpstr>PowerPoint Presentation</vt:lpstr>
      <vt:lpstr>PowerPoint Presentation</vt:lpstr>
      <vt:lpstr>PowerPoint Presentation</vt:lpstr>
      <vt:lpstr>Why is Topic Modeling useful? </vt:lpstr>
      <vt:lpstr>PowerPoint Presentation</vt:lpstr>
      <vt:lpstr>PowerPoint Presentation</vt:lpstr>
      <vt:lpstr> Choosing the Number of Topics for LDA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Modeling</dc:title>
  <dc:creator>ACER</dc:creator>
  <cp:lastModifiedBy>Thara</cp:lastModifiedBy>
  <cp:revision>44</cp:revision>
  <dcterms:created xsi:type="dcterms:W3CDTF">2019-03-04T04:45:16Z</dcterms:created>
  <dcterms:modified xsi:type="dcterms:W3CDTF">2019-03-07T09:03:14Z</dcterms:modified>
</cp:coreProperties>
</file>