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368" r:id="rId2"/>
    <p:sldId id="307" r:id="rId3"/>
    <p:sldId id="258" r:id="rId4"/>
    <p:sldId id="365" r:id="rId5"/>
    <p:sldId id="364" r:id="rId6"/>
    <p:sldId id="305" r:id="rId7"/>
    <p:sldId id="371" r:id="rId8"/>
    <p:sldId id="308" r:id="rId9"/>
    <p:sldId id="303" r:id="rId10"/>
    <p:sldId id="320" r:id="rId11"/>
    <p:sldId id="369" r:id="rId12"/>
    <p:sldId id="319" r:id="rId13"/>
    <p:sldId id="338" r:id="rId14"/>
    <p:sldId id="340" r:id="rId15"/>
    <p:sldId id="342" r:id="rId16"/>
    <p:sldId id="343" r:id="rId17"/>
    <p:sldId id="356" r:id="rId18"/>
    <p:sldId id="357" r:id="rId19"/>
    <p:sldId id="358" r:id="rId20"/>
    <p:sldId id="359" r:id="rId21"/>
    <p:sldId id="360" r:id="rId22"/>
    <p:sldId id="361" r:id="rId23"/>
    <p:sldId id="366" r:id="rId24"/>
    <p:sldId id="370"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32"/>
    <p:restoredTop sz="94671"/>
  </p:normalViewPr>
  <p:slideViewPr>
    <p:cSldViewPr snapToGrid="0">
      <p:cViewPr varScale="1">
        <p:scale>
          <a:sx n="84" d="100"/>
          <a:sy n="84" d="100"/>
        </p:scale>
        <p:origin x="216" y="6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49" Type="http://schemas.microsoft.com/office/2015/10/relationships/revisionInfo" Target="revisionInfo.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38EE-1149-4039-ACC7-75E5C2988C39}" type="datetimeFigureOut">
              <a:rPr lang="en-US" smtClean="0"/>
              <a:pPr/>
              <a:t>1/22/18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103E3-4421-4259-B6CE-73E0C76B76D1}" type="slidenum">
              <a:rPr lang="en-US" smtClean="0"/>
              <a:pPr/>
              <a:t>‹#›</a:t>
            </a:fld>
            <a:endParaRPr lang="en-US"/>
          </a:p>
        </p:txBody>
      </p:sp>
    </p:spTree>
    <p:extLst>
      <p:ext uri="{BB962C8B-B14F-4D97-AF65-F5344CB8AC3E}">
        <p14:creationId xmlns:p14="http://schemas.microsoft.com/office/powerpoint/2010/main" val="416277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8CF8E4-06A8-4091-9432-F82407839949}" type="slidenum">
              <a:rPr lang="en-US" smtClean="0"/>
              <a:pPr/>
              <a:t>6</a:t>
            </a:fld>
            <a:endParaRPr lang="en-US"/>
          </a:p>
        </p:txBody>
      </p:sp>
    </p:spTree>
    <p:extLst>
      <p:ext uri="{BB962C8B-B14F-4D97-AF65-F5344CB8AC3E}">
        <p14:creationId xmlns:p14="http://schemas.microsoft.com/office/powerpoint/2010/main" val="381546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103E3-4421-4259-B6CE-73E0C76B76D1}" type="slidenum">
              <a:rPr lang="en-US" smtClean="0"/>
              <a:pPr/>
              <a:t>12</a:t>
            </a:fld>
            <a:endParaRPr lang="en-US"/>
          </a:p>
        </p:txBody>
      </p:sp>
    </p:spTree>
    <p:extLst>
      <p:ext uri="{BB962C8B-B14F-4D97-AF65-F5344CB8AC3E}">
        <p14:creationId xmlns:p14="http://schemas.microsoft.com/office/powerpoint/2010/main" val="153793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CFBF0A-ED20-49B9-90F3-C925593E9917}"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84771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A6F7A-8A97-4B8A-B771-0346DEA11557}" type="datetime1">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6511077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A6F7A-8A97-4B8A-B771-0346DEA11557}"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7395963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A6F7A-8A97-4B8A-B771-0346DEA11557}"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31144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A6F7A-8A97-4B8A-B771-0346DEA11557}"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5306301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7A6F7A-8A97-4B8A-B771-0346DEA11557}" type="datetime1">
              <a:rPr lang="en-US" smtClean="0"/>
              <a:pPr/>
              <a:t>1/22/18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94934972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7A6F7A-8A97-4B8A-B771-0346DEA11557}" type="datetime1">
              <a:rPr lang="en-US" smtClean="0"/>
              <a:pPr/>
              <a:t>1/22/18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7102758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DD3CA-7E66-4D36-9B2C-CA3A465A2665}"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891747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612E67-03E7-434B-B02C-1A0B4C484908}"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11285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477B8A3-9E6A-43F3-94A1-2762C4A5242D}"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19134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5B24A2-E191-4F6D-B0BE-AE41A2E35E55}" type="datetime1">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8680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3AC08E-9F3C-4C44-9A9A-88E09504FEEB}" type="datetime1">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60413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61BCEA-CC50-43DD-803B-4335F533775E}" type="datetime1">
              <a:rPr lang="en-US" smtClean="0"/>
              <a:pPr/>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11485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09B5CD0-2FDF-438A-894D-BE3E92D9AC80}" type="datetime1">
              <a:rPr lang="en-US" smtClean="0"/>
              <a:pPr/>
              <a:t>1/22/18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53640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FC1D0D-CCFB-43D2-B45B-03F3C273E83E}" type="datetime1">
              <a:rPr lang="en-US" smtClean="0"/>
              <a:pPr/>
              <a:t>1/22/18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27317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CB61E20-1DD2-4485-93AF-0BEEDF7CF664}" type="datetime1">
              <a:rPr lang="en-US" smtClean="0"/>
              <a:pPr/>
              <a:t>1/22/18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20764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85988-F3EE-4F3C-A2EA-A71DBE36FBD9}" type="datetime1">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39620-38FC-49A2-B372-447F0B0FF623}" type="slidenum">
              <a:rPr lang="en-US" smtClean="0"/>
              <a:pPr/>
              <a:t>‹#›</a:t>
            </a:fld>
            <a:endParaRPr lang="en-US"/>
          </a:p>
        </p:txBody>
      </p:sp>
    </p:spTree>
    <p:extLst>
      <p:ext uri="{BB962C8B-B14F-4D97-AF65-F5344CB8AC3E}">
        <p14:creationId xmlns:p14="http://schemas.microsoft.com/office/powerpoint/2010/main" val="162710227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7A6F7A-8A97-4B8A-B771-0346DEA11557}" type="datetime1">
              <a:rPr lang="en-US" smtClean="0"/>
              <a:pPr/>
              <a:t>1/22/18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239620-38FC-49A2-B372-447F0B0FF623}" type="slidenum">
              <a:rPr lang="en-US" smtClean="0"/>
              <a:pPr/>
              <a:t>‹#›</a:t>
            </a:fld>
            <a:endParaRPr lang="en-US"/>
          </a:p>
        </p:txBody>
      </p:sp>
    </p:spTree>
    <p:extLst>
      <p:ext uri="{BB962C8B-B14F-4D97-AF65-F5344CB8AC3E}">
        <p14:creationId xmlns:p14="http://schemas.microsoft.com/office/powerpoint/2010/main" val="16300527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F7C12C5-8FFD-45BD-B46E-ABCD97720865}" type="slidenum">
              <a:rPr lang="en-US" smtClean="0"/>
              <a:pPr/>
              <a:t>1</a:t>
            </a:fld>
            <a:endParaRPr lang="en-US"/>
          </a:p>
        </p:txBody>
      </p:sp>
      <p:sp>
        <p:nvSpPr>
          <p:cNvPr id="3" name="TextBox 2"/>
          <p:cNvSpPr txBox="1"/>
          <p:nvPr/>
        </p:nvSpPr>
        <p:spPr>
          <a:xfrm>
            <a:off x="3373394" y="1808205"/>
            <a:ext cx="5368415" cy="1200329"/>
          </a:xfrm>
          <a:prstGeom prst="rect">
            <a:avLst/>
          </a:prstGeom>
          <a:noFill/>
        </p:spPr>
        <p:txBody>
          <a:bodyPr wrap="square" rtlCol="0">
            <a:spAutoFit/>
          </a:bodyPr>
          <a:lstStyle/>
          <a:p>
            <a:pPr algn="ctr"/>
            <a:r>
              <a:rPr lang="en-US" sz="3600" dirty="0" smtClean="0">
                <a:solidFill>
                  <a:schemeClr val="bg1"/>
                </a:solidFill>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latin typeface="Calibri" charset="0"/>
                <a:ea typeface="Calibri" charset="0"/>
                <a:cs typeface="Calibri" charset="0"/>
              </a:rPr>
              <a:t>BTECH (CSE) CAPSTONE PROJECT</a:t>
            </a:r>
          </a:p>
        </p:txBody>
      </p:sp>
      <p:pic>
        <p:nvPicPr>
          <p:cNvPr id="7" name="Picture 6"/>
          <p:cNvPicPr/>
          <p:nvPr/>
        </p:nvPicPr>
        <p:blipFill>
          <a:blip r:embed="rId2"/>
          <a:srcRect/>
          <a:stretch>
            <a:fillRect/>
          </a:stretch>
        </p:blipFill>
        <p:spPr bwMode="auto">
          <a:xfrm>
            <a:off x="4171275" y="295730"/>
            <a:ext cx="3489914" cy="1150012"/>
          </a:xfrm>
          <a:prstGeom prst="rect">
            <a:avLst/>
          </a:prstGeom>
          <a:solidFill>
            <a:srgbClr val="FFFFFF"/>
          </a:solidFill>
          <a:ln w="9525">
            <a:noFill/>
            <a:miter lim="800000"/>
            <a:headEnd/>
            <a:tailEnd/>
          </a:ln>
        </p:spPr>
      </p:pic>
      <p:sp>
        <p:nvSpPr>
          <p:cNvPr id="2" name="TextBox 1"/>
          <p:cNvSpPr txBox="1"/>
          <p:nvPr/>
        </p:nvSpPr>
        <p:spPr>
          <a:xfrm>
            <a:off x="3373394" y="3231850"/>
            <a:ext cx="5659395" cy="523220"/>
          </a:xfrm>
          <a:prstGeom prst="rect">
            <a:avLst/>
          </a:prstGeom>
          <a:noFill/>
        </p:spPr>
        <p:txBody>
          <a:bodyPr wrap="square" rtlCol="0">
            <a:spAutoFit/>
          </a:bodyPr>
          <a:lstStyle/>
          <a:p>
            <a:r>
              <a:rPr lang="en-US" sz="2800" b="1" dirty="0"/>
              <a:t> Topic: Three-Tier Voting System</a:t>
            </a:r>
            <a:endParaRPr lang="en-US" sz="2800" dirty="0"/>
          </a:p>
        </p:txBody>
      </p:sp>
      <p:sp>
        <p:nvSpPr>
          <p:cNvPr id="9" name="TextBox 8"/>
          <p:cNvSpPr txBox="1"/>
          <p:nvPr/>
        </p:nvSpPr>
        <p:spPr>
          <a:xfrm>
            <a:off x="1119402" y="4325239"/>
            <a:ext cx="4796830" cy="1846659"/>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Group Members:</a:t>
            </a:r>
          </a:p>
          <a:p>
            <a:r>
              <a:rPr lang="en-US" sz="2400" b="1" dirty="0"/>
              <a:t>Shayan Saha (14BCE1047)</a:t>
            </a:r>
            <a:endParaRPr lang="en-IN" sz="2400" b="1" dirty="0"/>
          </a:p>
          <a:p>
            <a:r>
              <a:rPr lang="en-US" sz="2400" b="1" dirty="0"/>
              <a:t>Abhilash Gupta (14BCE1153)</a:t>
            </a:r>
            <a:endParaRPr lang="en-IN" sz="2400" b="1" dirty="0"/>
          </a:p>
          <a:p>
            <a:r>
              <a:rPr lang="en-US" sz="2400" b="1" dirty="0"/>
              <a:t>Sarvansh Prasher (14BCE1155)</a:t>
            </a:r>
            <a:endParaRPr lang="en-IN" sz="2400" b="1" dirty="0"/>
          </a:p>
          <a:p>
            <a:endParaRPr lang="en-US" dirty="0">
              <a:solidFill>
                <a:schemeClr val="bg1"/>
              </a:solidFill>
              <a:effectLst>
                <a:outerShdw blurRad="38100" dist="38100" dir="2700000" algn="tl">
                  <a:srgbClr val="000000">
                    <a:alpha val="43137"/>
                  </a:srgbClr>
                </a:outerShdw>
              </a:effectLst>
            </a:endParaRPr>
          </a:p>
        </p:txBody>
      </p:sp>
      <p:sp>
        <p:nvSpPr>
          <p:cNvPr id="10" name="TextBox 9"/>
          <p:cNvSpPr txBox="1"/>
          <p:nvPr/>
        </p:nvSpPr>
        <p:spPr>
          <a:xfrm>
            <a:off x="6907212" y="4325239"/>
            <a:ext cx="5284788" cy="830997"/>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Project Guide: </a:t>
            </a:r>
            <a:endParaRPr lang="en-US" sz="2400" b="1" u="sng" dirty="0" smtClean="0">
              <a:effectLst>
                <a:outerShdw blurRad="38100" dist="38100" dir="2700000" algn="tl">
                  <a:srgbClr val="000000">
                    <a:alpha val="43137"/>
                  </a:srgbClr>
                </a:outerShdw>
              </a:effectLst>
            </a:endParaRPr>
          </a:p>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 V A N S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Pra</a:t>
            </a:r>
            <a:r>
              <a:rPr lang="en-US" sz="2400" b="1" dirty="0">
                <a:latin typeface="Times New Roman" panose="02020603050405020304" pitchFamily="18" charset="0"/>
                <a:cs typeface="Times New Roman" panose="02020603050405020304" pitchFamily="18" charset="0"/>
              </a:rPr>
              <a:t>bhakar Rao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93525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975" y="295729"/>
            <a:ext cx="9404723" cy="1400530"/>
          </a:xfrm>
        </p:spPr>
        <p:txBody>
          <a:bodyPr/>
          <a:lstStyle/>
          <a:p>
            <a:r>
              <a:rPr lang="en-US" b="1" u="sng" dirty="0"/>
              <a:t>Modules</a:t>
            </a:r>
          </a:p>
        </p:txBody>
      </p:sp>
      <p:sp>
        <p:nvSpPr>
          <p:cNvPr id="3" name="Content Placeholder 2"/>
          <p:cNvSpPr>
            <a:spLocks noGrp="1"/>
          </p:cNvSpPr>
          <p:nvPr>
            <p:ph idx="1"/>
          </p:nvPr>
        </p:nvSpPr>
        <p:spPr>
          <a:xfrm>
            <a:off x="398975" y="995994"/>
            <a:ext cx="10672678" cy="4990433"/>
          </a:xfrm>
        </p:spPr>
        <p:txBody>
          <a:bodyPr>
            <a:noAutofit/>
          </a:bodyPr>
          <a:lstStyle/>
          <a:p>
            <a:pPr marL="0" lvl="0" indent="0">
              <a:buNone/>
            </a:pPr>
            <a:r>
              <a:rPr lang="en-US" sz="2400" b="1" u="sng" dirty="0"/>
              <a:t>MODULE 1 :</a:t>
            </a:r>
          </a:p>
          <a:p>
            <a:pPr lvl="0"/>
            <a:r>
              <a:rPr lang="en-US" sz="2400" dirty="0"/>
              <a:t>Setting up Raspberry PI (Installing Operating System, Setting up Python, Installing face recognition and other libraries onto Python).</a:t>
            </a:r>
            <a:endParaRPr lang="en-IN" sz="2400" dirty="0"/>
          </a:p>
          <a:p>
            <a:pPr lvl="0"/>
            <a:r>
              <a:rPr lang="en-US" sz="2400" dirty="0"/>
              <a:t>Setting up PI Camera with the desired resolution.</a:t>
            </a:r>
            <a:endParaRPr lang="en-IN" sz="2400" dirty="0"/>
          </a:p>
          <a:p>
            <a:r>
              <a:rPr lang="en-US" sz="2400" dirty="0"/>
              <a:t>Designing database to store Voting data, Passwords and Security PIN</a:t>
            </a:r>
            <a:r>
              <a:rPr lang="en-US" sz="2400" dirty="0" smtClean="0"/>
              <a:t>.</a:t>
            </a:r>
            <a:endParaRPr lang="en-US" sz="2400" dirty="0"/>
          </a:p>
          <a:p>
            <a:pPr marL="0" indent="0">
              <a:buNone/>
            </a:pPr>
            <a:r>
              <a:rPr lang="en-US" sz="2400" b="1" u="sng" dirty="0"/>
              <a:t>MODULE 2:</a:t>
            </a:r>
          </a:p>
          <a:p>
            <a:r>
              <a:rPr lang="en-US" sz="2400" dirty="0"/>
              <a:t>Setting up display on Raspberry PI to show Password generated.</a:t>
            </a:r>
            <a:endParaRPr lang="en-IN" sz="2400" dirty="0"/>
          </a:p>
          <a:p>
            <a:r>
              <a:rPr lang="en-US" sz="2400" dirty="0"/>
              <a:t>Setting up connection between Arduino and Raspberry PI through WIFI</a:t>
            </a:r>
            <a:r>
              <a:rPr lang="en-US" sz="2400" dirty="0" smtClean="0"/>
              <a:t>.</a:t>
            </a:r>
          </a:p>
          <a:p>
            <a:pPr marL="0" indent="0">
              <a:buNone/>
            </a:pPr>
            <a:endParaRPr lang="en-IN" sz="2400" dirty="0"/>
          </a:p>
          <a:p>
            <a:endParaRPr lang="en-US" sz="2400" dirty="0"/>
          </a:p>
        </p:txBody>
      </p:sp>
      <p:sp>
        <p:nvSpPr>
          <p:cNvPr id="4" name="Slide Number Placeholder 3"/>
          <p:cNvSpPr>
            <a:spLocks noGrp="1"/>
          </p:cNvSpPr>
          <p:nvPr>
            <p:ph type="sldNum" sz="quarter" idx="12"/>
          </p:nvPr>
        </p:nvSpPr>
        <p:spPr/>
        <p:txBody>
          <a:bodyPr/>
          <a:lstStyle/>
          <a:p>
            <a:fld id="{8D239620-38FC-49A2-B372-447F0B0FF6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985" y="679572"/>
            <a:ext cx="9580296" cy="6124831"/>
          </a:xfrm>
        </p:spPr>
        <p:txBody>
          <a:bodyPr>
            <a:normAutofit/>
          </a:bodyPr>
          <a:lstStyle/>
          <a:p>
            <a:r>
              <a:rPr lang="en-US" sz="2400" dirty="0"/>
              <a:t>Setting up back-end server on PI to match, store and delete passwords.</a:t>
            </a:r>
            <a:endParaRPr lang="en-IN" sz="2400" dirty="0"/>
          </a:p>
          <a:p>
            <a:r>
              <a:rPr lang="en-US" sz="2400" dirty="0"/>
              <a:t>Setting up displays and keypads on Arduino</a:t>
            </a:r>
            <a:r>
              <a:rPr lang="en-US" sz="2400" dirty="0" smtClean="0"/>
              <a:t>.</a:t>
            </a:r>
            <a:endParaRPr lang="en-US" sz="2400" b="1" u="sng" dirty="0" smtClean="0"/>
          </a:p>
          <a:p>
            <a:pPr marL="0" indent="0">
              <a:buNone/>
            </a:pPr>
            <a:r>
              <a:rPr lang="en-US" sz="2400" b="1" u="sng" dirty="0" smtClean="0"/>
              <a:t>MODULE </a:t>
            </a:r>
            <a:r>
              <a:rPr lang="en-US" sz="2400" b="1" u="sng" dirty="0"/>
              <a:t>3: </a:t>
            </a:r>
          </a:p>
          <a:p>
            <a:pPr lvl="0"/>
            <a:r>
              <a:rPr lang="en-US" sz="2400" dirty="0"/>
              <a:t>Working with buttons to detect input from the voter.</a:t>
            </a:r>
            <a:endParaRPr lang="en-IN" sz="2400" dirty="0"/>
          </a:p>
          <a:p>
            <a:pPr lvl="0"/>
            <a:r>
              <a:rPr lang="en-US" sz="2400" dirty="0"/>
              <a:t>Locking EVM after a single vote or multiple wrong password attempts. </a:t>
            </a:r>
            <a:endParaRPr lang="en-US" sz="2400" dirty="0" smtClean="0"/>
          </a:p>
          <a:p>
            <a:pPr lvl="0"/>
            <a:r>
              <a:rPr lang="en-US" sz="2400" dirty="0" smtClean="0"/>
              <a:t>Encrypt the data or the casted </a:t>
            </a:r>
            <a:r>
              <a:rPr lang="en-US" sz="2400" dirty="0" smtClean="0"/>
              <a:t>vote </a:t>
            </a:r>
            <a:r>
              <a:rPr lang="en-US" sz="2400" dirty="0" smtClean="0"/>
              <a:t>and send it to the server or database and map it with the  individual </a:t>
            </a:r>
            <a:r>
              <a:rPr lang="en-US" sz="2400" dirty="0" err="1"/>
              <a:t>A</a:t>
            </a:r>
            <a:r>
              <a:rPr lang="en-US" sz="2400" dirty="0" err="1" smtClean="0"/>
              <a:t>adhar</a:t>
            </a:r>
            <a:r>
              <a:rPr lang="en-US" sz="2400" dirty="0" smtClean="0"/>
              <a:t> number.</a:t>
            </a:r>
            <a:endParaRPr lang="en-IN"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8D239620-38FC-49A2-B372-447F0B0FF623}" type="slidenum">
              <a:rPr lang="en-US" smtClean="0"/>
              <a:pPr/>
              <a:t>11</a:t>
            </a:fld>
            <a:endParaRPr lang="en-US"/>
          </a:p>
        </p:txBody>
      </p:sp>
    </p:spTree>
    <p:extLst>
      <p:ext uri="{BB962C8B-B14F-4D97-AF65-F5344CB8AC3E}">
        <p14:creationId xmlns:p14="http://schemas.microsoft.com/office/powerpoint/2010/main" val="24481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Challenges Involved</a:t>
            </a:r>
            <a:endParaRPr lang="en-US" b="1" u="sng" dirty="0"/>
          </a:p>
        </p:txBody>
      </p:sp>
      <p:sp>
        <p:nvSpPr>
          <p:cNvPr id="3" name="Content Placeholder 2"/>
          <p:cNvSpPr>
            <a:spLocks noGrp="1"/>
          </p:cNvSpPr>
          <p:nvPr>
            <p:ph idx="1"/>
          </p:nvPr>
        </p:nvSpPr>
        <p:spPr>
          <a:xfrm>
            <a:off x="646111" y="1385653"/>
            <a:ext cx="8946541" cy="4195481"/>
          </a:xfrm>
        </p:spPr>
        <p:txBody>
          <a:bodyPr/>
          <a:lstStyle/>
          <a:p>
            <a:r>
              <a:rPr lang="en-US" sz="2400" dirty="0"/>
              <a:t>The  </a:t>
            </a:r>
            <a:r>
              <a:rPr lang="en-US" sz="2400" dirty="0" smtClean="0"/>
              <a:t>Pose , </a:t>
            </a:r>
            <a:r>
              <a:rPr lang="en-US" sz="2400" dirty="0"/>
              <a:t>Illumination and </a:t>
            </a:r>
            <a:r>
              <a:rPr lang="en-US" sz="2400" dirty="0" smtClean="0"/>
              <a:t>Scars regarding to the facial recognition.</a:t>
            </a:r>
            <a:endParaRPr lang="en-US" sz="2400" dirty="0"/>
          </a:p>
          <a:p>
            <a:r>
              <a:rPr lang="en-US" sz="2400" dirty="0"/>
              <a:t>Redundancy of One Time Key.</a:t>
            </a:r>
          </a:p>
          <a:p>
            <a:r>
              <a:rPr lang="en-US" sz="2400" dirty="0"/>
              <a:t>Scalability of application(Real time implementation</a:t>
            </a:r>
            <a:r>
              <a:rPr lang="en-US" sz="2400" dirty="0" smtClean="0"/>
              <a:t>).</a:t>
            </a:r>
          </a:p>
          <a:p>
            <a:r>
              <a:rPr lang="en-US" sz="2400" dirty="0" smtClean="0"/>
              <a:t>Power source problem.</a:t>
            </a:r>
          </a:p>
          <a:p>
            <a:r>
              <a:rPr lang="en-US" sz="2400" dirty="0" smtClean="0"/>
              <a:t>Adjusting to the new system is difficult.</a:t>
            </a:r>
          </a:p>
          <a:p>
            <a:r>
              <a:rPr lang="en-US" sz="2400" dirty="0" smtClean="0"/>
              <a:t>Regional difficulties like language problems and illiteracy.</a:t>
            </a:r>
            <a:endParaRPr lang="en-US" sz="2400" dirty="0"/>
          </a:p>
          <a:p>
            <a:pPr marL="0" indent="0">
              <a:buNone/>
            </a:pPr>
            <a:endParaRPr lang="en-US" sz="2400" dirty="0"/>
          </a:p>
          <a:p>
            <a:endParaRPr lang="en-US"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12</a:t>
            </a:fld>
            <a:endParaRPr lang="en-US"/>
          </a:p>
        </p:txBody>
      </p:sp>
    </p:spTree>
    <p:extLst>
      <p:ext uri="{BB962C8B-B14F-4D97-AF65-F5344CB8AC3E}">
        <p14:creationId xmlns:p14="http://schemas.microsoft.com/office/powerpoint/2010/main" val="361535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118" y="-94268"/>
            <a:ext cx="8825658" cy="1156851"/>
          </a:xfrm>
        </p:spPr>
        <p:txBody>
          <a:bodyPr/>
          <a:lstStyle/>
          <a:p>
            <a:r>
              <a:rPr lang="en-US" sz="4200" b="1" u="sng" dirty="0"/>
              <a:t>Literature Survey</a:t>
            </a:r>
          </a:p>
        </p:txBody>
      </p:sp>
      <p:sp>
        <p:nvSpPr>
          <p:cNvPr id="4" name="Slide Number Placeholder 3"/>
          <p:cNvSpPr>
            <a:spLocks noGrp="1"/>
          </p:cNvSpPr>
          <p:nvPr>
            <p:ph type="sldNum" sz="quarter" idx="12"/>
          </p:nvPr>
        </p:nvSpPr>
        <p:spPr/>
        <p:txBody>
          <a:bodyPr/>
          <a:lstStyle/>
          <a:p>
            <a:fld id="{8F7C12C5-8FFD-45BD-B46E-ABCD97720865}" type="slidenum">
              <a:rPr lang="en-US" smtClean="0"/>
              <a:pPr/>
              <a:t>13</a:t>
            </a:fld>
            <a:endParaRPr lang="en-US"/>
          </a:p>
        </p:txBody>
      </p:sp>
      <p:sp>
        <p:nvSpPr>
          <p:cNvPr id="5" name="Rectangle 4"/>
          <p:cNvSpPr/>
          <p:nvPr/>
        </p:nvSpPr>
        <p:spPr>
          <a:xfrm>
            <a:off x="537118" y="1390821"/>
            <a:ext cx="3954929" cy="461665"/>
          </a:xfrm>
          <a:prstGeom prst="rect">
            <a:avLst/>
          </a:prstGeom>
        </p:spPr>
        <p:txBody>
          <a:bodyPr wrap="none">
            <a:spAutoFit/>
          </a:bodyPr>
          <a:lstStyle/>
          <a:p>
            <a:r>
              <a:rPr lang="en-US" sz="2400" b="1" u="sng" dirty="0"/>
              <a:t>CURRENT VOTING SYSTEM</a:t>
            </a:r>
          </a:p>
        </p:txBody>
      </p:sp>
      <p:sp>
        <p:nvSpPr>
          <p:cNvPr id="6" name="Content Placeholder 2">
            <a:extLst>
              <a:ext uri="{FF2B5EF4-FFF2-40B4-BE49-F238E27FC236}">
                <a16:creationId xmlns="" xmlns:a16="http://schemas.microsoft.com/office/drawing/2014/main" id="{C4FE908C-6EE4-4549-ACE6-5C8F11AF69BB}"/>
              </a:ext>
            </a:extLst>
          </p:cNvPr>
          <p:cNvSpPr txBox="1">
            <a:spLocks/>
          </p:cNvSpPr>
          <p:nvPr/>
        </p:nvSpPr>
        <p:spPr>
          <a:xfrm>
            <a:off x="537118" y="2089989"/>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Wingdings" charset="2"/>
              <a:buChar char="Ø"/>
            </a:pPr>
            <a:r>
              <a:rPr lang="en-US" sz="2400" cap="none" dirty="0">
                <a:solidFill>
                  <a:schemeClr val="tx1"/>
                </a:solidFill>
              </a:rPr>
              <a:t>On entering the polling station, one has to go to the First Polling Officer who is in-charge of the marked copy of the electoral roll and responsible for identification of electors. One needs to keep the identity </a:t>
            </a:r>
            <a:r>
              <a:rPr lang="en-US" sz="2400" cap="none" dirty="0" smtClean="0">
                <a:solidFill>
                  <a:schemeClr val="tx1"/>
                </a:solidFill>
              </a:rPr>
              <a:t>document </a:t>
            </a:r>
            <a:r>
              <a:rPr lang="en-US" sz="2400" cap="none" dirty="0">
                <a:solidFill>
                  <a:schemeClr val="tx1"/>
                </a:solidFill>
              </a:rPr>
              <a:t>ready to show to the First Polling Officer. The First Polling Officer will then call out the name and serial number so that the polling agents become </a:t>
            </a:r>
            <a:r>
              <a:rPr lang="en-US" sz="2400" cap="none" dirty="0" smtClean="0">
                <a:solidFill>
                  <a:schemeClr val="tx1"/>
                </a:solidFill>
              </a:rPr>
              <a:t>aware </a:t>
            </a:r>
            <a:r>
              <a:rPr lang="en-US" sz="2400" cap="none" dirty="0">
                <a:solidFill>
                  <a:schemeClr val="tx1"/>
                </a:solidFill>
              </a:rPr>
              <a:t>of the person's presence and the identity is not challenged. </a:t>
            </a:r>
            <a:endParaRPr lang="en-IN" sz="2400" cap="none" dirty="0">
              <a:solidFill>
                <a:schemeClr val="tx1"/>
              </a:solidFill>
            </a:endParaRPr>
          </a:p>
          <a:p>
            <a:endParaRPr lang="en-IN" sz="2400" cap="none" dirty="0">
              <a:solidFill>
                <a:schemeClr val="tx1"/>
              </a:solidFill>
            </a:endParaRPr>
          </a:p>
        </p:txBody>
      </p:sp>
    </p:spTree>
    <p:extLst>
      <p:ext uri="{BB962C8B-B14F-4D97-AF65-F5344CB8AC3E}">
        <p14:creationId xmlns:p14="http://schemas.microsoft.com/office/powerpoint/2010/main" val="811946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255D17-9632-43A8-B171-6727566874FC}"/>
              </a:ext>
            </a:extLst>
          </p:cNvPr>
          <p:cNvSpPr>
            <a:spLocks noGrp="1"/>
          </p:cNvSpPr>
          <p:nvPr>
            <p:ph idx="1"/>
          </p:nvPr>
        </p:nvSpPr>
        <p:spPr>
          <a:xfrm>
            <a:off x="571971" y="679572"/>
            <a:ext cx="8946541" cy="4195481"/>
          </a:xfrm>
        </p:spPr>
        <p:txBody>
          <a:bodyPr>
            <a:normAutofit/>
          </a:bodyPr>
          <a:lstStyle/>
          <a:p>
            <a:pPr algn="just"/>
            <a:r>
              <a:rPr lang="en-US" sz="2400" dirty="0" smtClean="0"/>
              <a:t>Following </a:t>
            </a:r>
            <a:r>
              <a:rPr lang="en-US" sz="2400" dirty="0"/>
              <a:t>this, if the person's identity is not challenged, he/she will move to the Second Polling Officer who will mark the left forefinger with the indelible ink. Following this, the person’s serial number is recorded by the Officer in the Register of Voters. Once this is recorded, the voter must sign in the appropriate column in the Register of Voters. If a voter cannot sign, his/her thumb impression will be obtained. The Second Polling Officer will then give you a signed voter's slip which will record your serial number in the register of voters and your serial number in the electoral roll. </a:t>
            </a:r>
            <a:endParaRPr lang="en-IN" sz="2400" dirty="0"/>
          </a:p>
          <a:p>
            <a:endParaRPr lang="en-IN" sz="2400" dirty="0"/>
          </a:p>
        </p:txBody>
      </p:sp>
      <p:sp>
        <p:nvSpPr>
          <p:cNvPr id="4" name="Slide Number Placeholder 3">
            <a:extLst>
              <a:ext uri="{FF2B5EF4-FFF2-40B4-BE49-F238E27FC236}">
                <a16:creationId xmlns="" xmlns:a16="http://schemas.microsoft.com/office/drawing/2014/main" id="{044D5087-ED43-4071-9981-EE1B2AA8AE37}"/>
              </a:ext>
            </a:extLst>
          </p:cNvPr>
          <p:cNvSpPr>
            <a:spLocks noGrp="1"/>
          </p:cNvSpPr>
          <p:nvPr>
            <p:ph type="sldNum" sz="quarter" idx="12"/>
          </p:nvPr>
        </p:nvSpPr>
        <p:spPr/>
        <p:txBody>
          <a:bodyPr/>
          <a:lstStyle/>
          <a:p>
            <a:fld id="{8D239620-38FC-49A2-B372-447F0B0FF623}" type="slidenum">
              <a:rPr lang="en-US" smtClean="0"/>
              <a:pPr/>
              <a:t>14</a:t>
            </a:fld>
            <a:endParaRPr lang="en-US"/>
          </a:p>
        </p:txBody>
      </p:sp>
    </p:spTree>
    <p:extLst>
      <p:ext uri="{BB962C8B-B14F-4D97-AF65-F5344CB8AC3E}">
        <p14:creationId xmlns:p14="http://schemas.microsoft.com/office/powerpoint/2010/main" val="906959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C2443A-7E1A-44D8-AD4A-7F823AE4B3D9}"/>
              </a:ext>
            </a:extLst>
          </p:cNvPr>
          <p:cNvSpPr>
            <a:spLocks noGrp="1"/>
          </p:cNvSpPr>
          <p:nvPr>
            <p:ph type="title"/>
          </p:nvPr>
        </p:nvSpPr>
        <p:spPr/>
        <p:txBody>
          <a:bodyPr/>
          <a:lstStyle/>
          <a:p>
            <a:r>
              <a:rPr lang="en-US" b="1" u="sng" dirty="0"/>
              <a:t>Operating the Voting Machine</a:t>
            </a:r>
            <a:r>
              <a:rPr lang="en-US" dirty="0"/>
              <a:t> </a:t>
            </a:r>
            <a:endParaRPr lang="en-IN" dirty="0"/>
          </a:p>
        </p:txBody>
      </p:sp>
      <p:sp>
        <p:nvSpPr>
          <p:cNvPr id="3" name="Content Placeholder 2">
            <a:extLst>
              <a:ext uri="{FF2B5EF4-FFF2-40B4-BE49-F238E27FC236}">
                <a16:creationId xmlns="" xmlns:a16="http://schemas.microsoft.com/office/drawing/2014/main" id="{0168C9E2-E796-47BC-A653-56FFE58E755C}"/>
              </a:ext>
            </a:extLst>
          </p:cNvPr>
          <p:cNvSpPr>
            <a:spLocks noGrp="1"/>
          </p:cNvSpPr>
          <p:nvPr>
            <p:ph idx="1"/>
          </p:nvPr>
        </p:nvSpPr>
        <p:spPr>
          <a:xfrm>
            <a:off x="646111" y="1410367"/>
            <a:ext cx="8946541" cy="4195481"/>
          </a:xfrm>
        </p:spPr>
        <p:txBody>
          <a:bodyPr/>
          <a:lstStyle/>
          <a:p>
            <a:pPr algn="just"/>
            <a:r>
              <a:rPr lang="en-US" sz="2400" dirty="0"/>
              <a:t>Inside the voting compartment, the voter has to press the blue candidate button on the Balloting Unit against the name and symbol of the candidate of the voter's choice. On the candidate button being pressed, the red lamp will glow against the name and symbol of that candidate. There will also be a beep sound heard to indicate that the vote has been recorded and the Busy lamp goes off in the Control Unit. </a:t>
            </a:r>
            <a:endParaRPr lang="en-IN" sz="2400" dirty="0"/>
          </a:p>
          <a:p>
            <a:endParaRPr lang="en-IN" dirty="0"/>
          </a:p>
        </p:txBody>
      </p:sp>
      <p:sp>
        <p:nvSpPr>
          <p:cNvPr id="4" name="Slide Number Placeholder 3">
            <a:extLst>
              <a:ext uri="{FF2B5EF4-FFF2-40B4-BE49-F238E27FC236}">
                <a16:creationId xmlns="" xmlns:a16="http://schemas.microsoft.com/office/drawing/2014/main" id="{323F040C-90FB-4DC7-874F-4CC53FF2736E}"/>
              </a:ext>
            </a:extLst>
          </p:cNvPr>
          <p:cNvSpPr>
            <a:spLocks noGrp="1"/>
          </p:cNvSpPr>
          <p:nvPr>
            <p:ph type="sldNum" sz="quarter" idx="12"/>
          </p:nvPr>
        </p:nvSpPr>
        <p:spPr/>
        <p:txBody>
          <a:bodyPr/>
          <a:lstStyle/>
          <a:p>
            <a:fld id="{8D239620-38FC-49A2-B372-447F0B0FF623}" type="slidenum">
              <a:rPr lang="en-US" smtClean="0"/>
              <a:pPr/>
              <a:t>15</a:t>
            </a:fld>
            <a:endParaRPr lang="en-US"/>
          </a:p>
        </p:txBody>
      </p:sp>
    </p:spTree>
    <p:extLst>
      <p:ext uri="{BB962C8B-B14F-4D97-AF65-F5344CB8AC3E}">
        <p14:creationId xmlns:p14="http://schemas.microsoft.com/office/powerpoint/2010/main" val="185048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E70FD-9808-43A5-B0AE-EC5BA053AD85}"/>
              </a:ext>
            </a:extLst>
          </p:cNvPr>
          <p:cNvSpPr>
            <a:spLocks noGrp="1"/>
          </p:cNvSpPr>
          <p:nvPr>
            <p:ph type="title"/>
          </p:nvPr>
        </p:nvSpPr>
        <p:spPr/>
        <p:txBody>
          <a:bodyPr/>
          <a:lstStyle/>
          <a:p>
            <a:r>
              <a:rPr lang="en-IN" b="1" u="sng" dirty="0"/>
              <a:t>Electronic Voting Machine</a:t>
            </a:r>
          </a:p>
        </p:txBody>
      </p:sp>
      <p:pic>
        <p:nvPicPr>
          <p:cNvPr id="6" name="Content Placeholder 5" descr="A close up of a device&#10;&#10;Description generated with high confidence">
            <a:extLst>
              <a:ext uri="{FF2B5EF4-FFF2-40B4-BE49-F238E27FC236}">
                <a16:creationId xmlns="" xmlns:a16="http://schemas.microsoft.com/office/drawing/2014/main" id="{837B5708-DBB5-457C-9E4A-214855525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476" y="1500187"/>
            <a:ext cx="9829199" cy="4318722"/>
          </a:xfrm>
        </p:spPr>
      </p:pic>
      <p:sp>
        <p:nvSpPr>
          <p:cNvPr id="4" name="Slide Number Placeholder 3">
            <a:extLst>
              <a:ext uri="{FF2B5EF4-FFF2-40B4-BE49-F238E27FC236}">
                <a16:creationId xmlns="" xmlns:a16="http://schemas.microsoft.com/office/drawing/2014/main" id="{3BD9BD23-10C3-47CD-9980-F3D2AEC94C7C}"/>
              </a:ext>
            </a:extLst>
          </p:cNvPr>
          <p:cNvSpPr>
            <a:spLocks noGrp="1"/>
          </p:cNvSpPr>
          <p:nvPr>
            <p:ph type="sldNum" sz="quarter" idx="12"/>
          </p:nvPr>
        </p:nvSpPr>
        <p:spPr/>
        <p:txBody>
          <a:bodyPr/>
          <a:lstStyle/>
          <a:p>
            <a:fld id="{8D239620-38FC-49A2-B372-447F0B0FF623}" type="slidenum">
              <a:rPr lang="en-US" smtClean="0"/>
              <a:pPr/>
              <a:t>16</a:t>
            </a:fld>
            <a:endParaRPr lang="en-US"/>
          </a:p>
        </p:txBody>
      </p:sp>
    </p:spTree>
    <p:extLst>
      <p:ext uri="{BB962C8B-B14F-4D97-AF65-F5344CB8AC3E}">
        <p14:creationId xmlns:p14="http://schemas.microsoft.com/office/powerpoint/2010/main" val="1606917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5860"/>
            <a:ext cx="10589739" cy="1107424"/>
          </a:xfrm>
        </p:spPr>
        <p:txBody>
          <a:bodyPr/>
          <a:lstStyle/>
          <a:p>
            <a:r>
              <a:rPr lang="en-IN" sz="4200" b="1" u="sng" dirty="0"/>
              <a:t>Advantages associated with our system</a:t>
            </a:r>
            <a:endParaRPr lang="en-US" sz="4200" b="1" u="sng"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17</a:t>
            </a:fld>
            <a:endParaRPr lang="en-US"/>
          </a:p>
        </p:txBody>
      </p:sp>
      <p:sp>
        <p:nvSpPr>
          <p:cNvPr id="5" name="Title 1">
            <a:extLst>
              <a:ext uri="{FF2B5EF4-FFF2-40B4-BE49-F238E27FC236}">
                <a16:creationId xmlns="" xmlns:a16="http://schemas.microsoft.com/office/drawing/2014/main" id="{FB575408-D910-41E4-85B8-4FF62E0B8D6D}"/>
              </a:ext>
            </a:extLst>
          </p:cNvPr>
          <p:cNvSpPr txBox="1">
            <a:spLocks/>
          </p:cNvSpPr>
          <p:nvPr/>
        </p:nvSpPr>
        <p:spPr>
          <a:xfrm>
            <a:off x="111211" y="1495168"/>
            <a:ext cx="9741915" cy="163109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smtClean="0"/>
              <a:t>Security</a:t>
            </a:r>
            <a:r>
              <a:rPr lang="en-IN" dirty="0" smtClean="0"/>
              <a:t/>
            </a:r>
            <a:br>
              <a:rPr lang="en-IN" dirty="0" smtClean="0"/>
            </a:br>
            <a:endParaRPr lang="en-IN" dirty="0"/>
          </a:p>
        </p:txBody>
      </p:sp>
      <p:sp>
        <p:nvSpPr>
          <p:cNvPr id="6" name="Content Placeholder 2">
            <a:extLst>
              <a:ext uri="{FF2B5EF4-FFF2-40B4-BE49-F238E27FC236}">
                <a16:creationId xmlns="" xmlns:a16="http://schemas.microsoft.com/office/drawing/2014/main" id="{1C6B9386-B0F3-4C7F-BF25-23D9A1E0C0BB}"/>
              </a:ext>
            </a:extLst>
          </p:cNvPr>
          <p:cNvSpPr txBox="1">
            <a:spLocks/>
          </p:cNvSpPr>
          <p:nvPr/>
        </p:nvSpPr>
        <p:spPr>
          <a:xfrm>
            <a:off x="111211" y="2125362"/>
            <a:ext cx="10626811" cy="412303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lgn="just">
              <a:buFont typeface="Wingdings" charset="2"/>
              <a:buChar char="Ø"/>
            </a:pPr>
            <a:r>
              <a:rPr lang="en-IN" sz="2400" cap="none" dirty="0" smtClean="0">
                <a:solidFill>
                  <a:schemeClr val="tx1"/>
                </a:solidFill>
              </a:rPr>
              <a:t>The system is free from intentional tamper. It is not possible to hack the machine. Though this factor depends on the personnel integrity, attempts should be made to make the model as secure as possible. In this machine every user has to undergo Facial Recognition. The votes will be successful only after successful verification of their face.</a:t>
            </a:r>
            <a:endParaRPr lang="en-IN" sz="2400" cap="none" dirty="0">
              <a:solidFill>
                <a:schemeClr val="tx1"/>
              </a:solidFill>
            </a:endParaRPr>
          </a:p>
        </p:txBody>
      </p:sp>
    </p:spTree>
    <p:extLst>
      <p:ext uri="{BB962C8B-B14F-4D97-AF65-F5344CB8AC3E}">
        <p14:creationId xmlns:p14="http://schemas.microsoft.com/office/powerpoint/2010/main" val="3820960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2A8589-260E-4669-94AF-A219F8A6E26C}"/>
              </a:ext>
            </a:extLst>
          </p:cNvPr>
          <p:cNvSpPr>
            <a:spLocks noGrp="1"/>
          </p:cNvSpPr>
          <p:nvPr>
            <p:ph type="title"/>
          </p:nvPr>
        </p:nvSpPr>
        <p:spPr/>
        <p:txBody>
          <a:bodyPr/>
          <a:lstStyle/>
          <a:p>
            <a:r>
              <a:rPr lang="en-IN" b="1" u="sng" dirty="0"/>
              <a:t>Reliability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4E4985B8-2EE2-4F00-828B-C490D8E5484B}"/>
              </a:ext>
            </a:extLst>
          </p:cNvPr>
          <p:cNvSpPr>
            <a:spLocks noGrp="1"/>
          </p:cNvSpPr>
          <p:nvPr>
            <p:ph idx="1"/>
          </p:nvPr>
        </p:nvSpPr>
        <p:spPr>
          <a:xfrm>
            <a:off x="646111" y="1571004"/>
            <a:ext cx="8946541" cy="4195481"/>
          </a:xfrm>
        </p:spPr>
        <p:txBody>
          <a:bodyPr>
            <a:normAutofit/>
          </a:bodyPr>
          <a:lstStyle/>
          <a:p>
            <a:pPr algn="just"/>
            <a:r>
              <a:rPr lang="en-IN" sz="2400" dirty="0"/>
              <a:t>The machine registers the votes </a:t>
            </a:r>
            <a:r>
              <a:rPr lang="en-IN" sz="2400" dirty="0" smtClean="0"/>
              <a:t>aptly. </a:t>
            </a:r>
            <a:r>
              <a:rPr lang="en-IN" sz="2400" dirty="0"/>
              <a:t>A vote is never altered. A valid vote is never eliminated, from the final tally and an invalid vote is not counted. </a:t>
            </a:r>
            <a:r>
              <a:rPr lang="en-IN" sz="2400" dirty="0" smtClean="0"/>
              <a:t>The </a:t>
            </a:r>
            <a:r>
              <a:rPr lang="en-IN" sz="2400" dirty="0"/>
              <a:t>final vote tally must be perfect. Most important thing the votes are stored in PI memory, where the numbers of votes are stored permanently.</a:t>
            </a:r>
          </a:p>
          <a:p>
            <a:endParaRPr lang="en-IN" sz="2400" dirty="0"/>
          </a:p>
        </p:txBody>
      </p:sp>
      <p:sp>
        <p:nvSpPr>
          <p:cNvPr id="4" name="Slide Number Placeholder 3">
            <a:extLst>
              <a:ext uri="{FF2B5EF4-FFF2-40B4-BE49-F238E27FC236}">
                <a16:creationId xmlns="" xmlns:a16="http://schemas.microsoft.com/office/drawing/2014/main" id="{4A20515F-FB11-448F-8445-9E78E3B99C43}"/>
              </a:ext>
            </a:extLst>
          </p:cNvPr>
          <p:cNvSpPr>
            <a:spLocks noGrp="1"/>
          </p:cNvSpPr>
          <p:nvPr>
            <p:ph type="sldNum" sz="quarter" idx="12"/>
          </p:nvPr>
        </p:nvSpPr>
        <p:spPr/>
        <p:txBody>
          <a:bodyPr/>
          <a:lstStyle/>
          <a:p>
            <a:fld id="{8D239620-38FC-49A2-B372-447F0B0FF623}" type="slidenum">
              <a:rPr lang="en-US" smtClean="0"/>
              <a:pPr/>
              <a:t>18</a:t>
            </a:fld>
            <a:endParaRPr lang="en-US"/>
          </a:p>
        </p:txBody>
      </p:sp>
    </p:spTree>
    <p:extLst>
      <p:ext uri="{BB962C8B-B14F-4D97-AF65-F5344CB8AC3E}">
        <p14:creationId xmlns:p14="http://schemas.microsoft.com/office/powerpoint/2010/main" val="2959974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E145E-5BD7-4295-B665-9C7703188E82}"/>
              </a:ext>
            </a:extLst>
          </p:cNvPr>
          <p:cNvSpPr>
            <a:spLocks noGrp="1"/>
          </p:cNvSpPr>
          <p:nvPr>
            <p:ph type="title"/>
          </p:nvPr>
        </p:nvSpPr>
        <p:spPr/>
        <p:txBody>
          <a:bodyPr/>
          <a:lstStyle/>
          <a:p>
            <a:r>
              <a:rPr lang="en-IN" b="1" u="sng" dirty="0"/>
              <a:t>Flexibility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8413D1EE-21DA-4AFC-930E-CE58D846C0D3}"/>
              </a:ext>
            </a:extLst>
          </p:cNvPr>
          <p:cNvSpPr>
            <a:spLocks noGrp="1"/>
          </p:cNvSpPr>
          <p:nvPr>
            <p:ph idx="1"/>
          </p:nvPr>
        </p:nvSpPr>
        <p:spPr>
          <a:xfrm>
            <a:off x="646111" y="1484508"/>
            <a:ext cx="8946541" cy="4195481"/>
          </a:xfrm>
        </p:spPr>
        <p:txBody>
          <a:bodyPr/>
          <a:lstStyle/>
          <a:p>
            <a:pPr algn="just"/>
            <a:r>
              <a:rPr lang="en-IN" sz="2400" dirty="0"/>
              <a:t>In this method the design of the system is such that it can be put to use in various polling systems, with different requirements and mechanisms.</a:t>
            </a:r>
          </a:p>
          <a:p>
            <a:endParaRPr lang="en-IN" dirty="0"/>
          </a:p>
        </p:txBody>
      </p:sp>
      <p:sp>
        <p:nvSpPr>
          <p:cNvPr id="4" name="Slide Number Placeholder 3">
            <a:extLst>
              <a:ext uri="{FF2B5EF4-FFF2-40B4-BE49-F238E27FC236}">
                <a16:creationId xmlns="" xmlns:a16="http://schemas.microsoft.com/office/drawing/2014/main" id="{971825BC-D861-400C-B2B4-08BE43D7CDF5}"/>
              </a:ext>
            </a:extLst>
          </p:cNvPr>
          <p:cNvSpPr>
            <a:spLocks noGrp="1"/>
          </p:cNvSpPr>
          <p:nvPr>
            <p:ph type="sldNum" sz="quarter" idx="12"/>
          </p:nvPr>
        </p:nvSpPr>
        <p:spPr/>
        <p:txBody>
          <a:bodyPr/>
          <a:lstStyle/>
          <a:p>
            <a:fld id="{8D239620-38FC-49A2-B372-447F0B0FF623}" type="slidenum">
              <a:rPr lang="en-US" smtClean="0"/>
              <a:pPr/>
              <a:t>19</a:t>
            </a:fld>
            <a:endParaRPr lang="en-US"/>
          </a:p>
        </p:txBody>
      </p:sp>
    </p:spTree>
    <p:extLst>
      <p:ext uri="{BB962C8B-B14F-4D97-AF65-F5344CB8AC3E}">
        <p14:creationId xmlns:p14="http://schemas.microsoft.com/office/powerpoint/2010/main" val="4003256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163843"/>
            <a:ext cx="9404723" cy="1400530"/>
          </a:xfrm>
        </p:spPr>
        <p:txBody>
          <a:bodyPr/>
          <a:lstStyle/>
          <a:p>
            <a:r>
              <a:rPr lang="en-US" b="1" u="sng" dirty="0"/>
              <a:t>Presentation </a:t>
            </a:r>
            <a:r>
              <a:rPr lang="en-US" b="1" u="sng" dirty="0" smtClean="0"/>
              <a:t>Flow</a:t>
            </a:r>
            <a:r>
              <a:rPr lang="en-US" dirty="0" smtClean="0"/>
              <a:t/>
            </a:r>
            <a:br>
              <a:rPr lang="en-US" dirty="0" smtClean="0"/>
            </a:br>
            <a:r>
              <a:rPr lang="en-US" dirty="0"/>
              <a:t/>
            </a:r>
            <a:br>
              <a:rPr lang="en-US" dirty="0"/>
            </a:br>
            <a:endParaRPr lang="en-IN" dirty="0"/>
          </a:p>
        </p:txBody>
      </p:sp>
      <p:sp>
        <p:nvSpPr>
          <p:cNvPr id="3" name="Content Placeholder 2"/>
          <p:cNvSpPr>
            <a:spLocks noGrp="1"/>
          </p:cNvSpPr>
          <p:nvPr>
            <p:ph idx="1"/>
          </p:nvPr>
        </p:nvSpPr>
        <p:spPr>
          <a:xfrm>
            <a:off x="359948" y="1063416"/>
            <a:ext cx="8648127" cy="5120640"/>
          </a:xfrm>
        </p:spPr>
        <p:txBody>
          <a:bodyPr>
            <a:noAutofit/>
          </a:bodyPr>
          <a:lstStyle/>
          <a:p>
            <a:r>
              <a:rPr lang="en-US" sz="2400" dirty="0"/>
              <a:t>Problem Definition</a:t>
            </a:r>
          </a:p>
          <a:p>
            <a:r>
              <a:rPr lang="en-US" sz="2400" dirty="0" smtClean="0"/>
              <a:t>Abstract</a:t>
            </a:r>
          </a:p>
          <a:p>
            <a:r>
              <a:rPr lang="en-US" sz="2400" dirty="0" smtClean="0"/>
              <a:t>Proposed System</a:t>
            </a:r>
            <a:endParaRPr lang="en-US" sz="2400" dirty="0"/>
          </a:p>
          <a:p>
            <a:r>
              <a:rPr lang="en-US" sz="2400" dirty="0"/>
              <a:t>Importance of Project</a:t>
            </a:r>
          </a:p>
          <a:p>
            <a:r>
              <a:rPr lang="en-US" sz="2400" dirty="0"/>
              <a:t>Basic Structure</a:t>
            </a:r>
          </a:p>
          <a:p>
            <a:r>
              <a:rPr lang="en-US" sz="2400" dirty="0"/>
              <a:t>Hardware </a:t>
            </a:r>
            <a:r>
              <a:rPr lang="en-US" sz="2400" dirty="0" smtClean="0"/>
              <a:t>Requirements and Software Requirements</a:t>
            </a:r>
          </a:p>
          <a:p>
            <a:r>
              <a:rPr lang="en-US" sz="2400" dirty="0" smtClean="0"/>
              <a:t>Modules</a:t>
            </a:r>
            <a:endParaRPr lang="en-US" sz="2400" dirty="0"/>
          </a:p>
          <a:p>
            <a:r>
              <a:rPr lang="en-US" sz="2400" dirty="0" smtClean="0"/>
              <a:t>Challenges Involved</a:t>
            </a:r>
            <a:endParaRPr lang="en-US" sz="2400" dirty="0"/>
          </a:p>
          <a:p>
            <a:r>
              <a:rPr lang="en-US" sz="2400" dirty="0"/>
              <a:t>Literature Survey</a:t>
            </a:r>
          </a:p>
          <a:p>
            <a:r>
              <a:rPr lang="en-US" sz="2400" dirty="0" smtClean="0"/>
              <a:t>Advantages associate with our system security</a:t>
            </a:r>
            <a:endParaRPr lang="en-US" sz="2400" dirty="0"/>
          </a:p>
          <a:p>
            <a:r>
              <a:rPr lang="en-US" sz="2400" dirty="0"/>
              <a:t>Conclusion</a:t>
            </a:r>
          </a:p>
          <a:p>
            <a:endParaRPr lang="en-US" sz="2400"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2</a:t>
            </a:fld>
            <a:endParaRPr lang="en-US"/>
          </a:p>
        </p:txBody>
      </p:sp>
    </p:spTree>
    <p:extLst>
      <p:ext uri="{BB962C8B-B14F-4D97-AF65-F5344CB8AC3E}">
        <p14:creationId xmlns:p14="http://schemas.microsoft.com/office/powerpoint/2010/main" val="2399840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975E9-0981-4ABD-BB78-BB60B1229CAA}"/>
              </a:ext>
            </a:extLst>
          </p:cNvPr>
          <p:cNvSpPr>
            <a:spLocks noGrp="1"/>
          </p:cNvSpPr>
          <p:nvPr>
            <p:ph type="title"/>
          </p:nvPr>
        </p:nvSpPr>
        <p:spPr/>
        <p:txBody>
          <a:bodyPr/>
          <a:lstStyle/>
          <a:p>
            <a:r>
              <a:rPr lang="en-IN" b="1" u="sng" dirty="0" smtClean="0"/>
              <a:t>Using Electronic circuitry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65D7D7D7-DD0E-47AA-AD66-A48720B4614B}"/>
              </a:ext>
            </a:extLst>
          </p:cNvPr>
          <p:cNvSpPr>
            <a:spLocks noGrp="1"/>
          </p:cNvSpPr>
          <p:nvPr>
            <p:ph idx="1"/>
          </p:nvPr>
        </p:nvSpPr>
        <p:spPr>
          <a:xfrm>
            <a:off x="646111" y="1483174"/>
            <a:ext cx="9403742" cy="4160107"/>
          </a:xfrm>
        </p:spPr>
        <p:txBody>
          <a:bodyPr>
            <a:normAutofit/>
          </a:bodyPr>
          <a:lstStyle/>
          <a:p>
            <a:pPr algn="just"/>
            <a:r>
              <a:rPr lang="en-IN" sz="2400" dirty="0"/>
              <a:t>Inside the control unit, hidden from the person is three tier security that takes care of common election errors or malpractices like duplication vote. For instance, if one were to press two or more buttons simultaneously, then no votes supposed to be cast.</a:t>
            </a:r>
          </a:p>
          <a:p>
            <a:pPr algn="just"/>
            <a:r>
              <a:rPr lang="en-IN" sz="2400" dirty="0"/>
              <a:t>Even if there was a micro-second difference in the pressing of the switches and the EVM is sensitive enough to trace and identify the </a:t>
            </a:r>
            <a:r>
              <a:rPr lang="en-IN" sz="2400" dirty="0" smtClean="0"/>
              <a:t>switch </a:t>
            </a:r>
            <a:r>
              <a:rPr lang="en-IN" sz="2400" dirty="0"/>
              <a:t>that was press first.</a:t>
            </a:r>
          </a:p>
        </p:txBody>
      </p:sp>
      <p:sp>
        <p:nvSpPr>
          <p:cNvPr id="4" name="Slide Number Placeholder 3">
            <a:extLst>
              <a:ext uri="{FF2B5EF4-FFF2-40B4-BE49-F238E27FC236}">
                <a16:creationId xmlns="" xmlns:a16="http://schemas.microsoft.com/office/drawing/2014/main" id="{B4DC6ED8-3662-4C58-ACFA-33E0404D076B}"/>
              </a:ext>
            </a:extLst>
          </p:cNvPr>
          <p:cNvSpPr>
            <a:spLocks noGrp="1"/>
          </p:cNvSpPr>
          <p:nvPr>
            <p:ph type="sldNum" sz="quarter" idx="12"/>
          </p:nvPr>
        </p:nvSpPr>
        <p:spPr/>
        <p:txBody>
          <a:bodyPr/>
          <a:lstStyle/>
          <a:p>
            <a:fld id="{8D239620-38FC-49A2-B372-447F0B0FF623}" type="slidenum">
              <a:rPr lang="en-US" smtClean="0"/>
              <a:pPr/>
              <a:t>20</a:t>
            </a:fld>
            <a:endParaRPr lang="en-US"/>
          </a:p>
        </p:txBody>
      </p:sp>
    </p:spTree>
    <p:extLst>
      <p:ext uri="{BB962C8B-B14F-4D97-AF65-F5344CB8AC3E}">
        <p14:creationId xmlns:p14="http://schemas.microsoft.com/office/powerpoint/2010/main" val="12577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5309D-1BDB-4C7F-943E-A5A81E335785}"/>
              </a:ext>
            </a:extLst>
          </p:cNvPr>
          <p:cNvSpPr>
            <a:spLocks noGrp="1"/>
          </p:cNvSpPr>
          <p:nvPr>
            <p:ph type="title"/>
          </p:nvPr>
        </p:nvSpPr>
        <p:spPr/>
        <p:txBody>
          <a:bodyPr/>
          <a:lstStyle/>
          <a:p>
            <a:r>
              <a:rPr lang="en-IN" b="1" u="sng" dirty="0"/>
              <a:t>Hi-tech Simplicity</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38DDEF36-329B-409E-9457-7AC413242A32}"/>
              </a:ext>
            </a:extLst>
          </p:cNvPr>
          <p:cNvSpPr>
            <a:spLocks noGrp="1"/>
          </p:cNvSpPr>
          <p:nvPr>
            <p:ph idx="1"/>
          </p:nvPr>
        </p:nvSpPr>
        <p:spPr>
          <a:xfrm>
            <a:off x="646111" y="1521577"/>
            <a:ext cx="8946541" cy="4195481"/>
          </a:xfrm>
        </p:spPr>
        <p:txBody>
          <a:bodyPr>
            <a:normAutofit/>
          </a:bodyPr>
          <a:lstStyle/>
          <a:p>
            <a:pPr algn="just"/>
            <a:r>
              <a:rPr lang="en-IN" sz="2400" dirty="0"/>
              <a:t>To commence polling, the polling officer activates the "Ballot" switch on the control unit. The voter then has to press the button of his choice on the ballot unit. This is followed by a short beep sound, indicating that the vote has been cast. Once again, the polling officer has to press the "Ballot" switch to clear the machine for the next voter to cast his vote. But in case of our proposed system there is no requirement of polling officer.</a:t>
            </a:r>
          </a:p>
        </p:txBody>
      </p:sp>
      <p:sp>
        <p:nvSpPr>
          <p:cNvPr id="4" name="Slide Number Placeholder 3">
            <a:extLst>
              <a:ext uri="{FF2B5EF4-FFF2-40B4-BE49-F238E27FC236}">
                <a16:creationId xmlns="" xmlns:a16="http://schemas.microsoft.com/office/drawing/2014/main" id="{49ABEE34-82E0-47C2-8D3F-5B9B5C2489B0}"/>
              </a:ext>
            </a:extLst>
          </p:cNvPr>
          <p:cNvSpPr>
            <a:spLocks noGrp="1"/>
          </p:cNvSpPr>
          <p:nvPr>
            <p:ph type="sldNum" sz="quarter" idx="12"/>
          </p:nvPr>
        </p:nvSpPr>
        <p:spPr/>
        <p:txBody>
          <a:bodyPr/>
          <a:lstStyle/>
          <a:p>
            <a:fld id="{8D239620-38FC-49A2-B372-447F0B0FF623}" type="slidenum">
              <a:rPr lang="en-US" smtClean="0"/>
              <a:pPr/>
              <a:t>21</a:t>
            </a:fld>
            <a:endParaRPr lang="en-US"/>
          </a:p>
        </p:txBody>
      </p:sp>
    </p:spTree>
    <p:extLst>
      <p:ext uri="{BB962C8B-B14F-4D97-AF65-F5344CB8AC3E}">
        <p14:creationId xmlns:p14="http://schemas.microsoft.com/office/powerpoint/2010/main" val="1559592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92AED-BDB7-49C0-8D64-29D76860B4B1}"/>
              </a:ext>
            </a:extLst>
          </p:cNvPr>
          <p:cNvSpPr>
            <a:spLocks noGrp="1"/>
          </p:cNvSpPr>
          <p:nvPr>
            <p:ph type="title"/>
          </p:nvPr>
        </p:nvSpPr>
        <p:spPr/>
        <p:txBody>
          <a:bodyPr/>
          <a:lstStyle/>
          <a:p>
            <a:r>
              <a:rPr lang="en-IN" b="1" u="sng" dirty="0"/>
              <a:t>Automatic Counting</a:t>
            </a:r>
            <a:endParaRPr lang="en-IN" dirty="0"/>
          </a:p>
        </p:txBody>
      </p:sp>
      <p:sp>
        <p:nvSpPr>
          <p:cNvPr id="3" name="Content Placeholder 2">
            <a:extLst>
              <a:ext uri="{FF2B5EF4-FFF2-40B4-BE49-F238E27FC236}">
                <a16:creationId xmlns="" xmlns:a16="http://schemas.microsoft.com/office/drawing/2014/main" id="{322615E5-4B73-4A61-91B0-623F4E47A6ED}"/>
              </a:ext>
            </a:extLst>
          </p:cNvPr>
          <p:cNvSpPr>
            <a:spLocks noGrp="1"/>
          </p:cNvSpPr>
          <p:nvPr>
            <p:ph idx="1"/>
          </p:nvPr>
        </p:nvSpPr>
        <p:spPr>
          <a:xfrm>
            <a:off x="646112" y="1544596"/>
            <a:ext cx="9403742" cy="4703804"/>
          </a:xfrm>
        </p:spPr>
        <p:txBody>
          <a:bodyPr>
            <a:normAutofit/>
          </a:bodyPr>
          <a:lstStyle/>
          <a:p>
            <a:pPr algn="just"/>
            <a:r>
              <a:rPr lang="en-IN" sz="2400" dirty="0"/>
              <a:t>This system will count the votes automatically so the counting process will be faster and that will help to publish the result faster</a:t>
            </a:r>
            <a:r>
              <a:rPr lang="en-IN" sz="2400" dirty="0" smtClean="0"/>
              <a:t>.</a:t>
            </a:r>
            <a:endParaRPr lang="en-IN" sz="2400" dirty="0"/>
          </a:p>
          <a:p>
            <a:endParaRPr lang="en-IN" sz="2400" dirty="0"/>
          </a:p>
        </p:txBody>
      </p:sp>
      <p:sp>
        <p:nvSpPr>
          <p:cNvPr id="4" name="Slide Number Placeholder 3">
            <a:extLst>
              <a:ext uri="{FF2B5EF4-FFF2-40B4-BE49-F238E27FC236}">
                <a16:creationId xmlns="" xmlns:a16="http://schemas.microsoft.com/office/drawing/2014/main" id="{85690E3A-6E75-4B88-B668-12A63D4A00F7}"/>
              </a:ext>
            </a:extLst>
          </p:cNvPr>
          <p:cNvSpPr>
            <a:spLocks noGrp="1"/>
          </p:cNvSpPr>
          <p:nvPr>
            <p:ph type="sldNum" sz="quarter" idx="12"/>
          </p:nvPr>
        </p:nvSpPr>
        <p:spPr/>
        <p:txBody>
          <a:bodyPr/>
          <a:lstStyle/>
          <a:p>
            <a:fld id="{8D239620-38FC-49A2-B372-447F0B0FF623}" type="slidenum">
              <a:rPr lang="en-US" smtClean="0"/>
              <a:pPr/>
              <a:t>22</a:t>
            </a:fld>
            <a:endParaRPr lang="en-US"/>
          </a:p>
        </p:txBody>
      </p:sp>
    </p:spTree>
    <p:extLst>
      <p:ext uri="{BB962C8B-B14F-4D97-AF65-F5344CB8AC3E}">
        <p14:creationId xmlns:p14="http://schemas.microsoft.com/office/powerpoint/2010/main" val="1236877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FA1C1-FBB6-4F23-AE3E-9F25F56FCE5E}"/>
              </a:ext>
            </a:extLst>
          </p:cNvPr>
          <p:cNvSpPr>
            <a:spLocks noGrp="1"/>
          </p:cNvSpPr>
          <p:nvPr>
            <p:ph type="title"/>
          </p:nvPr>
        </p:nvSpPr>
        <p:spPr/>
        <p:txBody>
          <a:bodyPr/>
          <a:lstStyle/>
          <a:p>
            <a:r>
              <a:rPr lang="en-IN" b="1" u="sng" dirty="0"/>
              <a:t> CONCLUSION</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78D425D7-C039-449F-ADD9-CC0FA4918FC5}"/>
              </a:ext>
            </a:extLst>
          </p:cNvPr>
          <p:cNvSpPr>
            <a:spLocks noGrp="1"/>
          </p:cNvSpPr>
          <p:nvPr>
            <p:ph idx="1"/>
          </p:nvPr>
        </p:nvSpPr>
        <p:spPr>
          <a:xfrm>
            <a:off x="646112" y="1470454"/>
            <a:ext cx="9403742" cy="4777945"/>
          </a:xfrm>
        </p:spPr>
        <p:txBody>
          <a:bodyPr>
            <a:normAutofit/>
          </a:bodyPr>
          <a:lstStyle/>
          <a:p>
            <a:pPr algn="just"/>
            <a:r>
              <a:rPr lang="en-IN" sz="2400" dirty="0"/>
              <a:t>Our project enables secured voting and reduces man power efficiently. Due to the introduction of facial recognition, one time password , cryptography we are able to make the polling  more secure</a:t>
            </a:r>
            <a:r>
              <a:rPr lang="en-IN" sz="2400" dirty="0" smtClean="0"/>
              <a:t>.</a:t>
            </a:r>
            <a:endParaRPr lang="en-IN" sz="2400" dirty="0"/>
          </a:p>
        </p:txBody>
      </p:sp>
      <p:sp>
        <p:nvSpPr>
          <p:cNvPr id="4" name="Slide Number Placeholder 3">
            <a:extLst>
              <a:ext uri="{FF2B5EF4-FFF2-40B4-BE49-F238E27FC236}">
                <a16:creationId xmlns="" xmlns:a16="http://schemas.microsoft.com/office/drawing/2014/main" id="{BD22A38C-AB00-42C4-896E-BF19B35915F4}"/>
              </a:ext>
            </a:extLst>
          </p:cNvPr>
          <p:cNvSpPr>
            <a:spLocks noGrp="1"/>
          </p:cNvSpPr>
          <p:nvPr>
            <p:ph type="sldNum" sz="quarter" idx="12"/>
          </p:nvPr>
        </p:nvSpPr>
        <p:spPr/>
        <p:txBody>
          <a:bodyPr/>
          <a:lstStyle/>
          <a:p>
            <a:fld id="{8D239620-38FC-49A2-B372-447F0B0FF623}" type="slidenum">
              <a:rPr lang="en-US" smtClean="0"/>
              <a:pPr/>
              <a:t>23</a:t>
            </a:fld>
            <a:endParaRPr lang="en-US"/>
          </a:p>
        </p:txBody>
      </p:sp>
    </p:spTree>
    <p:extLst>
      <p:ext uri="{BB962C8B-B14F-4D97-AF65-F5344CB8AC3E}">
        <p14:creationId xmlns:p14="http://schemas.microsoft.com/office/powerpoint/2010/main" val="1494714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Feasibility Study</a:t>
            </a:r>
            <a:endParaRPr lang="en-US" b="1" u="sng" dirty="0"/>
          </a:p>
        </p:txBody>
      </p:sp>
      <p:sp>
        <p:nvSpPr>
          <p:cNvPr id="3" name="Content Placeholder 2"/>
          <p:cNvSpPr>
            <a:spLocks noGrp="1"/>
          </p:cNvSpPr>
          <p:nvPr>
            <p:ph idx="1"/>
          </p:nvPr>
        </p:nvSpPr>
        <p:spPr>
          <a:xfrm>
            <a:off x="646111" y="1465730"/>
            <a:ext cx="9403743" cy="4782670"/>
          </a:xfrm>
        </p:spPr>
        <p:txBody>
          <a:bodyPr/>
          <a:lstStyle/>
          <a:p>
            <a:r>
              <a:rPr lang="en-US" sz="2400" dirty="0" smtClean="0"/>
              <a:t>Our  project is technically feasible as all the technical  resources required for the project are available to us .We have Raspberry pi and Pi camera which we will use for face detection . Every component used in the proposed voting system is available to us which makes the project a feasible one. The best part of our project is that it doesn’t involve man power and its is cost efficient</a:t>
            </a:r>
            <a:r>
              <a:rPr lang="en-US" dirty="0" smtClean="0"/>
              <a:t>. </a:t>
            </a:r>
          </a:p>
        </p:txBody>
      </p:sp>
      <p:sp>
        <p:nvSpPr>
          <p:cNvPr id="4" name="Slide Number Placeholder 3"/>
          <p:cNvSpPr>
            <a:spLocks noGrp="1"/>
          </p:cNvSpPr>
          <p:nvPr>
            <p:ph type="sldNum" sz="quarter" idx="12"/>
          </p:nvPr>
        </p:nvSpPr>
        <p:spPr/>
        <p:txBody>
          <a:bodyPr/>
          <a:lstStyle/>
          <a:p>
            <a:fld id="{8D239620-38FC-49A2-B372-447F0B0FF623}" type="slidenum">
              <a:rPr lang="en-US" smtClean="0"/>
              <a:pPr/>
              <a:t>24</a:t>
            </a:fld>
            <a:endParaRPr lang="en-US"/>
          </a:p>
        </p:txBody>
      </p:sp>
    </p:spTree>
    <p:extLst>
      <p:ext uri="{BB962C8B-B14F-4D97-AF65-F5344CB8AC3E}">
        <p14:creationId xmlns:p14="http://schemas.microsoft.com/office/powerpoint/2010/main" val="199125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t>THANK YOU</a:t>
            </a:r>
            <a:endParaRPr lang="en-US" sz="5400"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25</a:t>
            </a:fld>
            <a:endParaRPr lang="en-US"/>
          </a:p>
        </p:txBody>
      </p:sp>
    </p:spTree>
    <p:extLst>
      <p:ext uri="{BB962C8B-B14F-4D97-AF65-F5344CB8AC3E}">
        <p14:creationId xmlns:p14="http://schemas.microsoft.com/office/powerpoint/2010/main" val="1225954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Problem Definition</a:t>
            </a:r>
          </a:p>
        </p:txBody>
      </p:sp>
      <p:sp>
        <p:nvSpPr>
          <p:cNvPr id="3" name="Content Placeholder 2"/>
          <p:cNvSpPr>
            <a:spLocks noGrp="1"/>
          </p:cNvSpPr>
          <p:nvPr>
            <p:ph idx="1"/>
          </p:nvPr>
        </p:nvSpPr>
        <p:spPr>
          <a:xfrm>
            <a:off x="646111" y="1583362"/>
            <a:ext cx="8946541" cy="4195481"/>
          </a:xfrm>
        </p:spPr>
        <p:txBody>
          <a:bodyPr/>
          <a:lstStyle/>
          <a:p>
            <a:pPr marL="0" indent="0" algn="just">
              <a:buNone/>
            </a:pPr>
            <a:r>
              <a:rPr lang="en-US" sz="2400" dirty="0"/>
              <a:t>Developing an authenticated system that provides integration of trio security features such as face recognition initially and after that One Time Password or key generation and matching and, </a:t>
            </a:r>
            <a:r>
              <a:rPr lang="en-US" sz="2400" dirty="0" smtClean="0"/>
              <a:t>then we will implement </a:t>
            </a:r>
            <a:r>
              <a:rPr lang="en-US" sz="2400" dirty="0"/>
              <a:t>the concept of cryptography in order to enhance the security </a:t>
            </a:r>
            <a:r>
              <a:rPr lang="en-US" sz="2400" dirty="0" smtClean="0"/>
              <a:t>level.</a:t>
            </a:r>
            <a:endParaRPr lang="en-US" sz="2400"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3</a:t>
            </a:fld>
            <a:endParaRPr lang="en-US"/>
          </a:p>
        </p:txBody>
      </p:sp>
    </p:spTree>
    <p:extLst>
      <p:ext uri="{BB962C8B-B14F-4D97-AF65-F5344CB8AC3E}">
        <p14:creationId xmlns:p14="http://schemas.microsoft.com/office/powerpoint/2010/main" val="4232838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69E7D-6749-4FC4-9C20-EEB5DACC09FE}"/>
              </a:ext>
            </a:extLst>
          </p:cNvPr>
          <p:cNvSpPr>
            <a:spLocks noGrp="1"/>
          </p:cNvSpPr>
          <p:nvPr>
            <p:ph type="title"/>
          </p:nvPr>
        </p:nvSpPr>
        <p:spPr/>
        <p:txBody>
          <a:bodyPr/>
          <a:lstStyle/>
          <a:p>
            <a:r>
              <a:rPr lang="en-US" b="1" u="sng" dirty="0"/>
              <a:t>Abstract</a:t>
            </a:r>
            <a:endParaRPr lang="en-IN" b="1" u="sng" dirty="0"/>
          </a:p>
        </p:txBody>
      </p:sp>
      <p:sp>
        <p:nvSpPr>
          <p:cNvPr id="3" name="Content Placeholder 2">
            <a:extLst>
              <a:ext uri="{FF2B5EF4-FFF2-40B4-BE49-F238E27FC236}">
                <a16:creationId xmlns="" xmlns:a16="http://schemas.microsoft.com/office/drawing/2014/main" id="{F6B6C044-E60B-4476-814E-BBDF3B456AC4}"/>
              </a:ext>
            </a:extLst>
          </p:cNvPr>
          <p:cNvSpPr>
            <a:spLocks noGrp="1"/>
          </p:cNvSpPr>
          <p:nvPr>
            <p:ph idx="1"/>
          </p:nvPr>
        </p:nvSpPr>
        <p:spPr>
          <a:xfrm>
            <a:off x="646111" y="1435080"/>
            <a:ext cx="8946541" cy="2148379"/>
          </a:xfrm>
        </p:spPr>
        <p:txBody>
          <a:bodyPr>
            <a:noAutofit/>
          </a:bodyPr>
          <a:lstStyle/>
          <a:p>
            <a:pPr marL="0" indent="0" algn="just">
              <a:buNone/>
            </a:pPr>
            <a:r>
              <a:rPr lang="en-IN" sz="2400" dirty="0"/>
              <a:t>The existing voting system is based on ballot machine where when we press the button corresponding to the symbol, the voting is done. Here there is a security risk, the person who votes may be fake person voting. The people there might not know that a person is using fake voting card, this may cause </a:t>
            </a:r>
            <a:r>
              <a:rPr lang="en-IN" sz="2400" dirty="0" smtClean="0"/>
              <a:t>problem</a:t>
            </a:r>
            <a:r>
              <a:rPr lang="en-IN" sz="2400" dirty="0"/>
              <a:t>.</a:t>
            </a:r>
          </a:p>
        </p:txBody>
      </p:sp>
      <p:sp>
        <p:nvSpPr>
          <p:cNvPr id="4" name="Slide Number Placeholder 3">
            <a:extLst>
              <a:ext uri="{FF2B5EF4-FFF2-40B4-BE49-F238E27FC236}">
                <a16:creationId xmlns="" xmlns:a16="http://schemas.microsoft.com/office/drawing/2014/main" id="{AD158A01-FCF0-48AE-8ACA-B68D15B10A41}"/>
              </a:ext>
            </a:extLst>
          </p:cNvPr>
          <p:cNvSpPr>
            <a:spLocks noGrp="1"/>
          </p:cNvSpPr>
          <p:nvPr>
            <p:ph type="sldNum" sz="quarter" idx="12"/>
          </p:nvPr>
        </p:nvSpPr>
        <p:spPr/>
        <p:txBody>
          <a:bodyPr/>
          <a:lstStyle/>
          <a:p>
            <a:fld id="{8D239620-38FC-49A2-B372-447F0B0FF623}" type="slidenum">
              <a:rPr lang="en-US" smtClean="0"/>
              <a:pPr/>
              <a:t>4</a:t>
            </a:fld>
            <a:endParaRPr lang="en-US"/>
          </a:p>
        </p:txBody>
      </p:sp>
    </p:spTree>
    <p:extLst>
      <p:ext uri="{BB962C8B-B14F-4D97-AF65-F5344CB8AC3E}">
        <p14:creationId xmlns:p14="http://schemas.microsoft.com/office/powerpoint/2010/main" val="421083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F0F1-0F4F-4AF2-9BB6-81519C75D8A0}"/>
              </a:ext>
            </a:extLst>
          </p:cNvPr>
          <p:cNvSpPr>
            <a:spLocks noGrp="1"/>
          </p:cNvSpPr>
          <p:nvPr>
            <p:ph type="title"/>
          </p:nvPr>
        </p:nvSpPr>
        <p:spPr>
          <a:xfrm>
            <a:off x="646110" y="119086"/>
            <a:ext cx="9404723" cy="1400530"/>
          </a:xfrm>
        </p:spPr>
        <p:txBody>
          <a:bodyPr/>
          <a:lstStyle/>
          <a:p>
            <a:r>
              <a:rPr lang="en-IN" b="1" u="sng" dirty="0"/>
              <a:t>Proposed System</a:t>
            </a:r>
          </a:p>
        </p:txBody>
      </p:sp>
      <p:sp>
        <p:nvSpPr>
          <p:cNvPr id="3" name="Content Placeholder 2">
            <a:extLst>
              <a:ext uri="{FF2B5EF4-FFF2-40B4-BE49-F238E27FC236}">
                <a16:creationId xmlns="" xmlns:a16="http://schemas.microsoft.com/office/drawing/2014/main" id="{58A3BDAA-26B4-40D5-98F7-3FD784BB1753}"/>
              </a:ext>
            </a:extLst>
          </p:cNvPr>
          <p:cNvSpPr>
            <a:spLocks noGrp="1"/>
          </p:cNvSpPr>
          <p:nvPr>
            <p:ph idx="1"/>
          </p:nvPr>
        </p:nvSpPr>
        <p:spPr>
          <a:xfrm>
            <a:off x="646110" y="942918"/>
            <a:ext cx="10685035" cy="5915082"/>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The proposed system is an integrated system that provides three layers of security which is basically divided into three modules.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first module security is provided by face recognition. The voter’s image is captured and compared with the image stored in the database, if it matches then at the same time first 4-digit of the Aadhar card number of that person is taken.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second module One Time Password or key is generated which is displayed in the 7 </a:t>
            </a:r>
            <a:r>
              <a:rPr lang="en-IN" sz="2400" dirty="0" smtClean="0">
                <a:latin typeface="Times New Roman" panose="02020603050405020304" pitchFamily="18" charset="0"/>
                <a:cs typeface="Times New Roman" panose="02020603050405020304" pitchFamily="18" charset="0"/>
              </a:rPr>
              <a:t>segments</a:t>
            </a:r>
            <a:r>
              <a:rPr lang="en-IN" sz="2400" dirty="0" smtClean="0">
                <a:latin typeface="Times New Roman" panose="02020603050405020304" pitchFamily="18" charset="0"/>
                <a:cs typeface="Times New Roman" panose="02020603050405020304" pitchFamily="18" charset="0"/>
              </a:rPr>
              <a:t>. The four digit key will be encrypted and stored into database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After that we set up back-end server on PI to match , store and delete passwords </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voter will note that key or password as he needs to enter that key or </a:t>
            </a:r>
            <a:r>
              <a:rPr lang="en-IN" sz="2400" dirty="0" smtClean="0">
                <a:latin typeface="Times New Roman" panose="02020603050405020304" pitchFamily="18" charset="0"/>
                <a:cs typeface="Times New Roman" panose="02020603050405020304" pitchFamily="18" charset="0"/>
              </a:rPr>
              <a:t>password. </a:t>
            </a:r>
            <a:r>
              <a:rPr lang="en-IN" sz="2400" dirty="0">
                <a:latin typeface="Times New Roman" panose="02020603050405020304" pitchFamily="18" charset="0"/>
                <a:cs typeface="Times New Roman" panose="02020603050405020304" pitchFamily="18" charset="0"/>
              </a:rPr>
              <a:t>At that time if the encrypted version of the user entered pin matches with the encrypted data stored in the database and which was previously sent over WIFI module from the second tier then the candidate can cast their vote and the casted vote is accepted. Thus, the intended system will provide more security than the existing systems.</a:t>
            </a:r>
          </a:p>
          <a:p>
            <a:endParaRPr lang="en-IN" sz="1600" dirty="0"/>
          </a:p>
        </p:txBody>
      </p:sp>
      <p:sp>
        <p:nvSpPr>
          <p:cNvPr id="4" name="Slide Number Placeholder 3">
            <a:extLst>
              <a:ext uri="{FF2B5EF4-FFF2-40B4-BE49-F238E27FC236}">
                <a16:creationId xmlns="" xmlns:a16="http://schemas.microsoft.com/office/drawing/2014/main" id="{C276EB48-698A-4D16-A0F5-CD1890A726AF}"/>
              </a:ext>
            </a:extLst>
          </p:cNvPr>
          <p:cNvSpPr>
            <a:spLocks noGrp="1"/>
          </p:cNvSpPr>
          <p:nvPr>
            <p:ph type="sldNum" sz="quarter" idx="12"/>
          </p:nvPr>
        </p:nvSpPr>
        <p:spPr/>
        <p:txBody>
          <a:bodyPr/>
          <a:lstStyle/>
          <a:p>
            <a:fld id="{8D239620-38FC-49A2-B372-447F0B0FF623}" type="slidenum">
              <a:rPr lang="en-US" smtClean="0"/>
              <a:pPr/>
              <a:t>5</a:t>
            </a:fld>
            <a:endParaRPr lang="en-US"/>
          </a:p>
        </p:txBody>
      </p:sp>
    </p:spTree>
    <p:extLst>
      <p:ext uri="{BB962C8B-B14F-4D97-AF65-F5344CB8AC3E}">
        <p14:creationId xmlns:p14="http://schemas.microsoft.com/office/powerpoint/2010/main" val="294328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Importance of Project</a:t>
            </a:r>
          </a:p>
        </p:txBody>
      </p:sp>
      <p:sp>
        <p:nvSpPr>
          <p:cNvPr id="3" name="Content Placeholder 2"/>
          <p:cNvSpPr>
            <a:spLocks noGrp="1"/>
          </p:cNvSpPr>
          <p:nvPr>
            <p:ph idx="1"/>
          </p:nvPr>
        </p:nvSpPr>
        <p:spPr>
          <a:xfrm>
            <a:off x="646111" y="1459794"/>
            <a:ext cx="10660321" cy="4195481"/>
          </a:xfrm>
        </p:spPr>
        <p:txBody>
          <a:bodyPr>
            <a:normAutofit lnSpcReduction="10000"/>
          </a:bodyPr>
          <a:lstStyle/>
          <a:p>
            <a:r>
              <a:rPr lang="en-IN" sz="2800" dirty="0" smtClean="0"/>
              <a:t>The proposed system takes cares of the voting process very efficiently and the discrepancy in voting system which were observed at the previous </a:t>
            </a:r>
            <a:r>
              <a:rPr lang="en-IN" sz="2800" dirty="0" smtClean="0"/>
              <a:t>system(ballot paper and EVM) </a:t>
            </a:r>
            <a:r>
              <a:rPr lang="en-IN" sz="2800" dirty="0" smtClean="0"/>
              <a:t>can be taken care of. </a:t>
            </a:r>
          </a:p>
          <a:p>
            <a:r>
              <a:rPr lang="en-IN" sz="2800" dirty="0" smtClean="0"/>
              <a:t>Inside </a:t>
            </a:r>
            <a:r>
              <a:rPr lang="en-IN" sz="2800" dirty="0"/>
              <a:t>the control unit, hidden from the person is three tier security that takes care of common election errors or malpractices like duplication vote</a:t>
            </a:r>
          </a:p>
          <a:p>
            <a:r>
              <a:rPr lang="en-IN" sz="2800" dirty="0"/>
              <a:t>This system will count the votes automatically so the counting process will be faster and that will help to publish the result faster.</a:t>
            </a:r>
          </a:p>
          <a:p>
            <a:endParaRPr lang="en-US" dirty="0"/>
          </a:p>
        </p:txBody>
      </p:sp>
      <p:sp>
        <p:nvSpPr>
          <p:cNvPr id="4" name="Slide Number Placeholder 3"/>
          <p:cNvSpPr>
            <a:spLocks noGrp="1"/>
          </p:cNvSpPr>
          <p:nvPr>
            <p:ph type="sldNum" sz="quarter" idx="12"/>
          </p:nvPr>
        </p:nvSpPr>
        <p:spPr/>
        <p:txBody>
          <a:bodyPr/>
          <a:lstStyle/>
          <a:p>
            <a:fld id="{8F7C12C5-8FFD-45BD-B46E-ABCD97720865}" type="slidenum">
              <a:rPr lang="en-US" smtClean="0"/>
              <a:pPr/>
              <a:t>6</a:t>
            </a:fld>
            <a:endParaRPr lang="en-US"/>
          </a:p>
        </p:txBody>
      </p:sp>
    </p:spTree>
    <p:extLst>
      <p:ext uri="{BB962C8B-B14F-4D97-AF65-F5344CB8AC3E}">
        <p14:creationId xmlns:p14="http://schemas.microsoft.com/office/powerpoint/2010/main" val="2980762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Motivation</a:t>
            </a:r>
            <a:endParaRPr lang="en-US" b="1" u="sng" dirty="0"/>
          </a:p>
        </p:txBody>
      </p:sp>
      <p:sp>
        <p:nvSpPr>
          <p:cNvPr id="3" name="Content Placeholder 2"/>
          <p:cNvSpPr>
            <a:spLocks noGrp="1"/>
          </p:cNvSpPr>
          <p:nvPr>
            <p:ph idx="1"/>
          </p:nvPr>
        </p:nvSpPr>
        <p:spPr>
          <a:xfrm>
            <a:off x="646112" y="1290918"/>
            <a:ext cx="9403742" cy="4957481"/>
          </a:xfrm>
        </p:spPr>
        <p:txBody>
          <a:bodyPr>
            <a:normAutofit/>
          </a:bodyPr>
          <a:lstStyle/>
          <a:p>
            <a:r>
              <a:rPr lang="en-US" sz="2400" dirty="0" smtClean="0"/>
              <a:t>The current voting systems which are prevalent currently in various countries are working exceptionally well, but there is an ever increasing cost associated with them. Every year reports of malpractices can be seen in the news. Also, they are outdated and require human and natural resources which are ever declining. There is a need of these voting system to come to date with a technology, especially with the advent of automation and machine learning.</a:t>
            </a:r>
          </a:p>
          <a:p>
            <a:r>
              <a:rPr lang="en-US" sz="2400" dirty="0" smtClean="0"/>
              <a:t>So to accomplish this we are trying to set up a system which can improve the current scenario.</a:t>
            </a:r>
            <a:endParaRPr lang="en-US" sz="2400" dirty="0"/>
          </a:p>
        </p:txBody>
      </p:sp>
      <p:sp>
        <p:nvSpPr>
          <p:cNvPr id="4" name="Slide Number Placeholder 3"/>
          <p:cNvSpPr>
            <a:spLocks noGrp="1"/>
          </p:cNvSpPr>
          <p:nvPr>
            <p:ph type="sldNum" sz="quarter" idx="12"/>
          </p:nvPr>
        </p:nvSpPr>
        <p:spPr/>
        <p:txBody>
          <a:bodyPr/>
          <a:lstStyle/>
          <a:p>
            <a:fld id="{8D239620-38FC-49A2-B372-447F0B0FF623}" type="slidenum">
              <a:rPr lang="en-US" smtClean="0"/>
              <a:pPr/>
              <a:t>7</a:t>
            </a:fld>
            <a:endParaRPr lang="en-US"/>
          </a:p>
        </p:txBody>
      </p:sp>
    </p:spTree>
    <p:extLst>
      <p:ext uri="{BB962C8B-B14F-4D97-AF65-F5344CB8AC3E}">
        <p14:creationId xmlns:p14="http://schemas.microsoft.com/office/powerpoint/2010/main" val="206556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Basic Structure</a:t>
            </a:r>
          </a:p>
        </p:txBody>
      </p:sp>
      <p:sp>
        <p:nvSpPr>
          <p:cNvPr id="3" name="Slide Number Placeholder 2"/>
          <p:cNvSpPr>
            <a:spLocks noGrp="1"/>
          </p:cNvSpPr>
          <p:nvPr>
            <p:ph type="sldNum" sz="quarter" idx="12"/>
          </p:nvPr>
        </p:nvSpPr>
        <p:spPr/>
        <p:txBody>
          <a:bodyPr/>
          <a:lstStyle/>
          <a:p>
            <a:fld id="{8F7C12C5-8FFD-45BD-B46E-ABCD97720865}" type="slidenum">
              <a:rPr lang="en-US" smtClean="0"/>
              <a:pPr/>
              <a:t>8</a:t>
            </a:fld>
            <a:endParaRPr lang="en-US"/>
          </a:p>
        </p:txBody>
      </p:sp>
      <p:pic>
        <p:nvPicPr>
          <p:cNvPr id="7" name="Picture 6" descr="C:\Users\hp\Downloads\main-architecture diagram.png">
            <a:extLst>
              <a:ext uri="{FF2B5EF4-FFF2-40B4-BE49-F238E27FC236}">
                <a16:creationId xmlns="" xmlns:a16="http://schemas.microsoft.com/office/drawing/2014/main" id="{B4105D7E-9E17-49E5-8A7E-11C1A4AE69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3094" y="1534858"/>
            <a:ext cx="9880787" cy="4756728"/>
          </a:xfrm>
          <a:prstGeom prst="rect">
            <a:avLst/>
          </a:prstGeom>
          <a:noFill/>
          <a:ln>
            <a:noFill/>
          </a:ln>
        </p:spPr>
      </p:pic>
    </p:spTree>
    <p:extLst>
      <p:ext uri="{BB962C8B-B14F-4D97-AF65-F5344CB8AC3E}">
        <p14:creationId xmlns:p14="http://schemas.microsoft.com/office/powerpoint/2010/main" val="1149747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Hardware and Software used</a:t>
            </a:r>
            <a:r>
              <a:rPr lang="en-US" dirty="0"/>
              <a:t>	</a:t>
            </a:r>
          </a:p>
        </p:txBody>
      </p:sp>
      <p:sp>
        <p:nvSpPr>
          <p:cNvPr id="3" name="Content Placeholder 2"/>
          <p:cNvSpPr>
            <a:spLocks noGrp="1"/>
          </p:cNvSpPr>
          <p:nvPr>
            <p:ph idx="1"/>
          </p:nvPr>
        </p:nvSpPr>
        <p:spPr>
          <a:xfrm>
            <a:off x="744965" y="1370735"/>
            <a:ext cx="7315200" cy="5120640"/>
          </a:xfrm>
        </p:spPr>
        <p:txBody>
          <a:bodyPr>
            <a:normAutofit lnSpcReduction="10000"/>
          </a:bodyPr>
          <a:lstStyle/>
          <a:p>
            <a:pPr marL="0" indent="0">
              <a:buNone/>
            </a:pPr>
            <a:r>
              <a:rPr lang="en-US" b="1" u="sng" dirty="0"/>
              <a:t>Hardware</a:t>
            </a:r>
          </a:p>
          <a:p>
            <a:r>
              <a:rPr lang="en-US" dirty="0"/>
              <a:t>Raspberry pi</a:t>
            </a:r>
          </a:p>
          <a:p>
            <a:r>
              <a:rPr lang="en-US" dirty="0"/>
              <a:t>Raspberry pi Camera module</a:t>
            </a:r>
          </a:p>
          <a:p>
            <a:r>
              <a:rPr lang="en-US" dirty="0"/>
              <a:t>Arduino Mega 2560</a:t>
            </a:r>
          </a:p>
          <a:p>
            <a:r>
              <a:rPr lang="en-US" dirty="0"/>
              <a:t>WIFI Module</a:t>
            </a:r>
          </a:p>
          <a:p>
            <a:r>
              <a:rPr lang="en-US" dirty="0"/>
              <a:t>LCD Display</a:t>
            </a:r>
          </a:p>
          <a:p>
            <a:r>
              <a:rPr lang="en-US" dirty="0"/>
              <a:t>Keypad</a:t>
            </a:r>
          </a:p>
          <a:p>
            <a:pPr marL="0" indent="0">
              <a:buNone/>
            </a:pPr>
            <a:r>
              <a:rPr lang="en-US" b="1" u="sng" dirty="0"/>
              <a:t>Software</a:t>
            </a:r>
          </a:p>
          <a:p>
            <a:r>
              <a:rPr lang="en-US" dirty="0" err="1"/>
              <a:t>Dlib</a:t>
            </a:r>
            <a:r>
              <a:rPr lang="en-US" dirty="0"/>
              <a:t> Library</a:t>
            </a:r>
          </a:p>
          <a:p>
            <a:r>
              <a:rPr lang="en-US" dirty="0"/>
              <a:t>Python</a:t>
            </a:r>
          </a:p>
          <a:p>
            <a:r>
              <a:rPr lang="en-US" dirty="0"/>
              <a:t>SQL or File</a:t>
            </a:r>
          </a:p>
          <a:p>
            <a:r>
              <a:rPr lang="en-US" dirty="0"/>
              <a:t>Arduino</a:t>
            </a:r>
          </a:p>
          <a:p>
            <a:pPr>
              <a:buNone/>
            </a:pPr>
            <a:endParaRPr lang="en-US" dirty="0"/>
          </a:p>
        </p:txBody>
      </p:sp>
      <p:sp>
        <p:nvSpPr>
          <p:cNvPr id="4" name="Slide Number Placeholder 3"/>
          <p:cNvSpPr>
            <a:spLocks noGrp="1"/>
          </p:cNvSpPr>
          <p:nvPr>
            <p:ph type="sldNum" sz="quarter" idx="12"/>
          </p:nvPr>
        </p:nvSpPr>
        <p:spPr/>
        <p:txBody>
          <a:bodyPr/>
          <a:lstStyle/>
          <a:p>
            <a:fld id="{8D239620-38FC-49A2-B372-447F0B0FF62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2371</TotalTime>
  <Words>1543</Words>
  <Application>Microsoft Macintosh PowerPoint</Application>
  <PresentationFormat>Widescreen</PresentationFormat>
  <Paragraphs>127</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Century Gothic</vt:lpstr>
      <vt:lpstr>Times New Roman</vt:lpstr>
      <vt:lpstr>Wingdings</vt:lpstr>
      <vt:lpstr>Wingdings 3</vt:lpstr>
      <vt:lpstr>Arial</vt:lpstr>
      <vt:lpstr>Ion</vt:lpstr>
      <vt:lpstr>PowerPoint Presentation</vt:lpstr>
      <vt:lpstr>Presentation Flow  </vt:lpstr>
      <vt:lpstr>Problem Definition</vt:lpstr>
      <vt:lpstr>Abstract</vt:lpstr>
      <vt:lpstr>Proposed System</vt:lpstr>
      <vt:lpstr>Importance of Project</vt:lpstr>
      <vt:lpstr>Motivation</vt:lpstr>
      <vt:lpstr>Basic Structure</vt:lpstr>
      <vt:lpstr>Hardware and Software used </vt:lpstr>
      <vt:lpstr>Modules</vt:lpstr>
      <vt:lpstr>PowerPoint Presentation</vt:lpstr>
      <vt:lpstr>Challenges Involved</vt:lpstr>
      <vt:lpstr>Literature Survey</vt:lpstr>
      <vt:lpstr>PowerPoint Presentation</vt:lpstr>
      <vt:lpstr>Operating the Voting Machine </vt:lpstr>
      <vt:lpstr>Electronic Voting Machine</vt:lpstr>
      <vt:lpstr>Advantages associated with our system</vt:lpstr>
      <vt:lpstr>Reliability </vt:lpstr>
      <vt:lpstr>Flexibility </vt:lpstr>
      <vt:lpstr>Using Electronic circuitry </vt:lpstr>
      <vt:lpstr>Hi-tech Simplicity </vt:lpstr>
      <vt:lpstr>Automatic Counting</vt:lpstr>
      <vt:lpstr> CONCLUSION </vt:lpstr>
      <vt:lpstr>Feasibility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Entry using  Face Recognition System</dc:title>
  <dc:creator>KOUTIKA GOURAV</dc:creator>
  <cp:lastModifiedBy>Priyekant Aghi (Student)</cp:lastModifiedBy>
  <cp:revision>151</cp:revision>
  <dcterms:created xsi:type="dcterms:W3CDTF">2017-02-21T08:33:37Z</dcterms:created>
  <dcterms:modified xsi:type="dcterms:W3CDTF">2018-01-22T17:04:29Z</dcterms:modified>
</cp:coreProperties>
</file>