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png" ContentType="image/png"/>
  <Override PartName="/ppt/media/image4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8.png" ContentType="image/png"/>
  <Override PartName="/ppt/media/image12.png" ContentType="image/png"/>
  <Override PartName="/ppt/media/image3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move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4C79598-BC44-45B8-B066-A36066EEF43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D775105-4DCE-4C01-8A4A-4A027882024A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75F625A-7EB7-4637-8A16-144BB8ADA0C1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77EDF23-A5DA-4E6A-8F2E-71B9D573B3CD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8CD3190-CBF5-45C1-BD49-35534D33D70E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24D1EAC-BCD1-4D81-8A55-3C6594DADBB1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93CC740-DB00-443F-929A-D79344DB3582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F94C65E-C420-4272-9FC2-0D340D421518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DDAB08B-33E5-4153-8C05-56E13D34C1DF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 w="0">
            <a:noFill/>
          </a:ln>
        </p:spPr>
      </p:pic>
      <p:sp>
        <p:nvSpPr>
          <p:cNvPr id="9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0d0a2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" name="Image 1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5485680" cy="8228880"/>
          </a:xfrm>
          <a:prstGeom prst="rect">
            <a:avLst/>
          </a:prstGeom>
          <a:ln w="0">
            <a:noFill/>
          </a:ln>
        </p:spPr>
      </p:pic>
      <p:pic>
        <p:nvPicPr>
          <p:cNvPr id="11" name="Image 2" descr="preencoded.png"/>
          <p:cNvPicPr/>
          <p:nvPr/>
        </p:nvPicPr>
        <p:blipFill>
          <a:blip r:embed="rId3"/>
          <a:stretch/>
        </p:blipFill>
        <p:spPr>
          <a:xfrm>
            <a:off x="283320" y="1654920"/>
            <a:ext cx="4918680" cy="4918680"/>
          </a:xfrm>
          <a:prstGeom prst="rect">
            <a:avLst/>
          </a:prstGeom>
          <a:ln w="0">
            <a:noFill/>
          </a:ln>
        </p:spPr>
      </p:pic>
      <p:sp>
        <p:nvSpPr>
          <p:cNvPr id="12" name="Text 1"/>
          <p:cNvSpPr/>
          <p:nvPr/>
        </p:nvSpPr>
        <p:spPr>
          <a:xfrm>
            <a:off x="6280200" y="3002040"/>
            <a:ext cx="7555680" cy="97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7702"/>
              </a:lnSpc>
              <a:tabLst>
                <a:tab algn="l" pos="0"/>
              </a:tabLst>
            </a:pPr>
            <a:r>
              <a:rPr b="1" lang="en-US" sz="6160" spc="-1" strike="noStrike" u="sng">
                <a:solidFill>
                  <a:srgbClr val="f2f0f4"/>
                </a:solidFill>
                <a:uFillTx/>
                <a:latin typeface="Montserrat"/>
                <a:ea typeface="Montserrat"/>
              </a:rPr>
              <a:t>ASR2TTS</a:t>
            </a:r>
            <a:endParaRPr b="0" lang="en-US" sz="61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ext 2"/>
          <p:cNvSpPr/>
          <p:nvPr/>
        </p:nvSpPr>
        <p:spPr>
          <a:xfrm>
            <a:off x="6280200" y="4320360"/>
            <a:ext cx="7555680" cy="90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3572"/>
              </a:lnSpc>
              <a:tabLst>
                <a:tab algn="l" pos="0"/>
              </a:tabLst>
            </a:pPr>
            <a:r>
              <a:rPr b="0" lang="en-US" sz="2230" spc="-1" strike="noStrike">
                <a:solidFill>
                  <a:srgbClr val="dcd7e5"/>
                </a:solidFill>
                <a:latin typeface="Heebo"/>
                <a:ea typeface="Heebo"/>
              </a:rPr>
              <a:t>ASR2TTS stands for Automatic Speech Recognition to Text-to-Speech. </a:t>
            </a:r>
            <a:endParaRPr b="0" lang="en-US" sz="223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 w="0">
            <a:noFill/>
          </a:ln>
        </p:spPr>
      </p:pic>
      <p:sp>
        <p:nvSpPr>
          <p:cNvPr id="1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0d0a2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Text 1"/>
          <p:cNvSpPr/>
          <p:nvPr/>
        </p:nvSpPr>
        <p:spPr>
          <a:xfrm>
            <a:off x="793800" y="1104120"/>
            <a:ext cx="567000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581"/>
              </a:lnSpc>
              <a:tabLst>
                <a:tab algn="l" pos="0"/>
              </a:tabLst>
            </a:pPr>
            <a:r>
              <a:rPr b="1" lang="en-US" sz="4460" spc="-1" strike="noStrike" u="sng">
                <a:solidFill>
                  <a:srgbClr val="f2f0f4"/>
                </a:solidFill>
                <a:uFillTx/>
                <a:latin typeface="Montserrat"/>
                <a:ea typeface="Montserrat"/>
              </a:rPr>
              <a:t>Table of Contents</a:t>
            </a:r>
            <a:endParaRPr b="0" lang="en-US" sz="44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Shape 2"/>
          <p:cNvSpPr/>
          <p:nvPr/>
        </p:nvSpPr>
        <p:spPr>
          <a:xfrm>
            <a:off x="793800" y="2521440"/>
            <a:ext cx="509760" cy="509760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Text 3"/>
          <p:cNvSpPr/>
          <p:nvPr/>
        </p:nvSpPr>
        <p:spPr>
          <a:xfrm>
            <a:off x="987480" y="2606400"/>
            <a:ext cx="122040" cy="3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2679"/>
              </a:lnSpc>
              <a:tabLst>
                <a:tab algn="l" pos="0"/>
              </a:tabLst>
            </a:pPr>
            <a:r>
              <a:rPr b="0" lang="en-US" sz="2680" spc="-1" strike="noStrike">
                <a:solidFill>
                  <a:srgbClr val="dcd7e5"/>
                </a:solidFill>
                <a:latin typeface="Montserrat"/>
                <a:ea typeface="Montserrat"/>
              </a:rPr>
              <a:t>1</a:t>
            </a:r>
            <a:endParaRPr b="0" lang="en-US" sz="26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Text 4"/>
          <p:cNvSpPr/>
          <p:nvPr/>
        </p:nvSpPr>
        <p:spPr>
          <a:xfrm>
            <a:off x="1531080" y="252144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92"/>
              </a:lnSpc>
              <a:tabLst>
                <a:tab algn="l" pos="0"/>
              </a:tabLst>
            </a:pPr>
            <a:r>
              <a:rPr b="0" lang="en-US" sz="2230" spc="-1" strike="noStrike">
                <a:solidFill>
                  <a:srgbClr val="dcd7e5"/>
                </a:solidFill>
                <a:latin typeface="Montserrat"/>
                <a:ea typeface="Montserrat"/>
              </a:rPr>
              <a:t>Introduction</a:t>
            </a:r>
            <a:endParaRPr b="0" lang="en-US" sz="2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Text 5"/>
          <p:cNvSpPr/>
          <p:nvPr/>
        </p:nvSpPr>
        <p:spPr>
          <a:xfrm>
            <a:off x="1531080" y="3011760"/>
            <a:ext cx="34585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857"/>
              </a:lnSpc>
              <a:tabLst>
                <a:tab algn="l" pos="0"/>
              </a:tabLst>
            </a:pPr>
            <a:r>
              <a:rPr b="0" lang="en-US" sz="1790" spc="-1" strike="noStrike">
                <a:solidFill>
                  <a:srgbClr val="dcd7e5"/>
                </a:solidFill>
                <a:latin typeface="Heebo"/>
                <a:ea typeface="Heebo"/>
              </a:rPr>
              <a:t>Overview of ASR2TTS project.</a:t>
            </a:r>
            <a:endParaRPr b="0" lang="en-US" sz="1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Shape 6"/>
          <p:cNvSpPr/>
          <p:nvPr/>
        </p:nvSpPr>
        <p:spPr>
          <a:xfrm>
            <a:off x="5217120" y="2521440"/>
            <a:ext cx="509760" cy="509760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Text 7"/>
          <p:cNvSpPr/>
          <p:nvPr/>
        </p:nvSpPr>
        <p:spPr>
          <a:xfrm>
            <a:off x="5375520" y="2606400"/>
            <a:ext cx="192600" cy="3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2679"/>
              </a:lnSpc>
              <a:tabLst>
                <a:tab algn="l" pos="0"/>
              </a:tabLst>
            </a:pPr>
            <a:r>
              <a:rPr b="0" lang="en-US" sz="2680" spc="-1" strike="noStrike">
                <a:solidFill>
                  <a:srgbClr val="dcd7e5"/>
                </a:solidFill>
                <a:latin typeface="Montserrat"/>
                <a:ea typeface="Montserrat"/>
              </a:rPr>
              <a:t>2</a:t>
            </a:r>
            <a:endParaRPr b="0" lang="en-US" sz="26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Text 8"/>
          <p:cNvSpPr/>
          <p:nvPr/>
        </p:nvSpPr>
        <p:spPr>
          <a:xfrm>
            <a:off x="5954040" y="2521440"/>
            <a:ext cx="31183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92"/>
              </a:lnSpc>
              <a:tabLst>
                <a:tab algn="l" pos="0"/>
              </a:tabLst>
            </a:pPr>
            <a:r>
              <a:rPr b="0" lang="en-US" sz="2230" spc="-1" strike="noStrike">
                <a:solidFill>
                  <a:srgbClr val="dcd7e5"/>
                </a:solidFill>
                <a:latin typeface="Montserrat"/>
                <a:ea typeface="Montserrat"/>
              </a:rPr>
              <a:t>Workflow Explanation</a:t>
            </a:r>
            <a:endParaRPr b="0" lang="en-US" sz="2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Text 9"/>
          <p:cNvSpPr/>
          <p:nvPr/>
        </p:nvSpPr>
        <p:spPr>
          <a:xfrm>
            <a:off x="5954040" y="3011760"/>
            <a:ext cx="3458520" cy="7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857"/>
              </a:lnSpc>
              <a:tabLst>
                <a:tab algn="l" pos="0"/>
              </a:tabLst>
            </a:pPr>
            <a:r>
              <a:rPr b="0" lang="en-US" sz="1790" spc="-1" strike="noStrike">
                <a:solidFill>
                  <a:srgbClr val="dcd7e5"/>
                </a:solidFill>
                <a:latin typeface="Heebo"/>
                <a:ea typeface="Heebo"/>
              </a:rPr>
              <a:t>Step-by-step guide of the project's process.</a:t>
            </a:r>
            <a:endParaRPr b="0" lang="en-US" sz="1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Shape 10"/>
          <p:cNvSpPr/>
          <p:nvPr/>
        </p:nvSpPr>
        <p:spPr>
          <a:xfrm>
            <a:off x="9640080" y="2521440"/>
            <a:ext cx="509760" cy="509760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Text 11"/>
          <p:cNvSpPr/>
          <p:nvPr/>
        </p:nvSpPr>
        <p:spPr>
          <a:xfrm>
            <a:off x="9799200" y="2606400"/>
            <a:ext cx="191160" cy="3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2679"/>
              </a:lnSpc>
              <a:tabLst>
                <a:tab algn="l" pos="0"/>
              </a:tabLst>
            </a:pPr>
            <a:r>
              <a:rPr b="0" lang="en-US" sz="2680" spc="-1" strike="noStrike">
                <a:solidFill>
                  <a:srgbClr val="dcd7e5"/>
                </a:solidFill>
                <a:latin typeface="Montserrat"/>
                <a:ea typeface="Montserrat"/>
              </a:rPr>
              <a:t>3</a:t>
            </a:r>
            <a:endParaRPr b="0" lang="en-US" sz="26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Text 12"/>
          <p:cNvSpPr/>
          <p:nvPr/>
        </p:nvSpPr>
        <p:spPr>
          <a:xfrm>
            <a:off x="10377360" y="2521440"/>
            <a:ext cx="3177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92"/>
              </a:lnSpc>
              <a:tabLst>
                <a:tab algn="l" pos="0"/>
              </a:tabLst>
            </a:pPr>
            <a:r>
              <a:rPr b="0" lang="en-US" sz="2230" spc="-1" strike="noStrike">
                <a:solidFill>
                  <a:srgbClr val="dcd7e5"/>
                </a:solidFill>
                <a:latin typeface="Montserrat"/>
                <a:ea typeface="Montserrat"/>
              </a:rPr>
              <a:t>ASR and TTS Overview</a:t>
            </a:r>
            <a:endParaRPr b="0" lang="en-US" sz="2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Text 13"/>
          <p:cNvSpPr/>
          <p:nvPr/>
        </p:nvSpPr>
        <p:spPr>
          <a:xfrm>
            <a:off x="10377360" y="3011760"/>
            <a:ext cx="3458520" cy="7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857"/>
              </a:lnSpc>
              <a:tabLst>
                <a:tab algn="l" pos="0"/>
              </a:tabLst>
            </a:pPr>
            <a:r>
              <a:rPr b="0" lang="en-US" sz="1790" spc="-1" strike="noStrike">
                <a:solidFill>
                  <a:srgbClr val="dcd7e5"/>
                </a:solidFill>
                <a:latin typeface="Heebo"/>
                <a:ea typeface="Heebo"/>
              </a:rPr>
              <a:t>In-depth discussion of ASR and TTS technologies.</a:t>
            </a:r>
            <a:endParaRPr b="0" lang="en-US" sz="1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Shape 14"/>
          <p:cNvSpPr/>
          <p:nvPr/>
        </p:nvSpPr>
        <p:spPr>
          <a:xfrm>
            <a:off x="793800" y="4219560"/>
            <a:ext cx="509760" cy="509760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Text 15"/>
          <p:cNvSpPr/>
          <p:nvPr/>
        </p:nvSpPr>
        <p:spPr>
          <a:xfrm>
            <a:off x="936360" y="4304880"/>
            <a:ext cx="224280" cy="3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2679"/>
              </a:lnSpc>
              <a:tabLst>
                <a:tab algn="l" pos="0"/>
              </a:tabLst>
            </a:pPr>
            <a:r>
              <a:rPr b="0" lang="en-US" sz="2680" spc="-1" strike="noStrike">
                <a:solidFill>
                  <a:srgbClr val="dcd7e5"/>
                </a:solidFill>
                <a:latin typeface="Montserrat"/>
                <a:ea typeface="Montserrat"/>
              </a:rPr>
              <a:t>4</a:t>
            </a:r>
            <a:endParaRPr b="0" lang="en-US" sz="26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Text 16"/>
          <p:cNvSpPr/>
          <p:nvPr/>
        </p:nvSpPr>
        <p:spPr>
          <a:xfrm>
            <a:off x="1531080" y="4219560"/>
            <a:ext cx="3222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92"/>
              </a:lnSpc>
              <a:tabLst>
                <a:tab algn="l" pos="0"/>
              </a:tabLst>
            </a:pPr>
            <a:r>
              <a:rPr b="0" lang="en-US" sz="2230" spc="-1" strike="noStrike">
                <a:solidFill>
                  <a:srgbClr val="dcd7e5"/>
                </a:solidFill>
                <a:latin typeface="Montserrat"/>
                <a:ea typeface="Montserrat"/>
              </a:rPr>
              <a:t>ASR Process Explained</a:t>
            </a:r>
            <a:endParaRPr b="0" lang="en-US" sz="2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Text 17"/>
          <p:cNvSpPr/>
          <p:nvPr/>
        </p:nvSpPr>
        <p:spPr>
          <a:xfrm>
            <a:off x="1531080" y="4710240"/>
            <a:ext cx="3458520" cy="7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857"/>
              </a:lnSpc>
              <a:tabLst>
                <a:tab algn="l" pos="0"/>
              </a:tabLst>
            </a:pPr>
            <a:r>
              <a:rPr b="0" lang="en-US" sz="1790" spc="-1" strike="noStrike">
                <a:solidFill>
                  <a:srgbClr val="dcd7e5"/>
                </a:solidFill>
                <a:latin typeface="Heebo"/>
                <a:ea typeface="Heebo"/>
              </a:rPr>
              <a:t>Details on how ASR converts speech to text.</a:t>
            </a:r>
            <a:endParaRPr b="0" lang="en-US" sz="1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Shape 18"/>
          <p:cNvSpPr/>
          <p:nvPr/>
        </p:nvSpPr>
        <p:spPr>
          <a:xfrm>
            <a:off x="5217120" y="4219560"/>
            <a:ext cx="509760" cy="509760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Text 19"/>
          <p:cNvSpPr/>
          <p:nvPr/>
        </p:nvSpPr>
        <p:spPr>
          <a:xfrm>
            <a:off x="5375880" y="4304880"/>
            <a:ext cx="191880" cy="3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2679"/>
              </a:lnSpc>
              <a:tabLst>
                <a:tab algn="l" pos="0"/>
              </a:tabLst>
            </a:pPr>
            <a:r>
              <a:rPr b="0" lang="en-US" sz="2680" spc="-1" strike="noStrike">
                <a:solidFill>
                  <a:srgbClr val="dcd7e5"/>
                </a:solidFill>
                <a:latin typeface="Montserrat"/>
                <a:ea typeface="Montserrat"/>
              </a:rPr>
              <a:t>5</a:t>
            </a:r>
            <a:endParaRPr b="0" lang="en-US" sz="26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Text 20"/>
          <p:cNvSpPr/>
          <p:nvPr/>
        </p:nvSpPr>
        <p:spPr>
          <a:xfrm>
            <a:off x="5954040" y="4219560"/>
            <a:ext cx="324468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92"/>
              </a:lnSpc>
              <a:tabLst>
                <a:tab algn="l" pos="0"/>
              </a:tabLst>
            </a:pPr>
            <a:r>
              <a:rPr b="0" lang="en-US" sz="2230" spc="-1" strike="noStrike">
                <a:solidFill>
                  <a:srgbClr val="dcd7e5"/>
                </a:solidFill>
                <a:latin typeface="Montserrat"/>
                <a:ea typeface="Montserrat"/>
              </a:rPr>
              <a:t>LLM Process Explained</a:t>
            </a:r>
            <a:endParaRPr b="0" lang="en-US" sz="2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Text 21"/>
          <p:cNvSpPr/>
          <p:nvPr/>
        </p:nvSpPr>
        <p:spPr>
          <a:xfrm>
            <a:off x="5954040" y="4710240"/>
            <a:ext cx="3458520" cy="7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857"/>
              </a:lnSpc>
              <a:tabLst>
                <a:tab algn="l" pos="0"/>
              </a:tabLst>
            </a:pPr>
            <a:r>
              <a:rPr b="0" lang="en-US" sz="1790" spc="-1" strike="noStrike">
                <a:solidFill>
                  <a:srgbClr val="dcd7e5"/>
                </a:solidFill>
                <a:latin typeface="Heebo"/>
                <a:ea typeface="Heebo"/>
              </a:rPr>
              <a:t>Understanding the role of large language models.</a:t>
            </a:r>
            <a:endParaRPr b="0" lang="en-US" sz="1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Shape 22"/>
          <p:cNvSpPr/>
          <p:nvPr/>
        </p:nvSpPr>
        <p:spPr>
          <a:xfrm>
            <a:off x="9640080" y="4219560"/>
            <a:ext cx="509760" cy="509760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Text 23"/>
          <p:cNvSpPr/>
          <p:nvPr/>
        </p:nvSpPr>
        <p:spPr>
          <a:xfrm>
            <a:off x="9791640" y="4304880"/>
            <a:ext cx="206280" cy="3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2679"/>
              </a:lnSpc>
              <a:tabLst>
                <a:tab algn="l" pos="0"/>
              </a:tabLst>
            </a:pPr>
            <a:r>
              <a:rPr b="0" lang="en-US" sz="2680" spc="-1" strike="noStrike">
                <a:solidFill>
                  <a:srgbClr val="dcd7e5"/>
                </a:solidFill>
                <a:latin typeface="Montserrat"/>
                <a:ea typeface="Montserrat"/>
              </a:rPr>
              <a:t>6</a:t>
            </a:r>
            <a:endParaRPr b="0" lang="en-US" sz="26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Text 24"/>
          <p:cNvSpPr/>
          <p:nvPr/>
        </p:nvSpPr>
        <p:spPr>
          <a:xfrm>
            <a:off x="10377360" y="4219560"/>
            <a:ext cx="345852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2"/>
              </a:lnSpc>
              <a:tabLst>
                <a:tab algn="l" pos="0"/>
              </a:tabLst>
            </a:pPr>
            <a:r>
              <a:rPr b="0" lang="en-US" sz="2230" spc="-1" strike="noStrike">
                <a:solidFill>
                  <a:srgbClr val="dcd7e5"/>
                </a:solidFill>
                <a:latin typeface="Montserrat"/>
                <a:ea typeface="Montserrat"/>
              </a:rPr>
              <a:t>Telugu to English Translation</a:t>
            </a:r>
            <a:endParaRPr b="0" lang="en-US" sz="2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Text 25"/>
          <p:cNvSpPr/>
          <p:nvPr/>
        </p:nvSpPr>
        <p:spPr>
          <a:xfrm>
            <a:off x="10377360" y="5064480"/>
            <a:ext cx="3458520" cy="7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857"/>
              </a:lnSpc>
              <a:tabLst>
                <a:tab algn="l" pos="0"/>
              </a:tabLst>
            </a:pPr>
            <a:r>
              <a:rPr b="0" lang="en-US" sz="1790" spc="-1" strike="noStrike">
                <a:solidFill>
                  <a:srgbClr val="dcd7e5"/>
                </a:solidFill>
                <a:latin typeface="Heebo"/>
                <a:ea typeface="Heebo"/>
              </a:rPr>
              <a:t>Demonstration of language translation capabilities.</a:t>
            </a:r>
            <a:endParaRPr b="0" lang="en-US" sz="1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Shape 26"/>
          <p:cNvSpPr/>
          <p:nvPr/>
        </p:nvSpPr>
        <p:spPr>
          <a:xfrm>
            <a:off x="793800" y="6272280"/>
            <a:ext cx="509760" cy="509760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Text 27"/>
          <p:cNvSpPr/>
          <p:nvPr/>
        </p:nvSpPr>
        <p:spPr>
          <a:xfrm>
            <a:off x="948600" y="6357240"/>
            <a:ext cx="199800" cy="3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2679"/>
              </a:lnSpc>
              <a:tabLst>
                <a:tab algn="l" pos="0"/>
              </a:tabLst>
            </a:pPr>
            <a:r>
              <a:rPr b="0" lang="en-US" sz="2680" spc="-1" strike="noStrike">
                <a:solidFill>
                  <a:srgbClr val="dcd7e5"/>
                </a:solidFill>
                <a:latin typeface="Montserrat"/>
                <a:ea typeface="Montserrat"/>
              </a:rPr>
              <a:t>7</a:t>
            </a:r>
            <a:endParaRPr b="0" lang="en-US" sz="26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Text 28"/>
          <p:cNvSpPr/>
          <p:nvPr/>
        </p:nvSpPr>
        <p:spPr>
          <a:xfrm>
            <a:off x="1531080" y="6272280"/>
            <a:ext cx="31395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92"/>
              </a:lnSpc>
              <a:tabLst>
                <a:tab algn="l" pos="0"/>
              </a:tabLst>
            </a:pPr>
            <a:r>
              <a:rPr b="0" lang="en-US" sz="2230" spc="-1" strike="noStrike">
                <a:solidFill>
                  <a:srgbClr val="dcd7e5"/>
                </a:solidFill>
                <a:latin typeface="Montserrat"/>
                <a:ea typeface="Montserrat"/>
              </a:rPr>
              <a:t>TTS Process Explained</a:t>
            </a:r>
            <a:endParaRPr b="0" lang="en-US" sz="2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 29"/>
          <p:cNvSpPr/>
          <p:nvPr/>
        </p:nvSpPr>
        <p:spPr>
          <a:xfrm>
            <a:off x="1531080" y="6762600"/>
            <a:ext cx="1230516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857"/>
              </a:lnSpc>
              <a:tabLst>
                <a:tab algn="l" pos="0"/>
              </a:tabLst>
            </a:pPr>
            <a:r>
              <a:rPr b="0" lang="en-US" sz="1790" spc="-1" strike="noStrike">
                <a:solidFill>
                  <a:srgbClr val="dcd7e5"/>
                </a:solidFill>
                <a:latin typeface="Heebo"/>
                <a:ea typeface="Heebo"/>
              </a:rPr>
              <a:t>Explanation of how TTS synthesizes speech from text.</a:t>
            </a:r>
            <a:endParaRPr b="0" lang="en-US" sz="17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 w="0">
            <a:noFill/>
          </a:ln>
        </p:spPr>
      </p:pic>
      <p:sp>
        <p:nvSpPr>
          <p:cNvPr id="46" name="Shape 0"/>
          <p:cNvSpPr/>
          <p:nvPr/>
        </p:nvSpPr>
        <p:spPr>
          <a:xfrm>
            <a:off x="0" y="0"/>
            <a:ext cx="1462968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Text 1"/>
          <p:cNvSpPr/>
          <p:nvPr/>
        </p:nvSpPr>
        <p:spPr>
          <a:xfrm>
            <a:off x="775800" y="609480"/>
            <a:ext cx="6463080" cy="69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54"/>
              </a:lnSpc>
              <a:tabLst>
                <a:tab algn="l" pos="0"/>
              </a:tabLst>
            </a:pPr>
            <a:r>
              <a:rPr b="1" lang="en-US" sz="4370" spc="-1" strike="noStrike" u="sng">
                <a:solidFill>
                  <a:srgbClr val="f2f0f4"/>
                </a:solidFill>
                <a:uFillTx/>
                <a:latin typeface="Montserrat"/>
                <a:ea typeface="Montserrat"/>
              </a:rPr>
              <a:t>Workflow Explanation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Shape 2"/>
          <p:cNvSpPr/>
          <p:nvPr/>
        </p:nvSpPr>
        <p:spPr>
          <a:xfrm>
            <a:off x="7300080" y="1745640"/>
            <a:ext cx="29880" cy="5874120"/>
          </a:xfrm>
          <a:prstGeom prst="roundRect">
            <a:avLst>
              <a:gd name="adj" fmla="val 305487"/>
            </a:avLst>
          </a:prstGeom>
          <a:solidFill>
            <a:srgbClr val="4a2c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Shape 3"/>
          <p:cNvSpPr/>
          <p:nvPr/>
        </p:nvSpPr>
        <p:spPr>
          <a:xfrm>
            <a:off x="6320520" y="2229120"/>
            <a:ext cx="775080" cy="29880"/>
          </a:xfrm>
          <a:prstGeom prst="roundRect">
            <a:avLst>
              <a:gd name="adj" fmla="val 305487"/>
            </a:avLst>
          </a:prstGeom>
          <a:solidFill>
            <a:srgbClr val="4a2c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3400" bIns="-234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Shape 4"/>
          <p:cNvSpPr/>
          <p:nvPr/>
        </p:nvSpPr>
        <p:spPr>
          <a:xfrm>
            <a:off x="7065720" y="1995120"/>
            <a:ext cx="497880" cy="497880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Text 5"/>
          <p:cNvSpPr/>
          <p:nvPr/>
        </p:nvSpPr>
        <p:spPr>
          <a:xfrm>
            <a:off x="7255080" y="2078280"/>
            <a:ext cx="1191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2619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dcd7e5"/>
                </a:solidFill>
                <a:latin typeface="Montserrat"/>
                <a:ea typeface="Montserrat"/>
              </a:rPr>
              <a:t>1</a:t>
            </a:r>
            <a:endParaRPr b="0" lang="en-U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 6"/>
          <p:cNvSpPr/>
          <p:nvPr/>
        </p:nvSpPr>
        <p:spPr>
          <a:xfrm>
            <a:off x="3324600" y="1967400"/>
            <a:ext cx="27705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r" defTabSz="914400">
              <a:lnSpc>
                <a:spcPts val="2727"/>
              </a:lnSpc>
              <a:tabLst>
                <a:tab algn="l" pos="0"/>
              </a:tabLst>
            </a:pPr>
            <a:r>
              <a:rPr b="0" lang="en-US" sz="2180" spc="-1" strike="noStrike">
                <a:solidFill>
                  <a:srgbClr val="dcd7e5"/>
                </a:solidFill>
                <a:latin typeface="Montserrat"/>
                <a:ea typeface="Montserrat"/>
              </a:rPr>
              <a:t>Speech Input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 7"/>
          <p:cNvSpPr/>
          <p:nvPr/>
        </p:nvSpPr>
        <p:spPr>
          <a:xfrm>
            <a:off x="775800" y="2446920"/>
            <a:ext cx="531936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ts val="2792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cd7e5"/>
                </a:solidFill>
                <a:latin typeface="Heebo"/>
                <a:ea typeface="Heebo"/>
              </a:rPr>
              <a:t>The process begins with the user providing audio input.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Shape 8"/>
          <p:cNvSpPr/>
          <p:nvPr/>
        </p:nvSpPr>
        <p:spPr>
          <a:xfrm>
            <a:off x="7534080" y="3337560"/>
            <a:ext cx="775080" cy="29880"/>
          </a:xfrm>
          <a:prstGeom prst="roundRect">
            <a:avLst>
              <a:gd name="adj" fmla="val 305487"/>
            </a:avLst>
          </a:prstGeom>
          <a:solidFill>
            <a:srgbClr val="4a2c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3400" bIns="-234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Shape 9"/>
          <p:cNvSpPr/>
          <p:nvPr/>
        </p:nvSpPr>
        <p:spPr>
          <a:xfrm>
            <a:off x="7065720" y="3103560"/>
            <a:ext cx="497880" cy="497880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Text 10"/>
          <p:cNvSpPr/>
          <p:nvPr/>
        </p:nvSpPr>
        <p:spPr>
          <a:xfrm>
            <a:off x="7220880" y="3186720"/>
            <a:ext cx="18828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2619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dcd7e5"/>
                </a:solidFill>
                <a:latin typeface="Montserrat"/>
                <a:ea typeface="Montserrat"/>
              </a:rPr>
              <a:t>2</a:t>
            </a:r>
            <a:endParaRPr b="0" lang="en-U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 11"/>
          <p:cNvSpPr/>
          <p:nvPr/>
        </p:nvSpPr>
        <p:spPr>
          <a:xfrm>
            <a:off x="8534520" y="3075840"/>
            <a:ext cx="51606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27"/>
              </a:lnSpc>
              <a:tabLst>
                <a:tab algn="l" pos="0"/>
              </a:tabLst>
            </a:pPr>
            <a:r>
              <a:rPr b="0" lang="en-US" sz="2180" spc="-1" strike="noStrike">
                <a:solidFill>
                  <a:srgbClr val="dcd7e5"/>
                </a:solidFill>
                <a:latin typeface="Montserrat"/>
                <a:ea typeface="Montserrat"/>
              </a:rPr>
              <a:t>Automatic Speech Recognition (ASR)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 12"/>
          <p:cNvSpPr/>
          <p:nvPr/>
        </p:nvSpPr>
        <p:spPr>
          <a:xfrm>
            <a:off x="8534520" y="3555360"/>
            <a:ext cx="531936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92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cd7e5"/>
                </a:solidFill>
                <a:latin typeface="Heebo"/>
                <a:ea typeface="Heebo"/>
              </a:rPr>
              <a:t>ASR converts the audio into text.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Shape 13"/>
          <p:cNvSpPr/>
          <p:nvPr/>
        </p:nvSpPr>
        <p:spPr>
          <a:xfrm>
            <a:off x="6320520" y="4335120"/>
            <a:ext cx="775080" cy="29880"/>
          </a:xfrm>
          <a:prstGeom prst="roundRect">
            <a:avLst>
              <a:gd name="adj" fmla="val 305487"/>
            </a:avLst>
          </a:prstGeom>
          <a:solidFill>
            <a:srgbClr val="4a2c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3400" bIns="-234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Shape 14"/>
          <p:cNvSpPr/>
          <p:nvPr/>
        </p:nvSpPr>
        <p:spPr>
          <a:xfrm>
            <a:off x="7065720" y="4101120"/>
            <a:ext cx="497880" cy="497880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Text 15"/>
          <p:cNvSpPr/>
          <p:nvPr/>
        </p:nvSpPr>
        <p:spPr>
          <a:xfrm>
            <a:off x="7221600" y="4184280"/>
            <a:ext cx="18684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2619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dcd7e5"/>
                </a:solidFill>
                <a:latin typeface="Montserrat"/>
                <a:ea typeface="Montserrat"/>
              </a:rPr>
              <a:t>3</a:t>
            </a:r>
            <a:endParaRPr b="0" lang="en-U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 16"/>
          <p:cNvSpPr/>
          <p:nvPr/>
        </p:nvSpPr>
        <p:spPr>
          <a:xfrm>
            <a:off x="2035080" y="4073400"/>
            <a:ext cx="4060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r" defTabSz="914400">
              <a:lnSpc>
                <a:spcPts val="2727"/>
              </a:lnSpc>
              <a:tabLst>
                <a:tab algn="l" pos="0"/>
              </a:tabLst>
            </a:pPr>
            <a:r>
              <a:rPr b="0" lang="en-US" sz="2180" spc="-1" strike="noStrike">
                <a:solidFill>
                  <a:srgbClr val="dcd7e5"/>
                </a:solidFill>
                <a:latin typeface="Montserrat"/>
                <a:ea typeface="Montserrat"/>
              </a:rPr>
              <a:t>Large Language Model (LLM)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 17"/>
          <p:cNvSpPr/>
          <p:nvPr/>
        </p:nvSpPr>
        <p:spPr>
          <a:xfrm>
            <a:off x="775800" y="4552920"/>
            <a:ext cx="531936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ts val="2792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cd7e5"/>
                </a:solidFill>
                <a:latin typeface="Heebo"/>
                <a:ea typeface="Heebo"/>
              </a:rPr>
              <a:t>The LLM processes the text, performing tasks like translation.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Shape 18"/>
          <p:cNvSpPr/>
          <p:nvPr/>
        </p:nvSpPr>
        <p:spPr>
          <a:xfrm>
            <a:off x="7534080" y="5332680"/>
            <a:ext cx="775080" cy="29880"/>
          </a:xfrm>
          <a:prstGeom prst="roundRect">
            <a:avLst>
              <a:gd name="adj" fmla="val 305487"/>
            </a:avLst>
          </a:prstGeom>
          <a:solidFill>
            <a:srgbClr val="4a2c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3400" bIns="-234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Shape 19"/>
          <p:cNvSpPr/>
          <p:nvPr/>
        </p:nvSpPr>
        <p:spPr>
          <a:xfrm>
            <a:off x="7065720" y="5098680"/>
            <a:ext cx="497880" cy="497880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 20"/>
          <p:cNvSpPr/>
          <p:nvPr/>
        </p:nvSpPr>
        <p:spPr>
          <a:xfrm>
            <a:off x="7205400" y="5181840"/>
            <a:ext cx="21924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2619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dcd7e5"/>
                </a:solidFill>
                <a:latin typeface="Montserrat"/>
                <a:ea typeface="Montserrat"/>
              </a:rPr>
              <a:t>4</a:t>
            </a:r>
            <a:endParaRPr b="0" lang="en-U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 21"/>
          <p:cNvSpPr/>
          <p:nvPr/>
        </p:nvSpPr>
        <p:spPr>
          <a:xfrm>
            <a:off x="8534520" y="5070960"/>
            <a:ext cx="28299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27"/>
              </a:lnSpc>
              <a:tabLst>
                <a:tab algn="l" pos="0"/>
              </a:tabLst>
            </a:pPr>
            <a:r>
              <a:rPr b="0" lang="en-US" sz="2180" spc="-1" strike="noStrike">
                <a:solidFill>
                  <a:srgbClr val="dcd7e5"/>
                </a:solidFill>
                <a:latin typeface="Montserrat"/>
                <a:ea typeface="Montserrat"/>
              </a:rPr>
              <a:t>Text-to-Speech (TTS)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 22"/>
          <p:cNvSpPr/>
          <p:nvPr/>
        </p:nvSpPr>
        <p:spPr>
          <a:xfrm>
            <a:off x="8534520" y="5550480"/>
            <a:ext cx="531936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92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cd7e5"/>
                </a:solidFill>
                <a:latin typeface="Heebo"/>
                <a:ea typeface="Heebo"/>
              </a:rPr>
              <a:t>TTS synthesizes speech from the processed text.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Shape 23"/>
          <p:cNvSpPr/>
          <p:nvPr/>
        </p:nvSpPr>
        <p:spPr>
          <a:xfrm>
            <a:off x="6320520" y="6330600"/>
            <a:ext cx="775080" cy="29880"/>
          </a:xfrm>
          <a:prstGeom prst="roundRect">
            <a:avLst>
              <a:gd name="adj" fmla="val 305487"/>
            </a:avLst>
          </a:prstGeom>
          <a:solidFill>
            <a:srgbClr val="4a2c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3400" bIns="-234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Shape 24"/>
          <p:cNvSpPr/>
          <p:nvPr/>
        </p:nvSpPr>
        <p:spPr>
          <a:xfrm>
            <a:off x="7065720" y="6096240"/>
            <a:ext cx="497880" cy="497880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Text 25"/>
          <p:cNvSpPr/>
          <p:nvPr/>
        </p:nvSpPr>
        <p:spPr>
          <a:xfrm>
            <a:off x="7221240" y="6179400"/>
            <a:ext cx="1875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2619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dcd7e5"/>
                </a:solidFill>
                <a:latin typeface="Montserrat"/>
                <a:ea typeface="Montserrat"/>
              </a:rPr>
              <a:t>5</a:t>
            </a:r>
            <a:endParaRPr b="0" lang="en-U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 26"/>
          <p:cNvSpPr/>
          <p:nvPr/>
        </p:nvSpPr>
        <p:spPr>
          <a:xfrm>
            <a:off x="3324600" y="6068880"/>
            <a:ext cx="27705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r" defTabSz="914400">
              <a:lnSpc>
                <a:spcPts val="2727"/>
              </a:lnSpc>
              <a:tabLst>
                <a:tab algn="l" pos="0"/>
              </a:tabLst>
            </a:pPr>
            <a:r>
              <a:rPr b="0" lang="en-US" sz="2180" spc="-1" strike="noStrike">
                <a:solidFill>
                  <a:srgbClr val="dcd7e5"/>
                </a:solidFill>
                <a:latin typeface="Montserrat"/>
                <a:ea typeface="Montserrat"/>
              </a:rPr>
              <a:t>Speech Output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 27"/>
          <p:cNvSpPr/>
          <p:nvPr/>
        </p:nvSpPr>
        <p:spPr>
          <a:xfrm>
            <a:off x="775800" y="6548040"/>
            <a:ext cx="531936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ts val="2792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cd7e5"/>
                </a:solidFill>
                <a:latin typeface="Heebo"/>
                <a:ea typeface="Heebo"/>
              </a:rPr>
              <a:t>The final output is spoken language, based on the original input.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 w="0">
            <a:noFill/>
          </a:ln>
        </p:spPr>
      </p:pic>
      <p:sp>
        <p:nvSpPr>
          <p:cNvPr id="7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0d0a2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Text 1"/>
          <p:cNvSpPr/>
          <p:nvPr/>
        </p:nvSpPr>
        <p:spPr>
          <a:xfrm>
            <a:off x="793800" y="2249280"/>
            <a:ext cx="670788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581"/>
              </a:lnSpc>
              <a:tabLst>
                <a:tab algn="l" pos="0"/>
              </a:tabLst>
            </a:pPr>
            <a:r>
              <a:rPr b="1" lang="en-US" sz="4460" spc="-1" strike="noStrike" u="sng">
                <a:solidFill>
                  <a:srgbClr val="f2f0f4"/>
                </a:solidFill>
                <a:uFillTx/>
                <a:latin typeface="Montserrat"/>
                <a:ea typeface="Montserrat"/>
              </a:rPr>
              <a:t>ASR and TTS Overview</a:t>
            </a:r>
            <a:endParaRPr b="0" lang="en-US" sz="44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 2"/>
          <p:cNvSpPr/>
          <p:nvPr/>
        </p:nvSpPr>
        <p:spPr>
          <a:xfrm>
            <a:off x="793800" y="3525120"/>
            <a:ext cx="551340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92"/>
              </a:lnSpc>
              <a:tabLst>
                <a:tab algn="l" pos="0"/>
              </a:tabLst>
            </a:pPr>
            <a:r>
              <a:rPr b="1" lang="en-US" sz="2230" spc="-1" strike="noStrike">
                <a:solidFill>
                  <a:srgbClr val="f2f0f4"/>
                </a:solidFill>
                <a:latin typeface="Montserrat"/>
                <a:ea typeface="Montserrat"/>
              </a:rPr>
              <a:t>Automatic Speech Recognition (ASR)</a:t>
            </a:r>
            <a:endParaRPr b="0" lang="en-US" sz="2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 3"/>
          <p:cNvSpPr/>
          <p:nvPr/>
        </p:nvSpPr>
        <p:spPr>
          <a:xfrm>
            <a:off x="793800" y="4106160"/>
            <a:ext cx="624384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857"/>
              </a:lnSpc>
              <a:tabLst>
                <a:tab algn="l" pos="0"/>
              </a:tabLst>
            </a:pPr>
            <a:endParaRPr b="0" lang="en-US" sz="179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Text 4"/>
          <p:cNvSpPr/>
          <p:nvPr/>
        </p:nvSpPr>
        <p:spPr>
          <a:xfrm>
            <a:off x="793800" y="4673160"/>
            <a:ext cx="6243840" cy="7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857"/>
              </a:lnSpc>
              <a:tabLst>
                <a:tab algn="l" pos="0"/>
              </a:tabLst>
            </a:pPr>
            <a:r>
              <a:rPr b="0" lang="en-US" sz="1790" spc="-1" strike="noStrike">
                <a:solidFill>
                  <a:srgbClr val="dcd7e5"/>
                </a:solidFill>
                <a:latin typeface="Heebo"/>
                <a:ea typeface="Heebo"/>
              </a:rPr>
              <a:t>ASR is a technology that converts spoken language into text. It uses algorithms to analyze audio signals and identify words.</a:t>
            </a:r>
            <a:endParaRPr b="0" lang="en-US" sz="1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 5"/>
          <p:cNvSpPr/>
          <p:nvPr/>
        </p:nvSpPr>
        <p:spPr>
          <a:xfrm>
            <a:off x="7599600" y="3525120"/>
            <a:ext cx="305640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92"/>
              </a:lnSpc>
              <a:tabLst>
                <a:tab algn="l" pos="0"/>
              </a:tabLst>
            </a:pPr>
            <a:r>
              <a:rPr b="1" lang="en-US" sz="2230" spc="-1" strike="noStrike">
                <a:solidFill>
                  <a:srgbClr val="f2f0f4"/>
                </a:solidFill>
                <a:latin typeface="Montserrat"/>
                <a:ea typeface="Montserrat"/>
              </a:rPr>
              <a:t>Text-to-Speech (TTS)</a:t>
            </a:r>
            <a:endParaRPr b="0" lang="en-US" sz="2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 6"/>
          <p:cNvSpPr/>
          <p:nvPr/>
        </p:nvSpPr>
        <p:spPr>
          <a:xfrm>
            <a:off x="7599600" y="410616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92"/>
              </a:lnSpc>
              <a:tabLst>
                <a:tab algn="l" pos="0"/>
              </a:tabLst>
            </a:pPr>
            <a:r>
              <a:rPr b="0" lang="en-US" sz="2230" spc="-1" strike="noStrike">
                <a:solidFill>
                  <a:srgbClr val="f2f0f4"/>
                </a:solidFill>
                <a:latin typeface="Montserrat"/>
                <a:ea typeface="Montserrat"/>
              </a:rPr>
              <a:t> </a:t>
            </a:r>
            <a:endParaRPr b="0" lang="en-US" sz="2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 7"/>
          <p:cNvSpPr/>
          <p:nvPr/>
        </p:nvSpPr>
        <p:spPr>
          <a:xfrm>
            <a:off x="7599600" y="4687200"/>
            <a:ext cx="6243840" cy="10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857"/>
              </a:lnSpc>
              <a:tabLst>
                <a:tab algn="l" pos="0"/>
              </a:tabLst>
            </a:pPr>
            <a:r>
              <a:rPr b="0" lang="en-US" sz="1790" spc="-1" strike="noStrike">
                <a:solidFill>
                  <a:srgbClr val="dcd7e5"/>
                </a:solidFill>
                <a:latin typeface="Heebo"/>
                <a:ea typeface="Heebo"/>
              </a:rPr>
              <a:t>TTS is a technology that converts text into spoken language. It uses algorithms to create synthetic speech that sounds natural.</a:t>
            </a:r>
            <a:endParaRPr b="0" lang="en-US" sz="17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 w="0">
            <a:noFill/>
          </a:ln>
        </p:spPr>
      </p:pic>
      <p:sp>
        <p:nvSpPr>
          <p:cNvPr id="84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0d0a2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Text 1"/>
          <p:cNvSpPr/>
          <p:nvPr/>
        </p:nvSpPr>
        <p:spPr>
          <a:xfrm>
            <a:off x="1940760" y="447480"/>
            <a:ext cx="4862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4000"/>
              </a:lnSpc>
              <a:tabLst>
                <a:tab algn="l" pos="0"/>
              </a:tabLst>
            </a:pPr>
            <a:r>
              <a:rPr b="1" lang="en-US" sz="3200" spc="-1" strike="noStrike" u="sng">
                <a:solidFill>
                  <a:srgbClr val="f2f0f4"/>
                </a:solidFill>
                <a:uFillTx/>
                <a:latin typeface="Montserrat"/>
                <a:ea typeface="Montserrat"/>
              </a:rPr>
              <a:t>ASR Process Explained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Image 1" descr="preencoded.png"/>
          <p:cNvPicPr/>
          <p:nvPr/>
        </p:nvPicPr>
        <p:blipFill>
          <a:blip r:embed="rId2"/>
          <a:stretch/>
        </p:blipFill>
        <p:spPr>
          <a:xfrm>
            <a:off x="1940760" y="1280160"/>
            <a:ext cx="812160" cy="1299600"/>
          </a:xfrm>
          <a:prstGeom prst="rect">
            <a:avLst/>
          </a:prstGeom>
          <a:ln w="0">
            <a:noFill/>
          </a:ln>
        </p:spPr>
      </p:pic>
      <p:sp>
        <p:nvSpPr>
          <p:cNvPr id="87" name="Text 2"/>
          <p:cNvSpPr/>
          <p:nvPr/>
        </p:nvSpPr>
        <p:spPr>
          <a:xfrm>
            <a:off x="2997000" y="1442880"/>
            <a:ext cx="2031120" cy="2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001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dcd7e5"/>
                </a:solidFill>
                <a:latin typeface="Montserrat"/>
                <a:ea typeface="Montserrat"/>
              </a:rPr>
              <a:t>Audio Input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 3"/>
          <p:cNvSpPr/>
          <p:nvPr/>
        </p:nvSpPr>
        <p:spPr>
          <a:xfrm>
            <a:off x="2997000" y="1794240"/>
            <a:ext cx="969192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047"/>
              </a:lnSpc>
              <a:tabLst>
                <a:tab algn="l" pos="0"/>
              </a:tabLst>
            </a:pPr>
            <a:r>
              <a:rPr b="0" lang="en-US" sz="1280" spc="-1" strike="noStrike">
                <a:solidFill>
                  <a:srgbClr val="dcd7e5"/>
                </a:solidFill>
                <a:latin typeface="Heebo"/>
                <a:ea typeface="Heebo"/>
              </a:rPr>
              <a:t>The process begins with capturing audio input.</a:t>
            </a:r>
            <a:endParaRPr b="0" lang="en-US" sz="128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Image 2" descr="preencoded.png"/>
          <p:cNvPicPr/>
          <p:nvPr/>
        </p:nvPicPr>
        <p:blipFill>
          <a:blip r:embed="rId3"/>
          <a:stretch/>
        </p:blipFill>
        <p:spPr>
          <a:xfrm>
            <a:off x="1940760" y="2580840"/>
            <a:ext cx="812160" cy="1299600"/>
          </a:xfrm>
          <a:prstGeom prst="rect">
            <a:avLst/>
          </a:prstGeom>
          <a:ln w="0">
            <a:noFill/>
          </a:ln>
        </p:spPr>
      </p:pic>
      <p:sp>
        <p:nvSpPr>
          <p:cNvPr id="90" name="Text 4"/>
          <p:cNvSpPr/>
          <p:nvPr/>
        </p:nvSpPr>
        <p:spPr>
          <a:xfrm>
            <a:off x="2997000" y="2743200"/>
            <a:ext cx="2031120" cy="2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001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dcd7e5"/>
                </a:solidFill>
                <a:latin typeface="Montserrat"/>
                <a:ea typeface="Montserrat"/>
              </a:rPr>
              <a:t>Signal Processing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 5"/>
          <p:cNvSpPr/>
          <p:nvPr/>
        </p:nvSpPr>
        <p:spPr>
          <a:xfrm>
            <a:off x="2997000" y="3094560"/>
            <a:ext cx="969192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047"/>
              </a:lnSpc>
              <a:tabLst>
                <a:tab algn="l" pos="0"/>
              </a:tabLst>
            </a:pPr>
            <a:r>
              <a:rPr b="0" lang="en-US" sz="1280" spc="-1" strike="noStrike">
                <a:solidFill>
                  <a:srgbClr val="dcd7e5"/>
                </a:solidFill>
                <a:latin typeface="Heebo"/>
                <a:ea typeface="Heebo"/>
              </a:rPr>
              <a:t>The audio is then converted into a digital signal.</a:t>
            </a:r>
            <a:endParaRPr b="0" lang="en-US" sz="128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Image 3" descr="preencoded.png"/>
          <p:cNvPicPr/>
          <p:nvPr/>
        </p:nvPicPr>
        <p:blipFill>
          <a:blip r:embed="rId4"/>
          <a:stretch/>
        </p:blipFill>
        <p:spPr>
          <a:xfrm>
            <a:off x="1940760" y="3881160"/>
            <a:ext cx="812160" cy="1299600"/>
          </a:xfrm>
          <a:prstGeom prst="rect">
            <a:avLst/>
          </a:prstGeom>
          <a:ln w="0">
            <a:noFill/>
          </a:ln>
        </p:spPr>
      </p:pic>
      <p:sp>
        <p:nvSpPr>
          <p:cNvPr id="93" name="Text 6"/>
          <p:cNvSpPr/>
          <p:nvPr/>
        </p:nvSpPr>
        <p:spPr>
          <a:xfrm>
            <a:off x="2997000" y="4043520"/>
            <a:ext cx="2031120" cy="2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001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dcd7e5"/>
                </a:solidFill>
                <a:latin typeface="Montserrat"/>
                <a:ea typeface="Montserrat"/>
              </a:rPr>
              <a:t>Acoustic Modeling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 7"/>
          <p:cNvSpPr/>
          <p:nvPr/>
        </p:nvSpPr>
        <p:spPr>
          <a:xfrm>
            <a:off x="2997000" y="4395240"/>
            <a:ext cx="969192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047"/>
              </a:lnSpc>
              <a:tabLst>
                <a:tab algn="l" pos="0"/>
              </a:tabLst>
            </a:pPr>
            <a:r>
              <a:rPr b="0" lang="en-US" sz="1280" spc="-1" strike="noStrike">
                <a:solidFill>
                  <a:srgbClr val="dcd7e5"/>
                </a:solidFill>
                <a:latin typeface="Heebo"/>
                <a:ea typeface="Heebo"/>
              </a:rPr>
              <a:t>Acoustic models identify sounds and phonemes in the signal.</a:t>
            </a:r>
            <a:endParaRPr b="0" lang="en-US" sz="128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 4" descr="preencoded.png"/>
          <p:cNvPicPr/>
          <p:nvPr/>
        </p:nvPicPr>
        <p:blipFill>
          <a:blip r:embed="rId5"/>
          <a:stretch/>
        </p:blipFill>
        <p:spPr>
          <a:xfrm>
            <a:off x="1940760" y="5181480"/>
            <a:ext cx="812160" cy="1299600"/>
          </a:xfrm>
          <a:prstGeom prst="rect">
            <a:avLst/>
          </a:prstGeom>
          <a:ln w="0">
            <a:noFill/>
          </a:ln>
        </p:spPr>
      </p:pic>
      <p:sp>
        <p:nvSpPr>
          <p:cNvPr id="96" name="Text 8"/>
          <p:cNvSpPr/>
          <p:nvPr/>
        </p:nvSpPr>
        <p:spPr>
          <a:xfrm>
            <a:off x="2997000" y="5343840"/>
            <a:ext cx="2054160" cy="2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001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dcd7e5"/>
                </a:solidFill>
                <a:latin typeface="Montserrat"/>
                <a:ea typeface="Montserrat"/>
              </a:rPr>
              <a:t>Language Modeling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 9"/>
          <p:cNvSpPr/>
          <p:nvPr/>
        </p:nvSpPr>
        <p:spPr>
          <a:xfrm>
            <a:off x="2997000" y="5695560"/>
            <a:ext cx="969192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047"/>
              </a:lnSpc>
              <a:tabLst>
                <a:tab algn="l" pos="0"/>
              </a:tabLst>
            </a:pPr>
            <a:r>
              <a:rPr b="0" lang="en-US" sz="1280" spc="-1" strike="noStrike">
                <a:solidFill>
                  <a:srgbClr val="dcd7e5"/>
                </a:solidFill>
                <a:latin typeface="Heebo"/>
                <a:ea typeface="Heebo"/>
              </a:rPr>
              <a:t>Language models predict the most likely words based on context.</a:t>
            </a:r>
            <a:endParaRPr b="0" lang="en-US" sz="128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Image 5" descr="preencoded.png"/>
          <p:cNvPicPr/>
          <p:nvPr/>
        </p:nvPicPr>
        <p:blipFill>
          <a:blip r:embed="rId6"/>
          <a:stretch/>
        </p:blipFill>
        <p:spPr>
          <a:xfrm>
            <a:off x="1940760" y="6481800"/>
            <a:ext cx="812160" cy="1299600"/>
          </a:xfrm>
          <a:prstGeom prst="rect">
            <a:avLst/>
          </a:prstGeom>
          <a:ln w="0">
            <a:noFill/>
          </a:ln>
        </p:spPr>
      </p:pic>
      <p:sp>
        <p:nvSpPr>
          <p:cNvPr id="99" name="Text 10"/>
          <p:cNvSpPr/>
          <p:nvPr/>
        </p:nvSpPr>
        <p:spPr>
          <a:xfrm>
            <a:off x="2997000" y="6644520"/>
            <a:ext cx="2031120" cy="2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001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dcd7e5"/>
                </a:solidFill>
                <a:latin typeface="Montserrat"/>
                <a:ea typeface="Montserrat"/>
              </a:rPr>
              <a:t>Text Output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 11"/>
          <p:cNvSpPr/>
          <p:nvPr/>
        </p:nvSpPr>
        <p:spPr>
          <a:xfrm>
            <a:off x="2997000" y="6995880"/>
            <a:ext cx="969192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047"/>
              </a:lnSpc>
              <a:tabLst>
                <a:tab algn="l" pos="0"/>
              </a:tabLst>
            </a:pPr>
            <a:r>
              <a:rPr b="0" lang="en-US" sz="1280" spc="-1" strike="noStrike">
                <a:solidFill>
                  <a:srgbClr val="dcd7e5"/>
                </a:solidFill>
                <a:latin typeface="Heebo"/>
                <a:ea typeface="Heebo"/>
              </a:rPr>
              <a:t>The final output is a text representation of the spoken language.</a:t>
            </a:r>
            <a:endParaRPr b="0" lang="en-US" sz="128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 w="0">
            <a:noFill/>
          </a:ln>
        </p:spPr>
      </p:pic>
      <p:sp>
        <p:nvSpPr>
          <p:cNvPr id="102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0d0a2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3" name="Image 1" descr="preencoded.png"/>
          <p:cNvPicPr/>
          <p:nvPr/>
        </p:nvPicPr>
        <p:blipFill>
          <a:blip r:embed="rId2"/>
          <a:stretch/>
        </p:blipFill>
        <p:spPr>
          <a:xfrm>
            <a:off x="9144000" y="0"/>
            <a:ext cx="5485680" cy="8228880"/>
          </a:xfrm>
          <a:prstGeom prst="rect">
            <a:avLst/>
          </a:prstGeom>
          <a:ln w="0">
            <a:noFill/>
          </a:ln>
        </p:spPr>
      </p:pic>
      <p:pic>
        <p:nvPicPr>
          <p:cNvPr id="104" name="Image 2" descr="preencoded.png"/>
          <p:cNvPicPr/>
          <p:nvPr/>
        </p:nvPicPr>
        <p:blipFill>
          <a:blip r:embed="rId3"/>
          <a:stretch/>
        </p:blipFill>
        <p:spPr>
          <a:xfrm>
            <a:off x="9427680" y="2509920"/>
            <a:ext cx="4918320" cy="3209040"/>
          </a:xfrm>
          <a:prstGeom prst="rect">
            <a:avLst/>
          </a:prstGeom>
          <a:ln w="0">
            <a:noFill/>
          </a:ln>
        </p:spPr>
      </p:pic>
      <p:sp>
        <p:nvSpPr>
          <p:cNvPr id="105" name="Text 1"/>
          <p:cNvSpPr/>
          <p:nvPr/>
        </p:nvSpPr>
        <p:spPr>
          <a:xfrm>
            <a:off x="793800" y="1251720"/>
            <a:ext cx="679788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581"/>
              </a:lnSpc>
              <a:tabLst>
                <a:tab algn="l" pos="0"/>
              </a:tabLst>
            </a:pPr>
            <a:r>
              <a:rPr b="1" lang="en-US" sz="4460" spc="-1" strike="noStrike" u="sng">
                <a:solidFill>
                  <a:srgbClr val="f2f0f4"/>
                </a:solidFill>
                <a:uFillTx/>
                <a:latin typeface="Montserrat"/>
                <a:ea typeface="Montserrat"/>
              </a:rPr>
              <a:t>LLM Process Explained</a:t>
            </a:r>
            <a:endParaRPr b="0" lang="en-US" sz="44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Shape 2"/>
          <p:cNvSpPr/>
          <p:nvPr/>
        </p:nvSpPr>
        <p:spPr>
          <a:xfrm>
            <a:off x="793800" y="2300760"/>
            <a:ext cx="3664080" cy="2401560"/>
          </a:xfrm>
          <a:prstGeom prst="roundRect">
            <a:avLst>
              <a:gd name="adj" fmla="val 3966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Text 3"/>
          <p:cNvSpPr/>
          <p:nvPr/>
        </p:nvSpPr>
        <p:spPr>
          <a:xfrm>
            <a:off x="1028160" y="253512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92"/>
              </a:lnSpc>
              <a:tabLst>
                <a:tab algn="l" pos="0"/>
              </a:tabLst>
            </a:pPr>
            <a:r>
              <a:rPr b="0" lang="en-US" sz="2230" spc="-1" strike="noStrike">
                <a:solidFill>
                  <a:srgbClr val="dcd7e5"/>
                </a:solidFill>
                <a:latin typeface="Montserrat"/>
                <a:ea typeface="Montserrat"/>
              </a:rPr>
              <a:t>Input Processing</a:t>
            </a:r>
            <a:endParaRPr b="0" lang="en-US" sz="2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 4"/>
          <p:cNvSpPr/>
          <p:nvPr/>
        </p:nvSpPr>
        <p:spPr>
          <a:xfrm>
            <a:off x="1028160" y="3025440"/>
            <a:ext cx="3195360" cy="7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857"/>
              </a:lnSpc>
              <a:tabLst>
                <a:tab algn="l" pos="0"/>
              </a:tabLst>
            </a:pPr>
            <a:r>
              <a:rPr b="0" lang="en-US" sz="1790" spc="-1" strike="noStrike">
                <a:solidFill>
                  <a:srgbClr val="dcd7e5"/>
                </a:solidFill>
                <a:latin typeface="Heebo"/>
                <a:ea typeface="Heebo"/>
              </a:rPr>
              <a:t>The LLM receives the text output from ASR.</a:t>
            </a:r>
            <a:endParaRPr b="0" lang="en-US" sz="1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Shape 5"/>
          <p:cNvSpPr/>
          <p:nvPr/>
        </p:nvSpPr>
        <p:spPr>
          <a:xfrm>
            <a:off x="4685400" y="2300760"/>
            <a:ext cx="3664080" cy="2401560"/>
          </a:xfrm>
          <a:prstGeom prst="roundRect">
            <a:avLst>
              <a:gd name="adj" fmla="val 3966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Text 6"/>
          <p:cNvSpPr/>
          <p:nvPr/>
        </p:nvSpPr>
        <p:spPr>
          <a:xfrm>
            <a:off x="4919760" y="2535120"/>
            <a:ext cx="319536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2"/>
              </a:lnSpc>
              <a:tabLst>
                <a:tab algn="l" pos="0"/>
              </a:tabLst>
            </a:pPr>
            <a:r>
              <a:rPr b="0" lang="en-US" sz="2230" spc="-1" strike="noStrike">
                <a:solidFill>
                  <a:srgbClr val="dcd7e5"/>
                </a:solidFill>
                <a:latin typeface="Montserrat"/>
                <a:ea typeface="Montserrat"/>
              </a:rPr>
              <a:t>Language Understanding</a:t>
            </a:r>
            <a:endParaRPr b="0" lang="en-US" sz="2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 7"/>
          <p:cNvSpPr/>
          <p:nvPr/>
        </p:nvSpPr>
        <p:spPr>
          <a:xfrm>
            <a:off x="4919760" y="3379680"/>
            <a:ext cx="3195360" cy="10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857"/>
              </a:lnSpc>
              <a:tabLst>
                <a:tab algn="l" pos="0"/>
              </a:tabLst>
            </a:pPr>
            <a:r>
              <a:rPr b="0" lang="en-US" sz="1790" spc="-1" strike="noStrike">
                <a:solidFill>
                  <a:srgbClr val="dcd7e5"/>
                </a:solidFill>
                <a:latin typeface="Heebo"/>
                <a:ea typeface="Heebo"/>
              </a:rPr>
              <a:t>The LLM analyzes the text, understanding its meaning and context.</a:t>
            </a:r>
            <a:endParaRPr b="0" lang="en-US" sz="1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Shape 8"/>
          <p:cNvSpPr/>
          <p:nvPr/>
        </p:nvSpPr>
        <p:spPr>
          <a:xfrm>
            <a:off x="793800" y="4929840"/>
            <a:ext cx="3664080" cy="2047320"/>
          </a:xfrm>
          <a:prstGeom prst="roundRect">
            <a:avLst>
              <a:gd name="adj" fmla="val 4652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Text 9"/>
          <p:cNvSpPr/>
          <p:nvPr/>
        </p:nvSpPr>
        <p:spPr>
          <a:xfrm>
            <a:off x="1028160" y="516420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92"/>
              </a:lnSpc>
              <a:tabLst>
                <a:tab algn="l" pos="0"/>
              </a:tabLst>
            </a:pPr>
            <a:r>
              <a:rPr b="0" lang="en-US" sz="2230" spc="-1" strike="noStrike">
                <a:solidFill>
                  <a:srgbClr val="dcd7e5"/>
                </a:solidFill>
                <a:latin typeface="Montserrat"/>
                <a:ea typeface="Montserrat"/>
              </a:rPr>
              <a:t>Task Execution</a:t>
            </a:r>
            <a:endParaRPr b="0" lang="en-US" sz="2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 10"/>
          <p:cNvSpPr/>
          <p:nvPr/>
        </p:nvSpPr>
        <p:spPr>
          <a:xfrm>
            <a:off x="1028160" y="5654520"/>
            <a:ext cx="3195360" cy="10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857"/>
              </a:lnSpc>
              <a:tabLst>
                <a:tab algn="l" pos="0"/>
              </a:tabLst>
            </a:pPr>
            <a:r>
              <a:rPr b="0" lang="en-US" sz="1790" spc="-1" strike="noStrike">
                <a:solidFill>
                  <a:srgbClr val="dcd7e5"/>
                </a:solidFill>
                <a:latin typeface="Heebo"/>
                <a:ea typeface="Heebo"/>
              </a:rPr>
              <a:t>The LLM performs the desired task, such as translation or summarization.</a:t>
            </a:r>
            <a:endParaRPr b="0" lang="en-US" sz="1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Shape 11"/>
          <p:cNvSpPr/>
          <p:nvPr/>
        </p:nvSpPr>
        <p:spPr>
          <a:xfrm>
            <a:off x="4685400" y="4929840"/>
            <a:ext cx="3664080" cy="2047320"/>
          </a:xfrm>
          <a:prstGeom prst="roundRect">
            <a:avLst>
              <a:gd name="adj" fmla="val 4652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Text 12"/>
          <p:cNvSpPr/>
          <p:nvPr/>
        </p:nvSpPr>
        <p:spPr>
          <a:xfrm>
            <a:off x="4919760" y="516420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92"/>
              </a:lnSpc>
              <a:tabLst>
                <a:tab algn="l" pos="0"/>
              </a:tabLst>
            </a:pPr>
            <a:r>
              <a:rPr b="0" lang="en-US" sz="2230" spc="-1" strike="noStrike">
                <a:solidFill>
                  <a:srgbClr val="dcd7e5"/>
                </a:solidFill>
                <a:latin typeface="Montserrat"/>
                <a:ea typeface="Montserrat"/>
              </a:rPr>
              <a:t>Output Generation</a:t>
            </a:r>
            <a:endParaRPr b="0" lang="en-US" sz="2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 13"/>
          <p:cNvSpPr/>
          <p:nvPr/>
        </p:nvSpPr>
        <p:spPr>
          <a:xfrm>
            <a:off x="4919760" y="5654520"/>
            <a:ext cx="3195360" cy="7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857"/>
              </a:lnSpc>
              <a:tabLst>
                <a:tab algn="l" pos="0"/>
              </a:tabLst>
            </a:pPr>
            <a:r>
              <a:rPr b="0" lang="en-US" sz="1790" spc="-1" strike="noStrike">
                <a:solidFill>
                  <a:srgbClr val="dcd7e5"/>
                </a:solidFill>
                <a:latin typeface="Heebo"/>
                <a:ea typeface="Heebo"/>
              </a:rPr>
              <a:t>The LLM produces a modified text output for the TTS.</a:t>
            </a:r>
            <a:endParaRPr b="0" lang="en-US" sz="17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 w="0">
            <a:noFill/>
          </a:ln>
        </p:spPr>
      </p:pic>
      <p:sp>
        <p:nvSpPr>
          <p:cNvPr id="119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0d0a2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Text 1"/>
          <p:cNvSpPr/>
          <p:nvPr/>
        </p:nvSpPr>
        <p:spPr>
          <a:xfrm>
            <a:off x="793800" y="2282040"/>
            <a:ext cx="862740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581"/>
              </a:lnSpc>
              <a:tabLst>
                <a:tab algn="l" pos="0"/>
              </a:tabLst>
            </a:pPr>
            <a:r>
              <a:rPr b="1" lang="en-US" sz="4460" spc="-1" strike="noStrike" u="sng">
                <a:solidFill>
                  <a:srgbClr val="f2f0f4"/>
                </a:solidFill>
                <a:uFillTx/>
                <a:latin typeface="Montserrat"/>
                <a:ea typeface="Montserrat"/>
              </a:rPr>
              <a:t>Telugu to English Translation</a:t>
            </a:r>
            <a:endParaRPr b="0" lang="en-US" sz="44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Shape 2"/>
          <p:cNvSpPr/>
          <p:nvPr/>
        </p:nvSpPr>
        <p:spPr>
          <a:xfrm>
            <a:off x="793800" y="3331080"/>
            <a:ext cx="13042080" cy="2615760"/>
          </a:xfrm>
          <a:prstGeom prst="roundRect">
            <a:avLst>
              <a:gd name="adj" fmla="val 3641"/>
            </a:avLst>
          </a:prstGeom>
          <a:noFill/>
          <a:ln w="7620">
            <a:solidFill>
              <a:srgbClr val="ffffff">
                <a:alpha val="24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Shape 3"/>
          <p:cNvSpPr/>
          <p:nvPr/>
        </p:nvSpPr>
        <p:spPr>
          <a:xfrm>
            <a:off x="801360" y="3338640"/>
            <a:ext cx="13026960" cy="649440"/>
          </a:xfrm>
          <a:prstGeom prst="rect">
            <a:avLst/>
          </a:prstGeom>
          <a:solidFill>
            <a:srgbClr val="ffffff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 4"/>
          <p:cNvSpPr/>
          <p:nvPr/>
        </p:nvSpPr>
        <p:spPr>
          <a:xfrm>
            <a:off x="1028160" y="3482280"/>
            <a:ext cx="605556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857"/>
              </a:lnSpc>
              <a:tabLst>
                <a:tab algn="l" pos="0"/>
              </a:tabLst>
            </a:pPr>
            <a:r>
              <a:rPr b="0" lang="en-US" sz="1790" spc="-1" strike="noStrike">
                <a:solidFill>
                  <a:srgbClr val="dcd7e5"/>
                </a:solidFill>
                <a:latin typeface="Heebo"/>
                <a:ea typeface="Heebo"/>
              </a:rPr>
              <a:t>Telugu</a:t>
            </a:r>
            <a:endParaRPr b="0" lang="en-US" sz="1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 5"/>
          <p:cNvSpPr/>
          <p:nvPr/>
        </p:nvSpPr>
        <p:spPr>
          <a:xfrm>
            <a:off x="7545960" y="3482280"/>
            <a:ext cx="605556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857"/>
              </a:lnSpc>
              <a:tabLst>
                <a:tab algn="l" pos="0"/>
              </a:tabLst>
            </a:pPr>
            <a:r>
              <a:rPr b="0" lang="en-US" sz="1790" spc="-1" strike="noStrike">
                <a:solidFill>
                  <a:srgbClr val="dcd7e5"/>
                </a:solidFill>
                <a:latin typeface="Heebo"/>
                <a:ea typeface="Heebo"/>
              </a:rPr>
              <a:t>English</a:t>
            </a:r>
            <a:endParaRPr b="0" lang="en-US" sz="1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Shape 6"/>
          <p:cNvSpPr/>
          <p:nvPr/>
        </p:nvSpPr>
        <p:spPr>
          <a:xfrm>
            <a:off x="801360" y="3988800"/>
            <a:ext cx="13026960" cy="649440"/>
          </a:xfrm>
          <a:prstGeom prst="rect">
            <a:avLst/>
          </a:prstGeom>
          <a:solidFill>
            <a:srgbClr val="000000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Text 7"/>
          <p:cNvSpPr/>
          <p:nvPr/>
        </p:nvSpPr>
        <p:spPr>
          <a:xfrm>
            <a:off x="1028160" y="4132800"/>
            <a:ext cx="605556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857"/>
              </a:lnSpc>
              <a:tabLst>
                <a:tab algn="l" pos="0"/>
              </a:tabLst>
            </a:pPr>
            <a:r>
              <a:rPr b="0" lang="hi-IN" sz="1790" spc="-1" strike="noStrike">
                <a:solidFill>
                  <a:srgbClr val="dcd7e5"/>
                </a:solidFill>
                <a:latin typeface="Heebo"/>
                <a:cs typeface="Heebo"/>
              </a:rPr>
              <a:t>నీకు నేను ఎలా సహాయపడగలను</a:t>
            </a:r>
            <a:r>
              <a:rPr b="0" lang="en-US" sz="1790" spc="-1" strike="noStrike">
                <a:solidFill>
                  <a:srgbClr val="dcd7e5"/>
                </a:solidFill>
                <a:latin typeface="Heebo"/>
                <a:ea typeface="Heebo"/>
              </a:rPr>
              <a:t>?</a:t>
            </a:r>
            <a:endParaRPr b="0" lang="en-US" sz="1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 8"/>
          <p:cNvSpPr/>
          <p:nvPr/>
        </p:nvSpPr>
        <p:spPr>
          <a:xfrm>
            <a:off x="7545960" y="4132800"/>
            <a:ext cx="605556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857"/>
              </a:lnSpc>
              <a:tabLst>
                <a:tab algn="l" pos="0"/>
              </a:tabLst>
            </a:pPr>
            <a:r>
              <a:rPr b="0" lang="en-US" sz="1790" spc="-1" strike="noStrike">
                <a:solidFill>
                  <a:srgbClr val="dcd7e5"/>
                </a:solidFill>
                <a:latin typeface="Heebo"/>
                <a:ea typeface="Heebo"/>
              </a:rPr>
              <a:t>How can I help you?</a:t>
            </a:r>
            <a:endParaRPr b="0" lang="en-US" sz="1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Shape 9"/>
          <p:cNvSpPr/>
          <p:nvPr/>
        </p:nvSpPr>
        <p:spPr>
          <a:xfrm>
            <a:off x="801360" y="4639320"/>
            <a:ext cx="13026960" cy="649440"/>
          </a:xfrm>
          <a:prstGeom prst="rect">
            <a:avLst/>
          </a:prstGeom>
          <a:solidFill>
            <a:srgbClr val="ffffff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 10"/>
          <p:cNvSpPr/>
          <p:nvPr/>
        </p:nvSpPr>
        <p:spPr>
          <a:xfrm>
            <a:off x="1028160" y="4782960"/>
            <a:ext cx="605556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857"/>
              </a:lnSpc>
              <a:tabLst>
                <a:tab algn="l" pos="0"/>
              </a:tabLst>
            </a:pPr>
            <a:r>
              <a:rPr b="0" lang="hi-IN" sz="1790" spc="-1" strike="noStrike">
                <a:solidFill>
                  <a:srgbClr val="dcd7e5"/>
                </a:solidFill>
                <a:latin typeface="Heebo"/>
                <a:cs typeface="Heebo"/>
              </a:rPr>
              <a:t>నేను మీకు సహాయం చేయడానికి ఇక్కడ ఉన్నాను</a:t>
            </a:r>
            <a:r>
              <a:rPr b="0" lang="en-US" sz="1790" spc="-1" strike="noStrike">
                <a:solidFill>
                  <a:srgbClr val="dcd7e5"/>
                </a:solidFill>
                <a:latin typeface="Heebo"/>
                <a:ea typeface="Heebo"/>
              </a:rPr>
              <a:t>.</a:t>
            </a:r>
            <a:endParaRPr b="0" lang="en-US" sz="1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 11"/>
          <p:cNvSpPr/>
          <p:nvPr/>
        </p:nvSpPr>
        <p:spPr>
          <a:xfrm>
            <a:off x="7545960" y="4782960"/>
            <a:ext cx="605556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857"/>
              </a:lnSpc>
              <a:tabLst>
                <a:tab algn="l" pos="0"/>
              </a:tabLst>
            </a:pPr>
            <a:r>
              <a:rPr b="0" lang="en-US" sz="1790" spc="-1" strike="noStrike">
                <a:solidFill>
                  <a:srgbClr val="dcd7e5"/>
                </a:solidFill>
                <a:latin typeface="Heebo"/>
                <a:ea typeface="Heebo"/>
              </a:rPr>
              <a:t>I am here to assist you.</a:t>
            </a:r>
            <a:endParaRPr b="0" lang="en-US" sz="1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Shape 12"/>
          <p:cNvSpPr/>
          <p:nvPr/>
        </p:nvSpPr>
        <p:spPr>
          <a:xfrm>
            <a:off x="801360" y="5289480"/>
            <a:ext cx="13026960" cy="649440"/>
          </a:xfrm>
          <a:prstGeom prst="rect">
            <a:avLst/>
          </a:prstGeom>
          <a:solidFill>
            <a:srgbClr val="000000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Text 13"/>
          <p:cNvSpPr/>
          <p:nvPr/>
        </p:nvSpPr>
        <p:spPr>
          <a:xfrm>
            <a:off x="1028160" y="5433120"/>
            <a:ext cx="605556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857"/>
              </a:lnSpc>
              <a:tabLst>
                <a:tab algn="l" pos="0"/>
              </a:tabLst>
            </a:pPr>
            <a:r>
              <a:rPr b="0" lang="hi-IN" sz="1790" spc="-1" strike="noStrike">
                <a:solidFill>
                  <a:srgbClr val="dcd7e5"/>
                </a:solidFill>
                <a:latin typeface="Heebo"/>
                <a:cs typeface="Heebo"/>
              </a:rPr>
              <a:t>ధన్యవాదాలు</a:t>
            </a:r>
            <a:r>
              <a:rPr b="0" lang="en-US" sz="1790" spc="-1" strike="noStrike">
                <a:solidFill>
                  <a:srgbClr val="dcd7e5"/>
                </a:solidFill>
                <a:latin typeface="Heebo"/>
                <a:ea typeface="Heebo"/>
              </a:rPr>
              <a:t>, </a:t>
            </a:r>
            <a:r>
              <a:rPr b="0" lang="hi-IN" sz="1790" spc="-1" strike="noStrike">
                <a:solidFill>
                  <a:srgbClr val="dcd7e5"/>
                </a:solidFill>
                <a:latin typeface="Heebo"/>
                <a:cs typeface="Heebo"/>
              </a:rPr>
              <a:t>మీ సహాయానికి</a:t>
            </a:r>
            <a:r>
              <a:rPr b="0" lang="en-US" sz="1790" spc="-1" strike="noStrike">
                <a:solidFill>
                  <a:srgbClr val="dcd7e5"/>
                </a:solidFill>
                <a:latin typeface="Heebo"/>
                <a:ea typeface="Heebo"/>
              </a:rPr>
              <a:t>.</a:t>
            </a:r>
            <a:endParaRPr b="0" lang="en-US" sz="1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 14"/>
          <p:cNvSpPr/>
          <p:nvPr/>
        </p:nvSpPr>
        <p:spPr>
          <a:xfrm>
            <a:off x="7545960" y="5433120"/>
            <a:ext cx="605556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857"/>
              </a:lnSpc>
              <a:tabLst>
                <a:tab algn="l" pos="0"/>
              </a:tabLst>
            </a:pPr>
            <a:r>
              <a:rPr b="0" lang="en-US" sz="1790" spc="-1" strike="noStrike">
                <a:solidFill>
                  <a:srgbClr val="dcd7e5"/>
                </a:solidFill>
                <a:latin typeface="Heebo"/>
                <a:ea typeface="Heebo"/>
              </a:rPr>
              <a:t>Thank you for your help.</a:t>
            </a:r>
            <a:endParaRPr b="0" lang="en-US" sz="17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 w="0">
            <a:noFill/>
          </a:ln>
        </p:spPr>
      </p:pic>
      <p:sp>
        <p:nvSpPr>
          <p:cNvPr id="13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0d0a2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6" name="Image 1" descr="preencoded.png"/>
          <p:cNvPicPr/>
          <p:nvPr/>
        </p:nvPicPr>
        <p:blipFill>
          <a:blip r:embed="rId2"/>
          <a:stretch/>
        </p:blipFill>
        <p:spPr>
          <a:xfrm>
            <a:off x="9144000" y="0"/>
            <a:ext cx="5485680" cy="8228880"/>
          </a:xfrm>
          <a:prstGeom prst="rect">
            <a:avLst/>
          </a:prstGeom>
          <a:ln w="0">
            <a:noFill/>
          </a:ln>
        </p:spPr>
      </p:pic>
      <p:pic>
        <p:nvPicPr>
          <p:cNvPr id="137" name="Image 2" descr="preencoded.png"/>
          <p:cNvPicPr/>
          <p:nvPr/>
        </p:nvPicPr>
        <p:blipFill>
          <a:blip r:embed="rId3"/>
          <a:stretch/>
        </p:blipFill>
        <p:spPr>
          <a:xfrm>
            <a:off x="9427320" y="1654920"/>
            <a:ext cx="4918680" cy="4918680"/>
          </a:xfrm>
          <a:prstGeom prst="rect">
            <a:avLst/>
          </a:prstGeom>
          <a:ln w="0">
            <a:noFill/>
          </a:ln>
        </p:spPr>
      </p:pic>
      <p:sp>
        <p:nvSpPr>
          <p:cNvPr id="138" name="Text 1"/>
          <p:cNvSpPr/>
          <p:nvPr/>
        </p:nvSpPr>
        <p:spPr>
          <a:xfrm>
            <a:off x="793800" y="2226600"/>
            <a:ext cx="663696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581"/>
              </a:lnSpc>
              <a:tabLst>
                <a:tab algn="l" pos="0"/>
              </a:tabLst>
            </a:pPr>
            <a:r>
              <a:rPr b="1" lang="en-US" sz="4460" spc="-1" strike="noStrike" u="sng">
                <a:solidFill>
                  <a:srgbClr val="f2f0f4"/>
                </a:solidFill>
                <a:uFillTx/>
                <a:latin typeface="Montserrat"/>
                <a:ea typeface="Montserrat"/>
              </a:rPr>
              <a:t>TTS Process Explained</a:t>
            </a:r>
            <a:endParaRPr b="0" lang="en-US" sz="446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Image 3" descr="preencoded.png"/>
          <p:cNvPicPr/>
          <p:nvPr/>
        </p:nvPicPr>
        <p:blipFill>
          <a:blip r:embed="rId4"/>
          <a:stretch/>
        </p:blipFill>
        <p:spPr>
          <a:xfrm>
            <a:off x="793800" y="3275640"/>
            <a:ext cx="566280" cy="566280"/>
          </a:xfrm>
          <a:prstGeom prst="rect">
            <a:avLst/>
          </a:prstGeom>
          <a:ln w="0">
            <a:noFill/>
          </a:ln>
        </p:spPr>
      </p:pic>
      <p:sp>
        <p:nvSpPr>
          <p:cNvPr id="140" name="Text 2"/>
          <p:cNvSpPr/>
          <p:nvPr/>
        </p:nvSpPr>
        <p:spPr>
          <a:xfrm>
            <a:off x="793800" y="4069440"/>
            <a:ext cx="229140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92"/>
              </a:lnSpc>
              <a:tabLst>
                <a:tab algn="l" pos="0"/>
              </a:tabLst>
            </a:pPr>
            <a:r>
              <a:rPr b="0" lang="en-US" sz="2230" spc="-1" strike="noStrike">
                <a:solidFill>
                  <a:srgbClr val="dcd7e5"/>
                </a:solidFill>
                <a:latin typeface="Montserrat"/>
                <a:ea typeface="Montserrat"/>
              </a:rPr>
              <a:t>Text Input</a:t>
            </a:r>
            <a:endParaRPr b="0" lang="en-US" sz="2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 3"/>
          <p:cNvSpPr/>
          <p:nvPr/>
        </p:nvSpPr>
        <p:spPr>
          <a:xfrm>
            <a:off x="793800" y="4559760"/>
            <a:ext cx="2291400" cy="10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857"/>
              </a:lnSpc>
              <a:tabLst>
                <a:tab algn="l" pos="0"/>
              </a:tabLst>
            </a:pPr>
            <a:r>
              <a:rPr b="0" lang="en-US" sz="1790" spc="-1" strike="noStrike">
                <a:solidFill>
                  <a:srgbClr val="dcd7e5"/>
                </a:solidFill>
                <a:latin typeface="Heebo"/>
                <a:ea typeface="Heebo"/>
              </a:rPr>
              <a:t>The TTS receives the processed text from the LLM.</a:t>
            </a:r>
            <a:endParaRPr b="0" lang="en-US" sz="17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Image 4" descr="preencoded.png"/>
          <p:cNvPicPr/>
          <p:nvPr/>
        </p:nvPicPr>
        <p:blipFill>
          <a:blip r:embed="rId5"/>
          <a:stretch/>
        </p:blipFill>
        <p:spPr>
          <a:xfrm>
            <a:off x="3425760" y="3275640"/>
            <a:ext cx="566280" cy="566280"/>
          </a:xfrm>
          <a:prstGeom prst="rect">
            <a:avLst/>
          </a:prstGeom>
          <a:ln w="0">
            <a:noFill/>
          </a:ln>
        </p:spPr>
      </p:pic>
      <p:sp>
        <p:nvSpPr>
          <p:cNvPr id="143" name="Text 4"/>
          <p:cNvSpPr/>
          <p:nvPr/>
        </p:nvSpPr>
        <p:spPr>
          <a:xfrm>
            <a:off x="3425760" y="4069440"/>
            <a:ext cx="229140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2"/>
              </a:lnSpc>
              <a:tabLst>
                <a:tab algn="l" pos="0"/>
              </a:tabLst>
            </a:pPr>
            <a:r>
              <a:rPr b="0" lang="en-US" sz="2230" spc="-1" strike="noStrike">
                <a:solidFill>
                  <a:srgbClr val="dcd7e5"/>
                </a:solidFill>
                <a:latin typeface="Montserrat"/>
                <a:ea typeface="Montserrat"/>
              </a:rPr>
              <a:t>Text-to-Speech Synthesis</a:t>
            </a:r>
            <a:endParaRPr b="0" lang="en-US" sz="2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 5"/>
          <p:cNvSpPr/>
          <p:nvPr/>
        </p:nvSpPr>
        <p:spPr>
          <a:xfrm>
            <a:off x="3425760" y="4914360"/>
            <a:ext cx="2291400" cy="10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857"/>
              </a:lnSpc>
              <a:tabLst>
                <a:tab algn="l" pos="0"/>
              </a:tabLst>
            </a:pPr>
            <a:r>
              <a:rPr b="0" lang="en-US" sz="1790" spc="-1" strike="noStrike">
                <a:solidFill>
                  <a:srgbClr val="dcd7e5"/>
                </a:solidFill>
                <a:latin typeface="Heebo"/>
                <a:ea typeface="Heebo"/>
              </a:rPr>
              <a:t>TTS converts the text into a series of speech parameters.</a:t>
            </a:r>
            <a:endParaRPr b="0" lang="en-US" sz="17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Image 5" descr="preencoded.png"/>
          <p:cNvPicPr/>
          <p:nvPr/>
        </p:nvPicPr>
        <p:blipFill>
          <a:blip r:embed="rId6"/>
          <a:stretch/>
        </p:blipFill>
        <p:spPr>
          <a:xfrm>
            <a:off x="6058080" y="3275640"/>
            <a:ext cx="566280" cy="566280"/>
          </a:xfrm>
          <a:prstGeom prst="rect">
            <a:avLst/>
          </a:prstGeom>
          <a:ln w="0">
            <a:noFill/>
          </a:ln>
        </p:spPr>
      </p:pic>
      <p:sp>
        <p:nvSpPr>
          <p:cNvPr id="146" name="Text 6"/>
          <p:cNvSpPr/>
          <p:nvPr/>
        </p:nvSpPr>
        <p:spPr>
          <a:xfrm>
            <a:off x="6058080" y="4069440"/>
            <a:ext cx="229140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92"/>
              </a:lnSpc>
              <a:tabLst>
                <a:tab algn="l" pos="0"/>
              </a:tabLst>
            </a:pPr>
            <a:r>
              <a:rPr b="0" lang="en-US" sz="2230" spc="-1" strike="noStrike">
                <a:solidFill>
                  <a:srgbClr val="dcd7e5"/>
                </a:solidFill>
                <a:latin typeface="Montserrat"/>
                <a:ea typeface="Montserrat"/>
              </a:rPr>
              <a:t>Audio Synthesis</a:t>
            </a:r>
            <a:endParaRPr b="0" lang="en-US" sz="2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 7"/>
          <p:cNvSpPr/>
          <p:nvPr/>
        </p:nvSpPr>
        <p:spPr>
          <a:xfrm>
            <a:off x="6058080" y="4559760"/>
            <a:ext cx="2291400" cy="10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857"/>
              </a:lnSpc>
              <a:tabLst>
                <a:tab algn="l" pos="0"/>
              </a:tabLst>
            </a:pPr>
            <a:r>
              <a:rPr b="0" lang="en-US" sz="1790" spc="-1" strike="noStrike">
                <a:solidFill>
                  <a:srgbClr val="dcd7e5"/>
                </a:solidFill>
                <a:latin typeface="Heebo"/>
                <a:ea typeface="Heebo"/>
              </a:rPr>
              <a:t>These parameters are used to generate the final audio output.</a:t>
            </a:r>
            <a:endParaRPr b="0" lang="en-US" sz="17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0d0a2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3422520" y="3874680"/>
            <a:ext cx="6355800" cy="86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4460" spc="-1" strike="noStrike" u="sng">
                <a:solidFill>
                  <a:srgbClr val="f2f0f4"/>
                </a:solidFill>
                <a:uFillTx/>
                <a:latin typeface="Montserrat"/>
                <a:ea typeface="Montserrat"/>
              </a:rPr>
              <a:t>THANK YOU</a:t>
            </a:r>
            <a:endParaRPr b="0" lang="en-US" sz="44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LibreOffice/24.2.5.2$Linux_X86_64 LibreOffice_project/420$Build-2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2024-08-23T13:53:38Z</dcterms:created>
  <dc:creator>PptxGenJS</dc:creator>
  <dc:description/>
  <dc:language>en-US</dc:language>
  <cp:lastModifiedBy/>
  <dcterms:modified xsi:type="dcterms:W3CDTF">2024-08-24T11:13:11Z</dcterms:modified>
  <cp:revision>3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On-screen Show (16:9)</vt:lpwstr>
  </property>
  <property fmtid="{D5CDD505-2E9C-101B-9397-08002B2CF9AE}" pid="4" name="Slides">
    <vt:i4>8</vt:i4>
  </property>
</Properties>
</file>