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heesh Raman" initials="SR" lastIdx="1" clrIdx="0">
    <p:extLst>
      <p:ext uri="{19B8F6BF-5375-455C-9EA6-DF929625EA0E}">
        <p15:presenceInfo xmlns:p15="http://schemas.microsoft.com/office/powerpoint/2012/main" userId="b0076f03a44df0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1CC-1036-448E-A8BD-9CA654B66CBF}"/>
              </a:ext>
            </a:extLst>
          </p:cNvPr>
          <p:cNvSpPr>
            <a:spLocks noGrp="1"/>
          </p:cNvSpPr>
          <p:nvPr>
            <p:ph type="ctrTitle"/>
          </p:nvPr>
        </p:nvSpPr>
        <p:spPr>
          <a:xfrm>
            <a:off x="810001" y="561124"/>
            <a:ext cx="10572000" cy="2971051"/>
          </a:xfrm>
        </p:spPr>
        <p:txBody>
          <a:bodyPr/>
          <a:lstStyle/>
          <a:p>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Whiskey In a Canteen</a:t>
            </a:r>
            <a:br>
              <a:rPr lang="en-US" dirty="0">
                <a:latin typeface="Open Sans" panose="020B0606030504020204" pitchFamily="34" charset="0"/>
                <a:ea typeface="Open Sans" panose="020B0606030504020204" pitchFamily="34" charset="0"/>
                <a:cs typeface="Open Sans" panose="020B0606030504020204" pitchFamily="34" charset="0"/>
              </a:rPr>
            </a:br>
            <a:r>
              <a:rPr lang="en-US" sz="2800" dirty="0">
                <a:latin typeface="Open Sans" panose="020B0606030504020204" pitchFamily="34" charset="0"/>
                <a:ea typeface="Open Sans" panose="020B0606030504020204" pitchFamily="34" charset="0"/>
                <a:cs typeface="Open Sans" panose="020B0606030504020204" pitchFamily="34" charset="0"/>
              </a:rPr>
              <a:t>Presents</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a:t>
            </a:r>
            <a:r>
              <a:rPr lang="en-US" sz="7200" dirty="0">
                <a:latin typeface="Open Sans" panose="020B0606030504020204" pitchFamily="34" charset="0"/>
                <a:ea typeface="Open Sans" panose="020B0606030504020204" pitchFamily="34" charset="0"/>
                <a:cs typeface="Open Sans" panose="020B0606030504020204" pitchFamily="34" charset="0"/>
              </a:rPr>
              <a:t>Walrus</a:t>
            </a:r>
            <a:r>
              <a:rPr lang="en-US" sz="6600" dirty="0">
                <a:latin typeface="Open Sans" panose="020B0606030504020204" pitchFamily="34" charset="0"/>
                <a:ea typeface="Open Sans" panose="020B0606030504020204" pitchFamily="34" charset="0"/>
                <a:cs typeface="Open Sans" panose="020B0606030504020204" pitchFamily="34" charset="0"/>
              </a:rPr>
              <a: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8B2FD198-A6F5-4F63-B851-6BC7BFC1139F}"/>
              </a:ext>
            </a:extLst>
          </p:cNvPr>
          <p:cNvSpPr>
            <a:spLocks noGrp="1"/>
          </p:cNvSpPr>
          <p:nvPr>
            <p:ph type="subTitle" idx="1"/>
          </p:nvPr>
        </p:nvSpPr>
        <p:spPr>
          <a:xfrm>
            <a:off x="810001" y="4920358"/>
            <a:ext cx="10572000" cy="434974"/>
          </a:xfrm>
        </p:spPr>
        <p:txBody>
          <a:bodyPr>
            <a:noAutofit/>
          </a:bodyPr>
          <a:lstStyle/>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Abhilash R </a:t>
            </a:r>
            <a:r>
              <a:rPr lang="en-US" sz="2400" dirty="0" err="1">
                <a:latin typeface="Open Sans" panose="020B0606030504020204" pitchFamily="34" charset="0"/>
                <a:ea typeface="Open Sans" panose="020B0606030504020204" pitchFamily="34" charset="0"/>
                <a:cs typeface="Open Sans" panose="020B0606030504020204" pitchFamily="34" charset="0"/>
              </a:rPr>
              <a:t>Namboodiri</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Vijay </a:t>
            </a:r>
            <a:r>
              <a:rPr lang="en-US" sz="2400" dirty="0" err="1">
                <a:latin typeface="Open Sans" panose="020B0606030504020204" pitchFamily="34" charset="0"/>
                <a:ea typeface="Open Sans" panose="020B0606030504020204" pitchFamily="34" charset="0"/>
                <a:cs typeface="Open Sans" panose="020B0606030504020204" pitchFamily="34" charset="0"/>
              </a:rPr>
              <a:t>Koundinya</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Shrutheesh Raman </a:t>
            </a:r>
            <a:r>
              <a:rPr lang="en-US" sz="2400" dirty="0" err="1">
                <a:latin typeface="Open Sans" panose="020B0606030504020204" pitchFamily="34" charset="0"/>
                <a:ea typeface="Open Sans" panose="020B0606030504020204" pitchFamily="34" charset="0"/>
                <a:cs typeface="Open Sans" panose="020B0606030504020204" pitchFamily="34" charset="0"/>
              </a:rPr>
              <a:t>Iyer</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9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9362-8941-41AB-B09D-60CC89BA9551}"/>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Problem Statement - </a:t>
            </a:r>
            <a:r>
              <a:rPr lang="en-IN" dirty="0">
                <a:latin typeface="Open Sans" panose="020B0606030504020204" pitchFamily="34" charset="0"/>
                <a:ea typeface="Open Sans" panose="020B0606030504020204" pitchFamily="34" charset="0"/>
                <a:cs typeface="Open Sans" panose="020B0606030504020204" pitchFamily="34" charset="0"/>
              </a:rPr>
              <a:t>Movie dataset analysis </a:t>
            </a:r>
          </a:p>
        </p:txBody>
      </p:sp>
      <p:sp>
        <p:nvSpPr>
          <p:cNvPr id="3" name="Content Placeholder 2">
            <a:extLst>
              <a:ext uri="{FF2B5EF4-FFF2-40B4-BE49-F238E27FC236}">
                <a16:creationId xmlns:a16="http://schemas.microsoft.com/office/drawing/2014/main" id="{F35953FA-8A9A-47C1-ACE2-2E60AA372215}"/>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Develop a movie </a:t>
            </a:r>
            <a:r>
              <a:rPr lang="en-US" dirty="0" err="1">
                <a:latin typeface="Open Sans" panose="020B0606030504020204" pitchFamily="34" charset="0"/>
                <a:ea typeface="Open Sans" panose="020B0606030504020204" pitchFamily="34" charset="0"/>
                <a:cs typeface="Open Sans" panose="020B0606030504020204" pitchFamily="34" charset="0"/>
              </a:rPr>
              <a:t>analyser</a:t>
            </a:r>
            <a:r>
              <a:rPr lang="en-US" dirty="0">
                <a:latin typeface="Open Sans" panose="020B0606030504020204" pitchFamily="34" charset="0"/>
                <a:ea typeface="Open Sans" panose="020B0606030504020204" pitchFamily="34" charset="0"/>
                <a:cs typeface="Open Sans" panose="020B0606030504020204" pitchFamily="34" charset="0"/>
              </a:rPr>
              <a:t> system that attempts to understand a movie and predict similar movies that is coupled with a recommendation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75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3792-3110-4560-A1F0-5F85B9295919}"/>
              </a:ext>
            </a:extLst>
          </p:cNvPr>
          <p:cNvSpPr>
            <a:spLocks noGrp="1"/>
          </p:cNvSpPr>
          <p:nvPr>
            <p:ph type="title"/>
          </p:nvPr>
        </p:nvSpPr>
        <p:spPr>
          <a:xfrm>
            <a:off x="1134697" y="1468315"/>
            <a:ext cx="3547533" cy="525830"/>
          </a:xfrm>
        </p:spPr>
        <p:txBody>
          <a:bodyPr/>
          <a:lstStyle/>
          <a:p>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Tools and APIs Used</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1D3881BE-9781-4AD5-BB66-7FBE5E9E04FB}"/>
              </a:ext>
            </a:extLst>
          </p:cNvPr>
          <p:cNvSpPr>
            <a:spLocks noGrp="1"/>
          </p:cNvSpPr>
          <p:nvPr>
            <p:ph idx="1"/>
          </p:nvPr>
        </p:nvSpPr>
        <p:spPr>
          <a:xfrm>
            <a:off x="4855633" y="2066192"/>
            <a:ext cx="6252633" cy="381244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IBM Watson Natural Language Understanding Service - </a:t>
            </a:r>
            <a:r>
              <a:rPr lang="en-US" dirty="0"/>
              <a:t>Analyze text to extract concepts, keywords, emotion using natural language understanding.</a:t>
            </a:r>
          </a:p>
          <a:p>
            <a:r>
              <a:rPr lang="en-US" b="1" dirty="0">
                <a:latin typeface="Open Sans" panose="020B0606030504020204" pitchFamily="34" charset="0"/>
                <a:ea typeface="Open Sans" panose="020B0606030504020204" pitchFamily="34" charset="0"/>
                <a:cs typeface="Open Sans" panose="020B0606030504020204" pitchFamily="34" charset="0"/>
              </a:rPr>
              <a:t>Google Pre-trained word2vec model – </a:t>
            </a:r>
            <a:r>
              <a:rPr lang="en-US" dirty="0"/>
              <a:t>Find closeness between words to establish similarity between entities.</a:t>
            </a:r>
          </a:p>
          <a:p>
            <a:r>
              <a:rPr lang="en-US" b="1" dirty="0" err="1">
                <a:latin typeface="Open Sans" panose="020B0606030504020204" pitchFamily="34" charset="0"/>
                <a:ea typeface="Open Sans" panose="020B0606030504020204" pitchFamily="34" charset="0"/>
                <a:cs typeface="Open Sans" panose="020B0606030504020204" pitchFamily="34" charset="0"/>
              </a:rPr>
              <a:t>MediaWiki</a:t>
            </a:r>
            <a:r>
              <a:rPr lang="en-US" b="1" dirty="0">
                <a:latin typeface="Open Sans" panose="020B0606030504020204" pitchFamily="34" charset="0"/>
                <a:ea typeface="Open Sans" panose="020B0606030504020204" pitchFamily="34" charset="0"/>
                <a:cs typeface="Open Sans" panose="020B0606030504020204" pitchFamily="34" charset="0"/>
              </a:rPr>
              <a:t> API – </a:t>
            </a:r>
            <a:r>
              <a:rPr lang="en-US" dirty="0"/>
              <a:t>Extract contents from Wikipedia page to perform analysis</a:t>
            </a:r>
          </a:p>
          <a:p>
            <a:r>
              <a:rPr lang="en-US" b="1" dirty="0" err="1">
                <a:latin typeface="Open Sans" panose="020B0606030504020204" pitchFamily="34" charset="0"/>
                <a:ea typeface="Open Sans" panose="020B0606030504020204" pitchFamily="34" charset="0"/>
                <a:cs typeface="Open Sans" panose="020B0606030504020204" pitchFamily="34" charset="0"/>
              </a:rPr>
              <a:t>Kivy</a:t>
            </a:r>
            <a:r>
              <a:rPr lang="en-US" b="1" dirty="0">
                <a:latin typeface="Open Sans" panose="020B0606030504020204" pitchFamily="34" charset="0"/>
                <a:ea typeface="Open Sans" panose="020B0606030504020204" pitchFamily="34" charset="0"/>
                <a:cs typeface="Open Sans" panose="020B0606030504020204" pitchFamily="34" charset="0"/>
              </a:rPr>
              <a:t> Cross Platform Application Development – </a:t>
            </a:r>
            <a:r>
              <a:rPr lang="en-US" dirty="0"/>
              <a:t>Create desktop application.</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384373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7BB-9E97-40A0-88E4-55379792A667}"/>
              </a:ext>
            </a:extLst>
          </p:cNvPr>
          <p:cNvSpPr>
            <a:spLocks noGrp="1"/>
          </p:cNvSpPr>
          <p:nvPr>
            <p:ph type="title"/>
          </p:nvPr>
        </p:nvSpPr>
        <p:spPr>
          <a:xfrm>
            <a:off x="1073151" y="571496"/>
            <a:ext cx="3525224" cy="1321166"/>
          </a:xfrm>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Implemented Components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F722D93C-0412-4426-90C0-C5BF020AA07E}"/>
              </a:ext>
            </a:extLst>
          </p:cNvPr>
          <p:cNvSpPr/>
          <p:nvPr/>
        </p:nvSpPr>
        <p:spPr>
          <a:xfrm>
            <a:off x="7385537" y="245611"/>
            <a:ext cx="2215661" cy="660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Select Movie</a:t>
            </a:r>
            <a:endParaRPr lang="en-IN" dirty="0"/>
          </a:p>
        </p:txBody>
      </p:sp>
      <p:cxnSp>
        <p:nvCxnSpPr>
          <p:cNvPr id="6" name="Straight Arrow Connector 5">
            <a:extLst>
              <a:ext uri="{FF2B5EF4-FFF2-40B4-BE49-F238E27FC236}">
                <a16:creationId xmlns:a16="http://schemas.microsoft.com/office/drawing/2014/main" id="{2E22A9CC-29F6-4746-8711-5FCBF2DAF988}"/>
              </a:ext>
            </a:extLst>
          </p:cNvPr>
          <p:cNvCxnSpPr>
            <a:cxnSpLocks/>
            <a:stCxn id="5" idx="2"/>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2809B54-2CFA-43FB-8A21-B7CEEA17472F}"/>
              </a:ext>
            </a:extLst>
          </p:cNvPr>
          <p:cNvSpPr/>
          <p:nvPr/>
        </p:nvSpPr>
        <p:spPr>
          <a:xfrm>
            <a:off x="7438296" y="1497634"/>
            <a:ext cx="2136509" cy="55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 Details</a:t>
            </a:r>
            <a:endParaRPr lang="en-IN" dirty="0"/>
          </a:p>
        </p:txBody>
      </p:sp>
      <p:cxnSp>
        <p:nvCxnSpPr>
          <p:cNvPr id="8" name="Straight Arrow Connector 7">
            <a:extLst>
              <a:ext uri="{FF2B5EF4-FFF2-40B4-BE49-F238E27FC236}">
                <a16:creationId xmlns:a16="http://schemas.microsoft.com/office/drawing/2014/main" id="{62F0CDF8-4881-4284-B422-0FC6CC2602FF}"/>
              </a:ext>
            </a:extLst>
          </p:cNvPr>
          <p:cNvCxnSpPr>
            <a:stCxn id="7" idx="2"/>
          </p:cNvCxnSpPr>
          <p:nvPr/>
        </p:nvCxnSpPr>
        <p:spPr>
          <a:xfrm flipH="1">
            <a:off x="6128237" y="2054485"/>
            <a:ext cx="2378314"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BDC618-B063-4AB4-984E-9D8BBA6BB790}"/>
              </a:ext>
            </a:extLst>
          </p:cNvPr>
          <p:cNvCxnSpPr>
            <a:cxnSpLocks/>
            <a:stCxn id="7" idx="2"/>
          </p:cNvCxnSpPr>
          <p:nvPr/>
        </p:nvCxnSpPr>
        <p:spPr>
          <a:xfrm>
            <a:off x="8506551" y="2054485"/>
            <a:ext cx="233436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0E1DB4B-9EFE-4915-B1DC-C6FAF4B5E8DA}"/>
              </a:ext>
            </a:extLst>
          </p:cNvPr>
          <p:cNvSpPr/>
          <p:nvPr/>
        </p:nvSpPr>
        <p:spPr>
          <a:xfrm>
            <a:off x="5049716"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Emotion Analyzer</a:t>
            </a:r>
            <a:endParaRPr lang="en-IN" dirty="0"/>
          </a:p>
        </p:txBody>
      </p:sp>
      <p:sp>
        <p:nvSpPr>
          <p:cNvPr id="11" name="Rectangle: Rounded Corners 10">
            <a:extLst>
              <a:ext uri="{FF2B5EF4-FFF2-40B4-BE49-F238E27FC236}">
                <a16:creationId xmlns:a16="http://schemas.microsoft.com/office/drawing/2014/main" id="{4139192F-8C6E-46CD-8CDE-20F2346F5718}"/>
              </a:ext>
            </a:extLst>
          </p:cNvPr>
          <p:cNvSpPr/>
          <p:nvPr/>
        </p:nvSpPr>
        <p:spPr>
          <a:xfrm>
            <a:off x="7425112" y="2917750"/>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 Analyzer</a:t>
            </a:r>
            <a:endParaRPr lang="en-IN" dirty="0"/>
          </a:p>
        </p:txBody>
      </p:sp>
      <p:sp>
        <p:nvSpPr>
          <p:cNvPr id="12" name="Rectangle: Rounded Corners 11">
            <a:extLst>
              <a:ext uri="{FF2B5EF4-FFF2-40B4-BE49-F238E27FC236}">
                <a16:creationId xmlns:a16="http://schemas.microsoft.com/office/drawing/2014/main" id="{06828E2D-64BA-4367-93CA-9973CBA5EF6F}"/>
              </a:ext>
            </a:extLst>
          </p:cNvPr>
          <p:cNvSpPr/>
          <p:nvPr/>
        </p:nvSpPr>
        <p:spPr>
          <a:xfrm>
            <a:off x="9806359"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br>
              <a:rPr lang="en-US" dirty="0"/>
            </a:br>
            <a:r>
              <a:rPr lang="en-US" dirty="0"/>
              <a:t> Analyzer</a:t>
            </a:r>
            <a:endParaRPr lang="en-IN" dirty="0"/>
          </a:p>
        </p:txBody>
      </p:sp>
      <p:cxnSp>
        <p:nvCxnSpPr>
          <p:cNvPr id="13" name="Straight Arrow Connector 12">
            <a:extLst>
              <a:ext uri="{FF2B5EF4-FFF2-40B4-BE49-F238E27FC236}">
                <a16:creationId xmlns:a16="http://schemas.microsoft.com/office/drawing/2014/main" id="{C6AB5628-6DCA-454C-9112-CE88DD581545}"/>
              </a:ext>
            </a:extLst>
          </p:cNvPr>
          <p:cNvCxnSpPr>
            <a:cxnSpLocks/>
            <a:stCxn id="10" idx="2"/>
            <a:endCxn id="16" idx="0"/>
          </p:cNvCxnSpPr>
          <p:nvPr/>
        </p:nvCxnSpPr>
        <p:spPr>
          <a:xfrm>
            <a:off x="6117971" y="3676503"/>
            <a:ext cx="2397389"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584476-FBE7-4525-B474-E3D5BDE4167D}"/>
              </a:ext>
            </a:extLst>
          </p:cNvPr>
          <p:cNvCxnSpPr>
            <a:cxnSpLocks/>
            <a:stCxn id="11" idx="2"/>
            <a:endCxn id="16" idx="0"/>
          </p:cNvCxnSpPr>
          <p:nvPr/>
        </p:nvCxnSpPr>
        <p:spPr>
          <a:xfrm>
            <a:off x="8493367" y="3658919"/>
            <a:ext cx="21993" cy="8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D89155-1440-4AB1-95FE-2710C2B5DB0C}"/>
              </a:ext>
            </a:extLst>
          </p:cNvPr>
          <p:cNvCxnSpPr>
            <a:cxnSpLocks/>
            <a:stCxn id="12" idx="2"/>
            <a:endCxn id="16" idx="0"/>
          </p:cNvCxnSpPr>
          <p:nvPr/>
        </p:nvCxnSpPr>
        <p:spPr>
          <a:xfrm flipH="1">
            <a:off x="8515360" y="3676503"/>
            <a:ext cx="2359254"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BC0AE07-BF5B-4D48-B8CE-4950EDC5C982}"/>
              </a:ext>
            </a:extLst>
          </p:cNvPr>
          <p:cNvSpPr/>
          <p:nvPr/>
        </p:nvSpPr>
        <p:spPr>
          <a:xfrm>
            <a:off x="7447105" y="4475288"/>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 Movie</a:t>
            </a:r>
            <a:endParaRPr lang="en-IN" dirty="0"/>
          </a:p>
        </p:txBody>
      </p:sp>
      <p:cxnSp>
        <p:nvCxnSpPr>
          <p:cNvPr id="17" name="Straight Arrow Connector 16">
            <a:extLst>
              <a:ext uri="{FF2B5EF4-FFF2-40B4-BE49-F238E27FC236}">
                <a16:creationId xmlns:a16="http://schemas.microsoft.com/office/drawing/2014/main" id="{2C248AF4-40A3-425A-BEE8-3B4DD404868D}"/>
              </a:ext>
            </a:extLst>
          </p:cNvPr>
          <p:cNvCxnSpPr>
            <a:cxnSpLocks/>
            <a:stCxn id="7" idx="2"/>
          </p:cNvCxnSpPr>
          <p:nvPr/>
        </p:nvCxnSpPr>
        <p:spPr>
          <a:xfrm flipH="1">
            <a:off x="8502158" y="2054485"/>
            <a:ext cx="439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1617D1-FD48-4DED-A2E5-A018E0AD867D}"/>
              </a:ext>
            </a:extLst>
          </p:cNvPr>
          <p:cNvCxnSpPr>
            <a:cxnSpLocks/>
            <a:stCxn id="16" idx="2"/>
            <a:endCxn id="19" idx="0"/>
          </p:cNvCxnSpPr>
          <p:nvPr/>
        </p:nvCxnSpPr>
        <p:spPr>
          <a:xfrm flipH="1">
            <a:off x="8506551" y="5372103"/>
            <a:ext cx="8809" cy="46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10E3019-36E4-4F76-A5C9-8C2B1A620A75}"/>
              </a:ext>
            </a:extLst>
          </p:cNvPr>
          <p:cNvSpPr/>
          <p:nvPr/>
        </p:nvSpPr>
        <p:spPr>
          <a:xfrm>
            <a:off x="7438296" y="5838097"/>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Movie Character Similarities</a:t>
            </a:r>
            <a:endParaRPr lang="en-IN" sz="1600" dirty="0"/>
          </a:p>
        </p:txBody>
      </p:sp>
      <p:cxnSp>
        <p:nvCxnSpPr>
          <p:cNvPr id="21" name="Straight Connector 20">
            <a:extLst>
              <a:ext uri="{FF2B5EF4-FFF2-40B4-BE49-F238E27FC236}">
                <a16:creationId xmlns:a16="http://schemas.microsoft.com/office/drawing/2014/main" id="{52748572-1907-410F-9EA2-A834C16AE730}"/>
              </a:ext>
            </a:extLst>
          </p:cNvPr>
          <p:cNvCxnSpPr/>
          <p:nvPr/>
        </p:nvCxnSpPr>
        <p:spPr>
          <a:xfrm>
            <a:off x="4888526" y="0"/>
            <a:ext cx="0" cy="6858000"/>
          </a:xfrm>
          <a:prstGeom prst="line">
            <a:avLst/>
          </a:prstGeom>
          <a:ln w="254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907BA52-C3E5-455E-86C1-8C1F59BD6B39}"/>
              </a:ext>
            </a:extLst>
          </p:cNvPr>
          <p:cNvSpPr>
            <a:spLocks noGrp="1"/>
          </p:cNvSpPr>
          <p:nvPr>
            <p:ph idx="1"/>
          </p:nvPr>
        </p:nvSpPr>
        <p:spPr>
          <a:xfrm>
            <a:off x="104226" y="2474061"/>
            <a:ext cx="4605528" cy="3812443"/>
          </a:xfrm>
        </p:spPr>
        <p:txBody>
          <a:bodyPr>
            <a:norm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Emotion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Concept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Artist Analyzer.</a:t>
            </a:r>
            <a:endParaRPr lang="en-US" dirty="0"/>
          </a:p>
          <a:p>
            <a:r>
              <a:rPr lang="en-US" b="1" dirty="0">
                <a:latin typeface="Open Sans" panose="020B0606030504020204" pitchFamily="34" charset="0"/>
                <a:ea typeface="Open Sans" panose="020B0606030504020204" pitchFamily="34" charset="0"/>
                <a:cs typeface="Open Sans" panose="020B0606030504020204" pitchFamily="34" charset="0"/>
              </a:rPr>
              <a:t>Movie Character Similarities</a:t>
            </a:r>
            <a:r>
              <a:rPr lang="en-US" dirty="0"/>
              <a:t>.</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102313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B32F-D1E0-46B2-B2D1-35991AF60B3F}"/>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E891212-7BB9-41CF-A99B-744EFEBBF50D}"/>
              </a:ext>
            </a:extLst>
          </p:cNvPr>
          <p:cNvSpPr>
            <a:spLocks noGrp="1"/>
          </p:cNvSpPr>
          <p:nvPr>
            <p:ph sz="half" idx="1"/>
          </p:nvPr>
        </p:nvSpPr>
        <p:spPr>
          <a:xfrm>
            <a:off x="555023" y="2375637"/>
            <a:ext cx="5185873" cy="2504098"/>
          </a:xfrm>
        </p:spPr>
        <p:txBody>
          <a:bodyPr>
            <a:normAutofit/>
          </a:bodyPr>
          <a:lstStyle/>
          <a:p>
            <a:r>
              <a:rPr lang="en-US" sz="2400" i="1" dirty="0"/>
              <a:t>Emotion Analyzer</a:t>
            </a:r>
          </a:p>
          <a:p>
            <a:pPr marL="0" indent="0">
              <a:buNone/>
            </a:pPr>
            <a:r>
              <a:rPr lang="en-US" dirty="0"/>
              <a:t>Using the Natural Language Understanding(NLU) API, analyzes the trend of 5 emotions across every scene of the movie, and finds other movies that have similar patterns of emotion changes. </a:t>
            </a:r>
            <a:endParaRPr lang="en-IN" dirty="0"/>
          </a:p>
          <a:p>
            <a:pPr marL="0" indent="0">
              <a:buNone/>
            </a:pPr>
            <a:endParaRPr lang="en-IN" dirty="0"/>
          </a:p>
        </p:txBody>
      </p:sp>
      <p:pic>
        <p:nvPicPr>
          <p:cNvPr id="6" name="Content Placeholder 5">
            <a:extLst>
              <a:ext uri="{FF2B5EF4-FFF2-40B4-BE49-F238E27FC236}">
                <a16:creationId xmlns:a16="http://schemas.microsoft.com/office/drawing/2014/main" id="{5805ADAD-91A4-4D79-AF28-6215160B2BA0}"/>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7000" contrast="42000"/>
                    </a14:imgEffect>
                  </a14:imgLayer>
                </a14:imgProps>
              </a:ext>
            </a:extLst>
          </a:blip>
          <a:stretch>
            <a:fillRect/>
          </a:stretch>
        </p:blipFill>
        <p:spPr>
          <a:xfrm>
            <a:off x="539927" y="4912752"/>
            <a:ext cx="4722091" cy="1621365"/>
          </a:xfrm>
        </p:spPr>
      </p:pic>
      <p:cxnSp>
        <p:nvCxnSpPr>
          <p:cNvPr id="7" name="Straight Connector 6">
            <a:extLst>
              <a:ext uri="{FF2B5EF4-FFF2-40B4-BE49-F238E27FC236}">
                <a16:creationId xmlns:a16="http://schemas.microsoft.com/office/drawing/2014/main" id="{4986AC7A-D125-418E-ADB4-5322022DA6AA}"/>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6A39936-720E-4B43-98A3-9FD48D817E9F}"/>
              </a:ext>
            </a:extLst>
          </p:cNvPr>
          <p:cNvSpPr txBox="1">
            <a:spLocks/>
          </p:cNvSpPr>
          <p:nvPr/>
        </p:nvSpPr>
        <p:spPr>
          <a:xfrm>
            <a:off x="6607115" y="2138253"/>
            <a:ext cx="5156992" cy="25040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i="1" dirty="0"/>
              <a:t>Concept Analyzer</a:t>
            </a:r>
          </a:p>
          <a:p>
            <a:pPr marL="0" indent="0">
              <a:buFont typeface="Wingdings 2" charset="2"/>
              <a:buNone/>
            </a:pPr>
            <a:r>
              <a:rPr lang="en-US" dirty="0"/>
              <a:t>From the plot of each movie, the basic concepts are obtained using the IBM Watson NLU API Service. With the help of Google word2vec model, it finds other movies that have similar concepts and plots. </a:t>
            </a:r>
            <a:endParaRPr lang="en-IN" dirty="0"/>
          </a:p>
        </p:txBody>
      </p:sp>
      <p:pic>
        <p:nvPicPr>
          <p:cNvPr id="12" name="Picture 11">
            <a:extLst>
              <a:ext uri="{FF2B5EF4-FFF2-40B4-BE49-F238E27FC236}">
                <a16:creationId xmlns:a16="http://schemas.microsoft.com/office/drawing/2014/main" id="{775D9822-B132-4BB6-859E-4D66EFB8F5DE}"/>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5000" contrast="28000"/>
                    </a14:imgEffect>
                  </a14:imgLayer>
                </a14:imgProps>
              </a:ext>
            </a:extLst>
          </a:blip>
          <a:srcRect b="11084"/>
          <a:stretch/>
        </p:blipFill>
        <p:spPr>
          <a:xfrm>
            <a:off x="6921816" y="4994031"/>
            <a:ext cx="4604408" cy="1425574"/>
          </a:xfrm>
          <a:prstGeom prst="rect">
            <a:avLst/>
          </a:prstGeom>
        </p:spPr>
      </p:pic>
    </p:spTree>
    <p:extLst>
      <p:ext uri="{BB962C8B-B14F-4D97-AF65-F5344CB8AC3E}">
        <p14:creationId xmlns:p14="http://schemas.microsoft.com/office/powerpoint/2010/main" val="280248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C8A8-510F-4494-992C-24C747EDBD5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3C1D9796-E82A-42A5-A0A2-0965CBD9E501}"/>
              </a:ext>
            </a:extLst>
          </p:cNvPr>
          <p:cNvSpPr>
            <a:spLocks noGrp="1"/>
          </p:cNvSpPr>
          <p:nvPr>
            <p:ph sz="half" idx="1"/>
          </p:nvPr>
        </p:nvSpPr>
        <p:spPr>
          <a:xfrm>
            <a:off x="458227" y="2301416"/>
            <a:ext cx="5185873" cy="3638763"/>
          </a:xfrm>
        </p:spPr>
        <p:txBody>
          <a:bodyPr/>
          <a:lstStyle/>
          <a:p>
            <a:r>
              <a:rPr lang="en-US" sz="2400" i="1" dirty="0"/>
              <a:t>Artist Analyzer</a:t>
            </a:r>
          </a:p>
          <a:p>
            <a:pPr marL="0" indent="0">
              <a:buNone/>
            </a:pPr>
            <a:r>
              <a:rPr lang="en-US" dirty="0"/>
              <a:t>Using the </a:t>
            </a:r>
            <a:r>
              <a:rPr lang="en-US" dirty="0" err="1"/>
              <a:t>MediaWiki</a:t>
            </a:r>
            <a:r>
              <a:rPr lang="en-US" dirty="0"/>
              <a:t> API provided by Wikipedia to access data, the primary artists of the movie, the actors and directors are taken and the module finds other movies that have the same artists who have worked in it. The artist analyzer gives a more recognizable touch to recommendation of movies(insert better)</a:t>
            </a:r>
            <a:endParaRPr lang="en-IN" dirty="0"/>
          </a:p>
        </p:txBody>
      </p:sp>
      <p:sp>
        <p:nvSpPr>
          <p:cNvPr id="4" name="Content Placeholder 3">
            <a:extLst>
              <a:ext uri="{FF2B5EF4-FFF2-40B4-BE49-F238E27FC236}">
                <a16:creationId xmlns:a16="http://schemas.microsoft.com/office/drawing/2014/main" id="{ECBD1E22-69D2-4222-BCD5-E62706EB9497}"/>
              </a:ext>
            </a:extLst>
          </p:cNvPr>
          <p:cNvSpPr>
            <a:spLocks noGrp="1"/>
          </p:cNvSpPr>
          <p:nvPr>
            <p:ph sz="half" idx="2"/>
          </p:nvPr>
        </p:nvSpPr>
        <p:spPr>
          <a:xfrm>
            <a:off x="6433598" y="2222287"/>
            <a:ext cx="5194583" cy="3638764"/>
          </a:xfrm>
        </p:spPr>
        <p:txBody>
          <a:bodyPr/>
          <a:lstStyle/>
          <a:p>
            <a:r>
              <a:rPr lang="en-US" sz="2400" i="1" dirty="0"/>
              <a:t>Character Similarity</a:t>
            </a:r>
          </a:p>
          <a:p>
            <a:pPr marL="0" indent="0">
              <a:buNone/>
            </a:pPr>
            <a:r>
              <a:rPr lang="en-US" dirty="0"/>
              <a:t>Once the movies are recommended, to provide a personal touch and how the movie may be similar to the original movie, the characters from the recommended movie are matched with characters of the previous movie based on similarity index, which is calculated using the word vector file provided in the dataset.</a:t>
            </a:r>
            <a:endParaRPr lang="en-IN" dirty="0"/>
          </a:p>
        </p:txBody>
      </p:sp>
      <p:cxnSp>
        <p:nvCxnSpPr>
          <p:cNvPr id="5" name="Straight Connector 4">
            <a:extLst>
              <a:ext uri="{FF2B5EF4-FFF2-40B4-BE49-F238E27FC236}">
                <a16:creationId xmlns:a16="http://schemas.microsoft.com/office/drawing/2014/main" id="{A19A6F8D-5048-4D7A-9D93-349829D554CE}"/>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6C96-C7C4-4E1E-B350-E61AB77C2C09}"/>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Role of Team Members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11B56AC-41F4-431B-A56A-38F52FAE928D}"/>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Vijay K – Worked on Modules Concept Analyzer and Artist Analyzer. Co-implemented UI/UX</a:t>
            </a:r>
          </a:p>
          <a:p>
            <a:r>
              <a:rPr lang="en-US" dirty="0">
                <a:latin typeface="Open Sans" panose="020B0606030504020204" pitchFamily="34" charset="0"/>
                <a:ea typeface="Open Sans" panose="020B0606030504020204" pitchFamily="34" charset="0"/>
                <a:cs typeface="Open Sans" panose="020B0606030504020204" pitchFamily="34" charset="0"/>
              </a:rPr>
              <a:t>Abhilash R N – Designed User Interface. Co-implemented UI/UX.</a:t>
            </a:r>
          </a:p>
          <a:p>
            <a:r>
              <a:rPr lang="en-US" dirty="0">
                <a:latin typeface="Open Sans" panose="020B0606030504020204" pitchFamily="34" charset="0"/>
                <a:ea typeface="Open Sans" panose="020B0606030504020204" pitchFamily="34" charset="0"/>
                <a:cs typeface="Open Sans" panose="020B0606030504020204" pitchFamily="34" charset="0"/>
              </a:rPr>
              <a:t>Shrutheesh R </a:t>
            </a:r>
            <a:r>
              <a:rPr lang="en-US" dirty="0" err="1">
                <a:latin typeface="Open Sans" panose="020B0606030504020204" pitchFamily="34" charset="0"/>
                <a:ea typeface="Open Sans" panose="020B0606030504020204" pitchFamily="34" charset="0"/>
                <a:cs typeface="Open Sans" panose="020B0606030504020204" pitchFamily="34" charset="0"/>
              </a:rPr>
              <a:t>Iyer</a:t>
            </a:r>
            <a:r>
              <a:rPr lang="en-US" dirty="0">
                <a:latin typeface="Open Sans" panose="020B0606030504020204" pitchFamily="34" charset="0"/>
                <a:ea typeface="Open Sans" panose="020B0606030504020204" pitchFamily="34" charset="0"/>
                <a:cs typeface="Open Sans" panose="020B0606030504020204" pitchFamily="34" charset="0"/>
              </a:rPr>
              <a:t> – Worked on Modules Character Similarity and Emotion Analyzer and compiled all functional modules.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48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7226-9BD6-4C55-B6C8-C9CECB94C6A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UI/UX Development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C7E4417-BCD5-4FD3-8E51-E45EC4887DD7}"/>
              </a:ext>
            </a:extLst>
          </p:cNvPr>
          <p:cNvSpPr>
            <a:spLocks noGrp="1"/>
          </p:cNvSpPr>
          <p:nvPr>
            <p:ph idx="1"/>
          </p:nvPr>
        </p:nvSpPr>
        <p:spPr/>
        <p:txBody>
          <a:bodyPr/>
          <a:lstStyle/>
          <a:p>
            <a:r>
              <a:rPr lang="en-US" dirty="0"/>
              <a:t>K</a:t>
            </a:r>
            <a:endParaRPr lang="en-IN" dirty="0"/>
          </a:p>
        </p:txBody>
      </p:sp>
    </p:spTree>
    <p:extLst>
      <p:ext uri="{BB962C8B-B14F-4D97-AF65-F5344CB8AC3E}">
        <p14:creationId xmlns:p14="http://schemas.microsoft.com/office/powerpoint/2010/main" val="285467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BDAB-B78B-428F-A5DC-BA00A497FDA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Screenshots of Working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EE98CC78-A1E3-488D-9DBB-92CCEB6C6E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179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198</TotalTime>
  <Words>381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Open Sans</vt:lpstr>
      <vt:lpstr>Wingdings 2</vt:lpstr>
      <vt:lpstr>Quotable</vt:lpstr>
      <vt:lpstr> Whiskey In a Canteen Presents ‘Walrus’</vt:lpstr>
      <vt:lpstr>Problem Statement - Movie dataset analysis </vt:lpstr>
      <vt:lpstr>                     Tools and APIs Used</vt:lpstr>
      <vt:lpstr>Implemented Components</vt:lpstr>
      <vt:lpstr>Functional Modules</vt:lpstr>
      <vt:lpstr>Functional Modules</vt:lpstr>
      <vt:lpstr>Role of Team Members</vt:lpstr>
      <vt:lpstr>UI/UX Development</vt:lpstr>
      <vt:lpstr>Screenshots of Working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Shrutheesh Raman</dc:creator>
  <cp:lastModifiedBy>Shrutheesh Raman</cp:lastModifiedBy>
  <cp:revision>18</cp:revision>
  <dcterms:created xsi:type="dcterms:W3CDTF">2018-10-02T07:11:02Z</dcterms:created>
  <dcterms:modified xsi:type="dcterms:W3CDTF">2018-10-07T17:08:44Z</dcterms:modified>
</cp:coreProperties>
</file>