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7" r:id="rId14"/>
    <p:sldId id="278" r:id="rId15"/>
    <p:sldId id="280" r:id="rId16"/>
    <p:sldId id="281" r:id="rId17"/>
    <p:sldId id="282" r:id="rId18"/>
    <p:sldId id="283" r:id="rId19"/>
    <p:sldId id="284" r:id="rId20"/>
    <p:sldId id="286" r:id="rId21"/>
    <p:sldId id="288" r:id="rId22"/>
    <p:sldId id="289" r:id="rId23"/>
    <p:sldId id="290" r:id="rId24"/>
    <p:sldId id="292" r:id="rId25"/>
    <p:sldId id="293" r:id="rId26"/>
    <p:sldId id="294" r:id="rId27"/>
    <p:sldId id="295" r:id="rId2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29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42123" y="45721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647" y="457200"/>
            <a:ext cx="328422" cy="4747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65567" y="879347"/>
            <a:ext cx="422275" cy="327025"/>
          </a:xfrm>
          <a:custGeom>
            <a:avLst/>
            <a:gdLst/>
            <a:ahLst/>
            <a:cxnLst/>
            <a:rect l="l" t="t" r="r" b="b"/>
            <a:pathLst>
              <a:path w="422275" h="327025">
                <a:moveTo>
                  <a:pt x="422147" y="326897"/>
                </a:moveTo>
                <a:lnTo>
                  <a:pt x="422147" y="0"/>
                </a:lnTo>
                <a:lnTo>
                  <a:pt x="0" y="0"/>
                </a:lnTo>
                <a:lnTo>
                  <a:pt x="0" y="326897"/>
                </a:lnTo>
                <a:lnTo>
                  <a:pt x="422147" y="326897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039" y="806195"/>
            <a:ext cx="8593836" cy="40005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86547" y="348995"/>
            <a:ext cx="31750" cy="857250"/>
          </a:xfrm>
          <a:custGeom>
            <a:avLst/>
            <a:gdLst/>
            <a:ahLst/>
            <a:cxnLst/>
            <a:rect l="l" t="t" r="r" b="b"/>
            <a:pathLst>
              <a:path w="31750" h="857250">
                <a:moveTo>
                  <a:pt x="31241" y="857249"/>
                </a:moveTo>
                <a:lnTo>
                  <a:pt x="31241" y="0"/>
                </a:lnTo>
                <a:lnTo>
                  <a:pt x="0" y="0"/>
                </a:lnTo>
                <a:lnTo>
                  <a:pt x="0" y="857249"/>
                </a:lnTo>
                <a:lnTo>
                  <a:pt x="31241" y="857249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844296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199"/>
                </a:moveTo>
                <a:lnTo>
                  <a:pt x="8763000" y="0"/>
                </a:lnTo>
                <a:lnTo>
                  <a:pt x="0" y="0"/>
                </a:lnTo>
                <a:lnTo>
                  <a:pt x="0" y="76199"/>
                </a:lnTo>
                <a:lnTo>
                  <a:pt x="8763000" y="761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11451"/>
            <a:ext cx="8763000" cy="19050"/>
          </a:xfrm>
          <a:custGeom>
            <a:avLst/>
            <a:gdLst/>
            <a:ahLst/>
            <a:cxnLst/>
            <a:rect l="l" t="t" r="r" b="b"/>
            <a:pathLst>
              <a:path w="8763000" h="19050">
                <a:moveTo>
                  <a:pt x="8763000" y="19050"/>
                </a:moveTo>
                <a:lnTo>
                  <a:pt x="8763000" y="0"/>
                </a:lnTo>
                <a:lnTo>
                  <a:pt x="0" y="0"/>
                </a:lnTo>
                <a:lnTo>
                  <a:pt x="0" y="19050"/>
                </a:lnTo>
                <a:lnTo>
                  <a:pt x="8763000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0402" y="774445"/>
            <a:ext cx="913259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2173" y="3234928"/>
            <a:ext cx="845185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7373" y="6860953"/>
            <a:ext cx="685800" cy="309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1B1B1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0"/>
              </a:lnSpc>
            </a:pPr>
            <a:r>
              <a:rPr spc="-5" dirty="0"/>
              <a:t>13.</a:t>
            </a:r>
            <a:fld id="{81D60167-4931-47E6-BA6A-407CBD079E47}" type="slidenum">
              <a:rPr spc="-5" dirty="0"/>
              <a:pPr marL="12700">
                <a:lnSpc>
                  <a:spcPts val="2310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pc="-5"/>
              <a:t>	</a:t>
            </a:r>
            <a:r>
              <a:rPr lang="en-US" spc="-5" dirty="0" smtClean="0"/>
              <a:t>4.1 </a:t>
            </a:r>
            <a:r>
              <a:rPr spc="-35" smtClean="0"/>
              <a:t>STANDARD</a:t>
            </a:r>
            <a:r>
              <a:rPr spc="-10" smtClean="0"/>
              <a:t> </a:t>
            </a:r>
            <a:r>
              <a:rPr spc="-5" dirty="0"/>
              <a:t>ETHERNET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2571750"/>
            <a:chOff x="774839" y="1206246"/>
            <a:chExt cx="9144000" cy="25717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4839" y="2062746"/>
              <a:ext cx="9144000" cy="1715770"/>
            </a:xfrm>
            <a:custGeom>
              <a:avLst/>
              <a:gdLst/>
              <a:ahLst/>
              <a:cxnLst/>
              <a:rect l="l" t="t" r="r" b="b"/>
              <a:pathLst>
                <a:path w="9144000" h="1715770">
                  <a:moveTo>
                    <a:pt x="9144000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0" y="858012"/>
                  </a:lnTo>
                  <a:lnTo>
                    <a:pt x="0" y="1715262"/>
                  </a:lnTo>
                  <a:lnTo>
                    <a:pt x="9144000" y="1715262"/>
                  </a:lnTo>
                  <a:lnTo>
                    <a:pt x="9144000" y="858012"/>
                  </a:lnTo>
                  <a:lnTo>
                    <a:pt x="9144000" y="85725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9773" y="1755139"/>
            <a:ext cx="8071484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original Ethernet was created </a:t>
            </a:r>
            <a:r>
              <a:rPr sz="2800" b="1" i="1" dirty="0">
                <a:latin typeface="Times New Roman"/>
                <a:cs typeface="Times New Roman"/>
              </a:rPr>
              <a:t>in </a:t>
            </a:r>
            <a:r>
              <a:rPr sz="2800" b="1" i="1" spc="-5" dirty="0">
                <a:latin typeface="Times New Roman"/>
                <a:cs typeface="Times New Roman"/>
              </a:rPr>
              <a:t>1976 at </a:t>
            </a:r>
            <a:r>
              <a:rPr sz="2800" b="1" i="1" spc="-35" dirty="0">
                <a:latin typeface="Times New Roman"/>
                <a:cs typeface="Times New Roman"/>
              </a:rPr>
              <a:t>Xerox’s 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Palo Alto Research Center </a:t>
            </a:r>
            <a:r>
              <a:rPr sz="2800" b="1" i="1" spc="-35" dirty="0">
                <a:latin typeface="Times New Roman"/>
                <a:cs typeface="Times New Roman"/>
              </a:rPr>
              <a:t>(PARC). </a:t>
            </a:r>
            <a:r>
              <a:rPr sz="2800" b="1" i="1" spc="-5" dirty="0">
                <a:latin typeface="Times New Roman"/>
                <a:cs typeface="Times New Roman"/>
              </a:rPr>
              <a:t>Since then, it </a:t>
            </a:r>
            <a:r>
              <a:rPr sz="2800" b="1" i="1" dirty="0">
                <a:latin typeface="Times New Roman"/>
                <a:cs typeface="Times New Roman"/>
              </a:rPr>
              <a:t>has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gone through four </a:t>
            </a:r>
            <a:r>
              <a:rPr sz="2800" b="1" i="1" spc="-60" dirty="0">
                <a:latin typeface="Times New Roman"/>
                <a:cs typeface="Times New Roman"/>
              </a:rPr>
              <a:t>generations.. </a:t>
            </a: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briefly discuss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Standard</a:t>
            </a:r>
            <a:r>
              <a:rPr sz="28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(or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traditional)</a:t>
            </a: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Ethernet</a:t>
            </a: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in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section.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896" y="322580"/>
            <a:ext cx="334860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i="1" spc="-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1.1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82173" y="1360424"/>
            <a:ext cx="79508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Define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type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following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destination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addresses: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2173" y="1787143"/>
            <a:ext cx="33191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6565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	</a:t>
            </a:r>
            <a:r>
              <a:rPr sz="2800" b="1" i="1" spc="-5" dirty="0">
                <a:latin typeface="Times New Roman"/>
                <a:cs typeface="Times New Roman"/>
              </a:rPr>
              <a:t>4A:30:10:21:10:1A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86177" y="1787143"/>
            <a:ext cx="3437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200" algn="l"/>
              </a:tabLst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	</a:t>
            </a:r>
            <a:r>
              <a:rPr sz="2800" b="1" i="1" spc="-5" dirty="0">
                <a:latin typeface="Times New Roman"/>
                <a:cs typeface="Times New Roman"/>
              </a:rPr>
              <a:t>47:20:1B:2E:08:EE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82173" y="2046528"/>
            <a:ext cx="38862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100"/>
              </a:spcBef>
              <a:tabLst>
                <a:tab pos="436245" algn="l"/>
              </a:tabLst>
            </a:pP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.	</a:t>
            </a:r>
            <a:r>
              <a:rPr sz="2800" b="1" i="1" spc="-5" dirty="0">
                <a:latin typeface="Times New Roman"/>
                <a:cs typeface="Times New Roman"/>
              </a:rPr>
              <a:t>FF:FF:FF:FF:FF:FF 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195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To </a:t>
            </a:r>
            <a:r>
              <a:rPr spc="-5" dirty="0"/>
              <a:t>find </a:t>
            </a:r>
            <a:r>
              <a:rPr dirty="0"/>
              <a:t>the type </a:t>
            </a:r>
            <a:r>
              <a:rPr spc="-5" dirty="0"/>
              <a:t>of </a:t>
            </a:r>
            <a:r>
              <a:rPr dirty="0"/>
              <a:t>the </a:t>
            </a:r>
            <a:r>
              <a:rPr spc="-5" dirty="0"/>
              <a:t>address, we need </a:t>
            </a:r>
            <a:r>
              <a:rPr dirty="0"/>
              <a:t>to look </a:t>
            </a:r>
            <a:r>
              <a:rPr spc="-5" dirty="0"/>
              <a:t>at </a:t>
            </a:r>
            <a:r>
              <a:rPr dirty="0"/>
              <a:t>the </a:t>
            </a:r>
            <a:r>
              <a:rPr spc="5" dirty="0"/>
              <a:t> </a:t>
            </a:r>
            <a:r>
              <a:rPr dirty="0"/>
              <a:t>second hexadecimal digit from the left. If it is even, the </a:t>
            </a:r>
            <a:r>
              <a:rPr spc="5" dirty="0"/>
              <a:t> </a:t>
            </a:r>
            <a:r>
              <a:rPr dirty="0"/>
              <a:t>address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unicast.</a:t>
            </a:r>
            <a:r>
              <a:rPr spc="-20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it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odd,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address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multicast.</a:t>
            </a:r>
            <a:r>
              <a:rPr spc="-20" dirty="0"/>
              <a:t> </a:t>
            </a:r>
            <a:r>
              <a:rPr spc="-5" dirty="0"/>
              <a:t>If </a:t>
            </a:r>
            <a:r>
              <a:rPr spc="-685" dirty="0"/>
              <a:t> </a:t>
            </a:r>
            <a:r>
              <a:rPr dirty="0"/>
              <a:t>all digits are </a:t>
            </a:r>
            <a:r>
              <a:rPr spc="-55" dirty="0"/>
              <a:t>F’s, </a:t>
            </a:r>
            <a:r>
              <a:rPr dirty="0"/>
              <a:t>the address is broadcast. Therefore, we </a:t>
            </a:r>
            <a:r>
              <a:rPr spc="-685" dirty="0"/>
              <a:t> </a:t>
            </a:r>
            <a:r>
              <a:rPr dirty="0"/>
              <a:t>have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following:</a:t>
            </a:r>
          </a:p>
          <a:p>
            <a:pPr marL="455930" indent="-443865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55295" algn="l"/>
                <a:tab pos="456565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unicast</a:t>
            </a:r>
            <a:r>
              <a:rPr spc="-15" dirty="0"/>
              <a:t> </a:t>
            </a:r>
            <a:r>
              <a:rPr spc="-5" dirty="0"/>
              <a:t>address</a:t>
            </a:r>
            <a:r>
              <a:rPr dirty="0"/>
              <a:t> because</a:t>
            </a:r>
            <a:r>
              <a:rPr spc="-135" dirty="0"/>
              <a:t> </a:t>
            </a:r>
            <a:r>
              <a:rPr dirty="0"/>
              <a:t>A</a:t>
            </a:r>
            <a:r>
              <a:rPr spc="-17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binary</a:t>
            </a:r>
            <a:r>
              <a:rPr spc="-3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1010.</a:t>
            </a:r>
          </a:p>
          <a:p>
            <a:pPr marL="456565" indent="-444500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56565" algn="l"/>
                <a:tab pos="457200" algn="l"/>
              </a:tabLst>
            </a:pP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multicast</a:t>
            </a:r>
            <a:r>
              <a:rPr spc="-30" dirty="0"/>
              <a:t> </a:t>
            </a:r>
            <a:r>
              <a:rPr dirty="0"/>
              <a:t>address</a:t>
            </a:r>
            <a:r>
              <a:rPr spc="-30" dirty="0"/>
              <a:t> </a:t>
            </a:r>
            <a:r>
              <a:rPr dirty="0"/>
              <a:t>because</a:t>
            </a:r>
            <a:r>
              <a:rPr spc="-30" dirty="0"/>
              <a:t> </a:t>
            </a:r>
            <a:r>
              <a:rPr dirty="0"/>
              <a:t>7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binary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65" dirty="0"/>
              <a:t>0111.</a:t>
            </a:r>
          </a:p>
          <a:p>
            <a:pPr marL="436245" indent="-424180">
              <a:lnSpc>
                <a:spcPct val="100000"/>
              </a:lnSpc>
              <a:buClr>
                <a:srgbClr val="FF0000"/>
              </a:buClr>
              <a:buAutoNum type="alphaLcPeriod"/>
              <a:tabLst>
                <a:tab pos="436245" algn="l"/>
                <a:tab pos="436880" algn="l"/>
              </a:tabLst>
            </a:pPr>
            <a:r>
              <a:rPr spc="-5" dirty="0"/>
              <a:t>This</a:t>
            </a:r>
            <a:r>
              <a:rPr spc="-1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broadcast</a:t>
            </a:r>
            <a:r>
              <a:rPr spc="-25" dirty="0"/>
              <a:t> </a:t>
            </a:r>
            <a:r>
              <a:rPr spc="-5" dirty="0"/>
              <a:t>address</a:t>
            </a:r>
            <a:r>
              <a:rPr spc="-30" dirty="0"/>
              <a:t> </a:t>
            </a:r>
            <a:r>
              <a:rPr dirty="0"/>
              <a:t>because</a:t>
            </a:r>
            <a:r>
              <a:rPr spc="-2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digits</a:t>
            </a:r>
            <a:r>
              <a:rPr spc="-30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spc="-55" dirty="0"/>
              <a:t>F’s.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1896" y="368299"/>
            <a:ext cx="304380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i="1" spc="-5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r>
              <a:rPr i="1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i="1" spc="-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i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1.2</a:t>
            </a:r>
            <a:endParaRPr i="1" spc="-5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51039" y="1206246"/>
            <a:ext cx="1153160" cy="196215"/>
            <a:chOff x="851039" y="1206246"/>
            <a:chExt cx="1153160" cy="196215"/>
          </a:xfrm>
        </p:grpSpPr>
        <p:sp>
          <p:nvSpPr>
            <p:cNvPr id="4" name="object 4"/>
            <p:cNvSpPr/>
            <p:nvPr/>
          </p:nvSpPr>
          <p:spPr>
            <a:xfrm>
              <a:off x="1265567" y="1206246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6"/>
              <a:ext cx="368045" cy="1478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6"/>
              <a:ext cx="560832" cy="228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86547" y="1206246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74839" y="2062733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19">
                <a:moveTo>
                  <a:pt x="9144000" y="858011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2173" y="1665224"/>
            <a:ext cx="8361045" cy="283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i="1" dirty="0">
                <a:latin typeface="Times New Roman"/>
                <a:cs typeface="Times New Roman"/>
              </a:rPr>
              <a:t>Show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how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address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3333CC"/>
                </a:solidFill>
                <a:latin typeface="Times New Roman"/>
                <a:cs typeface="Times New Roman"/>
              </a:rPr>
              <a:t>47:20:1B:2E:08:EE</a:t>
            </a:r>
            <a:r>
              <a:rPr sz="2800" b="1" i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out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on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line.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i="1" dirty="0"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12700" marR="485140" indent="-635">
              <a:lnSpc>
                <a:spcPct val="100000"/>
              </a:lnSpc>
            </a:pPr>
            <a:r>
              <a:rPr sz="2800" b="1" i="1" spc="-5" dirty="0">
                <a:latin typeface="Times New Roman"/>
                <a:cs typeface="Times New Roman"/>
              </a:rPr>
              <a:t>The address </a:t>
            </a:r>
            <a:r>
              <a:rPr sz="2800" b="1" i="1" dirty="0">
                <a:latin typeface="Times New Roman"/>
                <a:cs typeface="Times New Roman"/>
              </a:rPr>
              <a:t>is sent </a:t>
            </a:r>
            <a:r>
              <a:rPr sz="2800" b="1" i="1" spc="-5" dirty="0">
                <a:latin typeface="Times New Roman"/>
                <a:cs typeface="Times New Roman"/>
              </a:rPr>
              <a:t>left-to-right, byte </a:t>
            </a:r>
            <a:r>
              <a:rPr sz="2800" b="1" i="1" dirty="0">
                <a:latin typeface="Times New Roman"/>
                <a:cs typeface="Times New Roman"/>
              </a:rPr>
              <a:t>by byte; </a:t>
            </a:r>
            <a:r>
              <a:rPr sz="2800" b="1" i="1" spc="-5" dirty="0">
                <a:latin typeface="Times New Roman"/>
                <a:cs typeface="Times New Roman"/>
              </a:rPr>
              <a:t>for each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byte,</a:t>
            </a:r>
            <a:r>
              <a:rPr sz="2800" b="1" i="1" spc="-4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is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sent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right-to-left,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by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bit,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shown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below: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46150" y="4872228"/>
            <a:ext cx="8206740" cy="410845"/>
            <a:chOff x="946150" y="4872228"/>
            <a:chExt cx="8206740" cy="4108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3439" y="4929378"/>
              <a:ext cx="8091678" cy="29641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46150" y="4872240"/>
              <a:ext cx="8206740" cy="410845"/>
            </a:xfrm>
            <a:custGeom>
              <a:avLst/>
              <a:gdLst/>
              <a:ahLst/>
              <a:cxnLst/>
              <a:rect l="l" t="t" r="r" b="b"/>
              <a:pathLst>
                <a:path w="8206740" h="410845">
                  <a:moveTo>
                    <a:pt x="8148968" y="353568"/>
                  </a:moveTo>
                  <a:lnTo>
                    <a:pt x="57289" y="353568"/>
                  </a:lnTo>
                  <a:lnTo>
                    <a:pt x="57289" y="364998"/>
                  </a:lnTo>
                  <a:lnTo>
                    <a:pt x="8148968" y="364998"/>
                  </a:lnTo>
                  <a:lnTo>
                    <a:pt x="8148968" y="353568"/>
                  </a:lnTo>
                  <a:close/>
                </a:path>
                <a:path w="8206740" h="410845">
                  <a:moveTo>
                    <a:pt x="8161020" y="45720"/>
                  </a:moveTo>
                  <a:lnTo>
                    <a:pt x="8149590" y="45720"/>
                  </a:lnTo>
                  <a:lnTo>
                    <a:pt x="57150" y="45720"/>
                  </a:lnTo>
                  <a:lnTo>
                    <a:pt x="45720" y="45720"/>
                  </a:lnTo>
                  <a:lnTo>
                    <a:pt x="45720" y="364998"/>
                  </a:lnTo>
                  <a:lnTo>
                    <a:pt x="57150" y="364998"/>
                  </a:lnTo>
                  <a:lnTo>
                    <a:pt x="57150" y="57150"/>
                  </a:lnTo>
                  <a:lnTo>
                    <a:pt x="8149590" y="57150"/>
                  </a:lnTo>
                  <a:lnTo>
                    <a:pt x="8149590" y="364998"/>
                  </a:lnTo>
                  <a:lnTo>
                    <a:pt x="8161020" y="364998"/>
                  </a:lnTo>
                  <a:lnTo>
                    <a:pt x="8161020" y="45720"/>
                  </a:lnTo>
                  <a:close/>
                </a:path>
                <a:path w="8206740" h="410845">
                  <a:moveTo>
                    <a:pt x="8171828" y="376428"/>
                  </a:moveTo>
                  <a:lnTo>
                    <a:pt x="34429" y="376428"/>
                  </a:lnTo>
                  <a:lnTo>
                    <a:pt x="34429" y="410718"/>
                  </a:lnTo>
                  <a:lnTo>
                    <a:pt x="8171828" y="410718"/>
                  </a:lnTo>
                  <a:lnTo>
                    <a:pt x="8171828" y="376428"/>
                  </a:lnTo>
                  <a:close/>
                </a:path>
                <a:path w="8206740" h="410845">
                  <a:moveTo>
                    <a:pt x="8206740" y="0"/>
                  </a:moveTo>
                  <a:lnTo>
                    <a:pt x="8172450" y="0"/>
                  </a:lnTo>
                  <a:lnTo>
                    <a:pt x="34290" y="0"/>
                  </a:lnTo>
                  <a:lnTo>
                    <a:pt x="0" y="0"/>
                  </a:lnTo>
                  <a:lnTo>
                    <a:pt x="0" y="410718"/>
                  </a:lnTo>
                  <a:lnTo>
                    <a:pt x="34290" y="410718"/>
                  </a:lnTo>
                  <a:lnTo>
                    <a:pt x="34290" y="34290"/>
                  </a:lnTo>
                  <a:lnTo>
                    <a:pt x="8172450" y="34290"/>
                  </a:lnTo>
                  <a:lnTo>
                    <a:pt x="8172450" y="410718"/>
                  </a:lnTo>
                  <a:lnTo>
                    <a:pt x="8206740" y="410718"/>
                  </a:lnTo>
                  <a:lnTo>
                    <a:pt x="8206740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033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</a:t>
            </a:r>
            <a:r>
              <a:rPr sz="2400" spc="-5" smtClean="0">
                <a:solidFill>
                  <a:srgbClr val="3333CC"/>
                </a:solidFill>
              </a:rPr>
              <a:t>1.</a:t>
            </a:r>
            <a:r>
              <a:rPr lang="en-US" sz="2400" spc="-5" dirty="0" smtClean="0">
                <a:solidFill>
                  <a:srgbClr val="3333CC"/>
                </a:solidFill>
              </a:rPr>
              <a:t>6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Categories of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Standard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039" y="2482595"/>
            <a:ext cx="6390132" cy="33512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773" y="2352547"/>
            <a:ext cx="6591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400" spc="-50">
                <a:solidFill>
                  <a:srgbClr val="3333CC"/>
                </a:solidFill>
              </a:rPr>
              <a:t>Table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</a:t>
            </a:r>
            <a:r>
              <a:rPr sz="2400" smtClean="0">
                <a:solidFill>
                  <a:srgbClr val="3333CC"/>
                </a:solidFill>
              </a:rPr>
              <a:t>1.1</a:t>
            </a:r>
            <a:r>
              <a:rPr sz="2400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Summary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of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Standard Ethernet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3217" y="2914650"/>
            <a:ext cx="7796021" cy="1830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lang="en-US" spc="-5" dirty="0" smtClean="0"/>
              <a:t>4.2 </a:t>
            </a:r>
            <a:r>
              <a:rPr spc="-5" smtClean="0"/>
              <a:t>CHANGES</a:t>
            </a:r>
            <a:r>
              <a:rPr spc="-10" smtClean="0"/>
              <a:t> </a:t>
            </a:r>
            <a:r>
              <a:rPr spc="-5" dirty="0"/>
              <a:t>IN</a:t>
            </a:r>
            <a:r>
              <a:rPr spc="-60" dirty="0"/>
              <a:t> </a:t>
            </a:r>
            <a:r>
              <a:rPr spc="-5" dirty="0"/>
              <a:t>THE</a:t>
            </a:r>
            <a:r>
              <a:rPr dirty="0"/>
              <a:t> </a:t>
            </a:r>
            <a:r>
              <a:rPr spc="-35" dirty="0"/>
              <a:t>STANDARD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973" y="1877822"/>
            <a:ext cx="8223250" cy="4296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10-Mbps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Standard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Ethernet</a:t>
            </a:r>
            <a:r>
              <a:rPr sz="2800" b="1" i="1" dirty="0">
                <a:latin typeface="Times New Roman"/>
                <a:cs typeface="Times New Roman"/>
              </a:rPr>
              <a:t> has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gone</a:t>
            </a:r>
            <a:r>
              <a:rPr sz="2800" b="1" i="1" dirty="0">
                <a:latin typeface="Times New Roman"/>
                <a:cs typeface="Times New Roman"/>
              </a:rPr>
              <a:t> through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several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changes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before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moving</a:t>
            </a:r>
            <a:r>
              <a:rPr sz="2800" b="1" i="1" dirty="0">
                <a:latin typeface="Times New Roman"/>
                <a:cs typeface="Times New Roman"/>
              </a:rPr>
              <a:t> to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higher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5" dirty="0">
                <a:latin typeface="Times New Roman"/>
                <a:cs typeface="Times New Roman"/>
              </a:rPr>
              <a:t>rates.. </a:t>
            </a:r>
            <a:r>
              <a:rPr sz="2800" b="1" i="1" spc="-5" dirty="0">
                <a:latin typeface="Times New Roman"/>
                <a:cs typeface="Times New Roman"/>
              </a:rPr>
              <a:t>These changes actually opened </a:t>
            </a:r>
            <a:r>
              <a:rPr sz="2800" b="1" i="1" dirty="0">
                <a:latin typeface="Times New Roman"/>
                <a:cs typeface="Times New Roman"/>
              </a:rPr>
              <a:t>the </a:t>
            </a:r>
            <a:r>
              <a:rPr sz="2800" b="1" i="1" spc="-5" dirty="0">
                <a:latin typeface="Times New Roman"/>
                <a:cs typeface="Times New Roman"/>
              </a:rPr>
              <a:t>road to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evolution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Ethernet to become compatible with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other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high-data-rate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spc="-240" dirty="0">
                <a:latin typeface="Times New Roman"/>
                <a:cs typeface="Times New Roman"/>
              </a:rPr>
              <a:t>LANs..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5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541718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Bridged Ethernet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Switched Ethernet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Full-Duplex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 Ethernet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605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4.2.1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-10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with and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without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bridge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497" y="2482595"/>
            <a:ext cx="8527542" cy="296265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8752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4.2.2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Collision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domains 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unbridged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network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bridged network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497" y="1882901"/>
            <a:ext cx="8527542" cy="440969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721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4.2.3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Switched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539" y="2347722"/>
            <a:ext cx="7048500" cy="34876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981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4.2.4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Full-duplex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switched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Ethernet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2495" y="2302001"/>
            <a:ext cx="6790943" cy="376199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lang="en-US" spc="-5" dirty="0" smtClean="0"/>
              <a:t>4.3</a:t>
            </a:r>
            <a:r>
              <a:rPr spc="-5" dirty="0"/>
              <a:t>	</a:t>
            </a:r>
            <a:r>
              <a:rPr spc="-65" dirty="0"/>
              <a:t>FAST</a:t>
            </a:r>
            <a:r>
              <a:rPr spc="-80" dirty="0"/>
              <a:t> </a:t>
            </a:r>
            <a:r>
              <a:rPr spc="-5" dirty="0"/>
              <a:t>ETHERNET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74839" y="3777234"/>
            <a:ext cx="9144000" cy="858519"/>
          </a:xfrm>
          <a:custGeom>
            <a:avLst/>
            <a:gdLst/>
            <a:ahLst/>
            <a:cxnLst/>
            <a:rect l="l" t="t" r="r" b="b"/>
            <a:pathLst>
              <a:path w="9144000" h="858520">
                <a:moveTo>
                  <a:pt x="9144000" y="858012"/>
                </a:moveTo>
                <a:lnTo>
                  <a:pt x="9144000" y="0"/>
                </a:lnTo>
                <a:lnTo>
                  <a:pt x="0" y="0"/>
                </a:lnTo>
                <a:lnTo>
                  <a:pt x="0" y="858012"/>
                </a:lnTo>
                <a:lnTo>
                  <a:pt x="9144000" y="85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5973" y="1819148"/>
            <a:ext cx="8223884" cy="435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Fast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Ethernet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designed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compete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LAN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protocols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such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FDDI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or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Fiber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Channel.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IEEE </a:t>
            </a:r>
            <a:r>
              <a:rPr sz="2800" b="1" i="1" spc="-5" dirty="0">
                <a:latin typeface="Times New Roman"/>
                <a:cs typeface="Times New Roman"/>
              </a:rPr>
              <a:t> created Fast Ethernet under </a:t>
            </a:r>
            <a:r>
              <a:rPr sz="2800" b="1" i="1" dirty="0">
                <a:latin typeface="Times New Roman"/>
                <a:cs typeface="Times New Roman"/>
              </a:rPr>
              <a:t>th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nam</a:t>
            </a:r>
            <a:r>
              <a:rPr sz="2800" b="1" i="1" dirty="0">
                <a:latin typeface="Times New Roman"/>
                <a:cs typeface="Times New Roman"/>
              </a:rPr>
              <a:t> 80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355" dirty="0">
                <a:latin typeface="Times New Roman"/>
                <a:cs typeface="Times New Roman"/>
              </a:rPr>
              <a:t>..</a:t>
            </a:r>
            <a:r>
              <a:rPr sz="2800" b="1" i="1" spc="-350" dirty="0">
                <a:latin typeface="Times New Roman"/>
                <a:cs typeface="Times New Roman"/>
              </a:rPr>
              <a:t> </a:t>
            </a:r>
            <a:r>
              <a:rPr sz="2800" b="1" i="1" spc="-235" dirty="0">
                <a:latin typeface="Times New Roman"/>
                <a:cs typeface="Times New Roman"/>
              </a:rPr>
              <a:t>u..</a:t>
            </a:r>
            <a:r>
              <a:rPr sz="2800" b="1" i="1" spc="-229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Fast </a:t>
            </a:r>
            <a:r>
              <a:rPr sz="2800" b="1" i="1" spc="-5" dirty="0">
                <a:latin typeface="Times New Roman"/>
                <a:cs typeface="Times New Roman"/>
              </a:rPr>
              <a:t> Ethernet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backward-compatible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Standard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Ethernet, but it </a:t>
            </a:r>
            <a:r>
              <a:rPr sz="2800" b="1" i="1" spc="-10" dirty="0">
                <a:latin typeface="Times New Roman"/>
                <a:cs typeface="Times New Roman"/>
              </a:rPr>
              <a:t>can </a:t>
            </a:r>
            <a:r>
              <a:rPr sz="2800" b="1" i="1" spc="-5" dirty="0">
                <a:latin typeface="Times New Roman"/>
                <a:cs typeface="Times New Roman"/>
              </a:rPr>
              <a:t>transmit data 10 times faster at </a:t>
            </a:r>
            <a:r>
              <a:rPr sz="2800" b="1" i="1" dirty="0">
                <a:latin typeface="Times New Roman"/>
                <a:cs typeface="Times New Roman"/>
              </a:rPr>
              <a:t>a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rate</a:t>
            </a:r>
            <a:r>
              <a:rPr sz="2800" b="1" i="1" spc="-3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-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100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Mbps.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00">
              <a:latin typeface="Times New Roman"/>
              <a:cs typeface="Times New Roman"/>
            </a:endParaRPr>
          </a:p>
          <a:p>
            <a:pPr marL="40640" algn="just">
              <a:lnSpc>
                <a:spcPct val="100000"/>
              </a:lnSpc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6231255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MAC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Sublayer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73125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 4.1.1: </a:t>
            </a:r>
            <a:r>
              <a:rPr sz="2000" i="1" spc="-5" smtClean="0">
                <a:latin typeface="Times New Roman"/>
                <a:cs typeface="Times New Roman"/>
              </a:rPr>
              <a:t>Ethernet</a:t>
            </a:r>
            <a:r>
              <a:rPr sz="2000" i="1" smtClean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evolution through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four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generations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5191" y="2634995"/>
            <a:ext cx="7394447" cy="235762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036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4.3.1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Fast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Ethernet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2693" y="2863595"/>
            <a:ext cx="6654545" cy="25907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1114425"/>
            <a:ext cx="807452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800" spc="-50">
                <a:solidFill>
                  <a:srgbClr val="3333CC"/>
                </a:solidFill>
              </a:rPr>
              <a:t>Table</a:t>
            </a:r>
            <a:r>
              <a:rPr sz="2800" spc="-5">
                <a:solidFill>
                  <a:srgbClr val="3333CC"/>
                </a:solidFill>
              </a:rPr>
              <a:t> </a:t>
            </a:r>
            <a:r>
              <a:rPr lang="en-US" sz="2800" spc="-5" dirty="0" smtClean="0">
                <a:solidFill>
                  <a:srgbClr val="3333CC"/>
                </a:solidFill>
              </a:rPr>
              <a:t>4</a:t>
            </a:r>
            <a:r>
              <a:rPr sz="2800" smtClean="0">
                <a:solidFill>
                  <a:srgbClr val="3333CC"/>
                </a:solidFill>
              </a:rPr>
              <a:t>.2</a:t>
            </a:r>
            <a:r>
              <a:rPr sz="2800" dirty="0">
                <a:solidFill>
                  <a:srgbClr val="3333CC"/>
                </a:solidFill>
              </a:rPr>
              <a:t>	</a:t>
            </a:r>
            <a:r>
              <a:rPr sz="2800" i="1" spc="-10" dirty="0">
                <a:latin typeface="Times New Roman"/>
                <a:cs typeface="Times New Roman"/>
              </a:rPr>
              <a:t>Summary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of Fast </a:t>
            </a:r>
            <a:r>
              <a:rPr sz="2800" i="1" spc="-10" dirty="0">
                <a:latin typeface="Times New Roman"/>
                <a:cs typeface="Times New Roman"/>
              </a:rPr>
              <a:t>Ethernet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implementations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" y="2257425"/>
            <a:ext cx="10058399" cy="4190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839" y="348995"/>
            <a:ext cx="9144000" cy="857250"/>
            <a:chOff x="774839" y="348995"/>
            <a:chExt cx="9144000" cy="857250"/>
          </a:xfrm>
        </p:grpSpPr>
        <p:sp>
          <p:nvSpPr>
            <p:cNvPr id="3" name="object 3"/>
            <p:cNvSpPr/>
            <p:nvPr/>
          </p:nvSpPr>
          <p:spPr>
            <a:xfrm>
              <a:off x="774839" y="348995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8572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9144000" y="8572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4827" y="349007"/>
              <a:ext cx="9144000" cy="857250"/>
            </a:xfrm>
            <a:custGeom>
              <a:avLst/>
              <a:gdLst/>
              <a:ahLst/>
              <a:cxnLst/>
              <a:rect l="l" t="t" r="r" b="b"/>
              <a:pathLst>
                <a:path w="9144000" h="857250">
                  <a:moveTo>
                    <a:pt x="9144000" y="6858"/>
                  </a:moveTo>
                  <a:lnTo>
                    <a:pt x="9140685" y="3124"/>
                  </a:lnTo>
                  <a:lnTo>
                    <a:pt x="9143873" y="3124"/>
                  </a:lnTo>
                  <a:lnTo>
                    <a:pt x="9143873" y="0"/>
                  </a:lnTo>
                  <a:lnTo>
                    <a:pt x="9137917" y="0"/>
                  </a:lnTo>
                  <a:lnTo>
                    <a:pt x="9137523" y="0"/>
                  </a:lnTo>
                  <a:lnTo>
                    <a:pt x="6858" y="0"/>
                  </a:lnTo>
                  <a:lnTo>
                    <a:pt x="0" y="0"/>
                  </a:lnTo>
                  <a:lnTo>
                    <a:pt x="0" y="6858"/>
                  </a:lnTo>
                  <a:lnTo>
                    <a:pt x="0" y="857250"/>
                  </a:lnTo>
                  <a:lnTo>
                    <a:pt x="6858" y="857250"/>
                  </a:lnTo>
                  <a:lnTo>
                    <a:pt x="6858" y="6858"/>
                  </a:lnTo>
                  <a:lnTo>
                    <a:pt x="9137917" y="6858"/>
                  </a:lnTo>
                  <a:lnTo>
                    <a:pt x="9137917" y="857250"/>
                  </a:lnTo>
                  <a:lnTo>
                    <a:pt x="9144000" y="857250"/>
                  </a:lnTo>
                  <a:lnTo>
                    <a:pt x="9144000" y="6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lang="en-US" spc="-5" dirty="0" smtClean="0"/>
              <a:t>4.4</a:t>
            </a:r>
            <a:r>
              <a:rPr spc="-5" dirty="0"/>
              <a:t>	GIGABIT</a:t>
            </a:r>
            <a:r>
              <a:rPr spc="-55" dirty="0"/>
              <a:t> </a:t>
            </a:r>
            <a:r>
              <a:rPr spc="-5" dirty="0"/>
              <a:t>ETHERNET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4839" y="1206246"/>
            <a:ext cx="9144000" cy="857250"/>
            <a:chOff x="774839" y="1206246"/>
            <a:chExt cx="9144000" cy="857250"/>
          </a:xfrm>
        </p:grpSpPr>
        <p:sp>
          <p:nvSpPr>
            <p:cNvPr id="7" name="object 7"/>
            <p:cNvSpPr/>
            <p:nvPr/>
          </p:nvSpPr>
          <p:spPr>
            <a:xfrm>
              <a:off x="774839" y="1720596"/>
              <a:ext cx="9144000" cy="342900"/>
            </a:xfrm>
            <a:custGeom>
              <a:avLst/>
              <a:gdLst/>
              <a:ahLst/>
              <a:cxnLst/>
              <a:rect l="l" t="t" r="r" b="b"/>
              <a:pathLst>
                <a:path w="9144000" h="342900">
                  <a:moveTo>
                    <a:pt x="0" y="342900"/>
                  </a:moveTo>
                  <a:lnTo>
                    <a:pt x="9144000" y="3429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4839" y="1206246"/>
              <a:ext cx="9144000" cy="514350"/>
            </a:xfrm>
            <a:custGeom>
              <a:avLst/>
              <a:gdLst/>
              <a:ahLst/>
              <a:cxnLst/>
              <a:rect l="l" t="t" r="r" b="b"/>
              <a:pathLst>
                <a:path w="9144000" h="514350">
                  <a:moveTo>
                    <a:pt x="9144000" y="51435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9144000" y="514350"/>
                  </a:lnTo>
                  <a:close/>
                </a:path>
              </a:pathLst>
            </a:custGeom>
            <a:solidFill>
              <a:srgbClr val="33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839" y="1206246"/>
              <a:ext cx="9144000" cy="521334"/>
            </a:xfrm>
            <a:custGeom>
              <a:avLst/>
              <a:gdLst/>
              <a:ahLst/>
              <a:cxnLst/>
              <a:rect l="l" t="t" r="r" b="b"/>
              <a:pathLst>
                <a:path w="9144000" h="521335">
                  <a:moveTo>
                    <a:pt x="6858" y="508254"/>
                  </a:moveTo>
                  <a:lnTo>
                    <a:pt x="6858" y="0"/>
                  </a:lnTo>
                  <a:lnTo>
                    <a:pt x="0" y="0"/>
                  </a:lnTo>
                  <a:lnTo>
                    <a:pt x="0" y="508254"/>
                  </a:lnTo>
                  <a:lnTo>
                    <a:pt x="6858" y="508254"/>
                  </a:lnTo>
                  <a:close/>
                </a:path>
                <a:path w="9144000" h="521335">
                  <a:moveTo>
                    <a:pt x="9143987" y="508253"/>
                  </a:moveTo>
                  <a:lnTo>
                    <a:pt x="0" y="508254"/>
                  </a:lnTo>
                  <a:lnTo>
                    <a:pt x="6858" y="514350"/>
                  </a:lnTo>
                  <a:lnTo>
                    <a:pt x="6858" y="521208"/>
                  </a:lnTo>
                  <a:lnTo>
                    <a:pt x="9137904" y="521207"/>
                  </a:lnTo>
                  <a:lnTo>
                    <a:pt x="9137904" y="514349"/>
                  </a:lnTo>
                  <a:lnTo>
                    <a:pt x="9143987" y="508253"/>
                  </a:lnTo>
                  <a:close/>
                </a:path>
                <a:path w="9144000" h="521335">
                  <a:moveTo>
                    <a:pt x="6858" y="521208"/>
                  </a:moveTo>
                  <a:lnTo>
                    <a:pt x="6858" y="514350"/>
                  </a:lnTo>
                  <a:lnTo>
                    <a:pt x="0" y="508254"/>
                  </a:lnTo>
                  <a:lnTo>
                    <a:pt x="0" y="521208"/>
                  </a:lnTo>
                  <a:lnTo>
                    <a:pt x="6858" y="521208"/>
                  </a:lnTo>
                  <a:close/>
                </a:path>
                <a:path w="9144000" h="521335">
                  <a:moveTo>
                    <a:pt x="9144000" y="521207"/>
                  </a:moveTo>
                  <a:lnTo>
                    <a:pt x="9144000" y="0"/>
                  </a:lnTo>
                  <a:lnTo>
                    <a:pt x="9137904" y="0"/>
                  </a:lnTo>
                  <a:lnTo>
                    <a:pt x="9137904" y="508253"/>
                  </a:lnTo>
                  <a:lnTo>
                    <a:pt x="9143987" y="508253"/>
                  </a:lnTo>
                  <a:lnTo>
                    <a:pt x="9143987" y="521207"/>
                  </a:lnTo>
                  <a:close/>
                </a:path>
                <a:path w="9144000" h="521335">
                  <a:moveTo>
                    <a:pt x="9143987" y="521207"/>
                  </a:moveTo>
                  <a:lnTo>
                    <a:pt x="9143987" y="508253"/>
                  </a:lnTo>
                  <a:lnTo>
                    <a:pt x="9137904" y="514349"/>
                  </a:lnTo>
                  <a:lnTo>
                    <a:pt x="9137904" y="521207"/>
                  </a:lnTo>
                  <a:lnTo>
                    <a:pt x="9143987" y="5212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05973" y="1894586"/>
            <a:ext cx="80721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i="1" spc="-5" dirty="0">
                <a:latin typeface="Times New Roman"/>
                <a:cs typeface="Times New Roman"/>
              </a:rPr>
              <a:t>The need for an even higher data rate resulted </a:t>
            </a:r>
            <a:r>
              <a:rPr sz="2800" b="1" i="1" dirty="0">
                <a:latin typeface="Times New Roman"/>
                <a:cs typeface="Times New Roman"/>
              </a:rPr>
              <a:t>in the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design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the Gigabit Ethernet protocol (1000 </a:t>
            </a:r>
            <a:r>
              <a:rPr sz="2800" b="1" i="1" dirty="0">
                <a:latin typeface="Times New Roman"/>
                <a:cs typeface="Times New Roman"/>
              </a:rPr>
              <a:t>Mbps). 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IEEE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committee</a:t>
            </a:r>
            <a:r>
              <a:rPr sz="2800" b="1" i="1" spc="-3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calls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the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standard</a:t>
            </a:r>
            <a:r>
              <a:rPr sz="2800" b="1" i="1" spc="-25" dirty="0">
                <a:latin typeface="Times New Roman"/>
                <a:cs typeface="Times New Roman"/>
              </a:rPr>
              <a:t> </a:t>
            </a:r>
            <a:r>
              <a:rPr sz="2800" b="1" i="1" spc="-235" dirty="0">
                <a:latin typeface="Times New Roman"/>
                <a:cs typeface="Times New Roman"/>
              </a:rPr>
              <a:t>802..3z..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05973" y="4514528"/>
            <a:ext cx="4699000" cy="165988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65"/>
              </a:spcBef>
            </a:pPr>
            <a:r>
              <a:rPr sz="2800" b="1" i="1" u="heavy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</a:t>
            </a:r>
            <a:r>
              <a:rPr sz="2800" b="1" i="1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discussed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800" b="1" i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this</a:t>
            </a:r>
            <a:r>
              <a:rPr sz="2800" b="1" i="1" u="heavy" spc="-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b="1" i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section:</a:t>
            </a:r>
            <a:endParaRPr sz="2800">
              <a:latin typeface="Times New Roman"/>
              <a:cs typeface="Times New Roman"/>
            </a:endParaRPr>
          </a:p>
          <a:p>
            <a:pPr marL="12700" marR="270637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MAC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Sublayer </a:t>
            </a:r>
            <a:r>
              <a:rPr sz="2400" b="1" spc="-58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sz="2400" b="1" spc="-7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Layer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Ten-Gigabit</a:t>
            </a:r>
            <a:r>
              <a:rPr sz="2400" b="1" spc="-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Ethernet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32039" y="25206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1872995"/>
            <a:ext cx="1143000" cy="5669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4123" y="1893824"/>
            <a:ext cx="7175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70139" y="2650998"/>
            <a:ext cx="8077200" cy="252920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815975" marR="807720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In the </a:t>
            </a:r>
            <a:r>
              <a:rPr sz="3200" b="1" spc="-10" dirty="0">
                <a:latin typeface="Arial"/>
                <a:cs typeface="Arial"/>
              </a:rPr>
              <a:t>full-duplex </a:t>
            </a:r>
            <a:r>
              <a:rPr sz="3200" b="1" spc="-5" dirty="0">
                <a:latin typeface="Arial"/>
                <a:cs typeface="Arial"/>
              </a:rPr>
              <a:t>mode of Gigabit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Ethernet, there </a:t>
            </a:r>
            <a:r>
              <a:rPr sz="3200" b="1" spc="-5" dirty="0">
                <a:latin typeface="Arial"/>
                <a:cs typeface="Arial"/>
              </a:rPr>
              <a:t>is no</a:t>
            </a:r>
            <a:r>
              <a:rPr sz="3200" b="1" spc="-10" dirty="0">
                <a:latin typeface="Arial"/>
                <a:cs typeface="Arial"/>
              </a:rPr>
              <a:t> collision;</a:t>
            </a:r>
            <a:endParaRPr sz="3200">
              <a:latin typeface="Arial"/>
              <a:cs typeface="Arial"/>
            </a:endParaRPr>
          </a:p>
          <a:p>
            <a:pPr marL="443230" marR="434975" indent="-635" algn="ctr">
              <a:lnSpc>
                <a:spcPct val="100000"/>
              </a:lnSpc>
              <a:tabLst>
                <a:tab pos="2854325" algn="l"/>
              </a:tabLst>
            </a:pPr>
            <a:r>
              <a:rPr sz="3200" b="1" spc="-5" dirty="0">
                <a:latin typeface="Arial"/>
                <a:cs typeface="Arial"/>
              </a:rPr>
              <a:t>the maximum length of the cable is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determined	</a:t>
            </a:r>
            <a:r>
              <a:rPr sz="3200" b="1" dirty="0">
                <a:latin typeface="Arial"/>
                <a:cs typeface="Arial"/>
              </a:rPr>
              <a:t>by </a:t>
            </a:r>
            <a:r>
              <a:rPr sz="3200" b="1" spc="-5" dirty="0">
                <a:latin typeface="Arial"/>
                <a:cs typeface="Arial"/>
              </a:rPr>
              <a:t>the signal </a:t>
            </a:r>
            <a:r>
              <a:rPr sz="3200" b="1" spc="-10" dirty="0">
                <a:latin typeface="Arial"/>
                <a:cs typeface="Arial"/>
              </a:rPr>
              <a:t>attenuation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in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cable.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52638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347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4.4.1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Gigabit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Ethernet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225" y="2558795"/>
            <a:ext cx="7960614" cy="28940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670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824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4.4.2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Encoding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Gigabit Ethernet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implementations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649" y="2792729"/>
            <a:ext cx="8225790" cy="311886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1" y="875665"/>
            <a:ext cx="9220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800" spc="-50">
                <a:solidFill>
                  <a:srgbClr val="3333CC"/>
                </a:solidFill>
              </a:rPr>
              <a:t>Table</a:t>
            </a:r>
            <a:r>
              <a:rPr sz="2800" spc="-5">
                <a:solidFill>
                  <a:srgbClr val="3333CC"/>
                </a:solidFill>
              </a:rPr>
              <a:t> </a:t>
            </a:r>
            <a:r>
              <a:rPr lang="en-US" sz="2800" spc="-5" dirty="0" smtClean="0">
                <a:solidFill>
                  <a:srgbClr val="3333CC"/>
                </a:solidFill>
              </a:rPr>
              <a:t>4</a:t>
            </a:r>
            <a:r>
              <a:rPr sz="2800" smtClean="0">
                <a:solidFill>
                  <a:srgbClr val="3333CC"/>
                </a:solidFill>
              </a:rPr>
              <a:t>.3</a:t>
            </a:r>
            <a:r>
              <a:rPr sz="2800" dirty="0">
                <a:solidFill>
                  <a:srgbClr val="3333CC"/>
                </a:solidFill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Summary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of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Gigabit</a:t>
            </a:r>
            <a:r>
              <a:rPr sz="2800" i="1" spc="-10" dirty="0">
                <a:latin typeface="Times New Roman"/>
                <a:cs typeface="Times New Roman"/>
              </a:rPr>
              <a:t> </a:t>
            </a:r>
            <a:r>
              <a:rPr sz="2800" i="1" spc="-5">
                <a:latin typeface="Times New Roman"/>
                <a:cs typeface="Times New Roman"/>
              </a:rPr>
              <a:t>Ethernet</a:t>
            </a:r>
            <a:r>
              <a:rPr sz="2800" i="1" spc="5">
                <a:latin typeface="Times New Roman"/>
                <a:cs typeface="Times New Roman"/>
              </a:rPr>
              <a:t> </a:t>
            </a:r>
            <a:r>
              <a:rPr sz="2800" i="1" spc="-5" smtClean="0">
                <a:latin typeface="Times New Roman"/>
                <a:cs typeface="Times New Roman"/>
              </a:rPr>
              <a:t>implementations</a:t>
            </a:r>
            <a:r>
              <a:rPr lang="en-US" sz="2800" i="1" spc="-5" dirty="0" smtClean="0">
                <a:latin typeface="Times New Roman"/>
                <a:cs typeface="Times New Roman"/>
              </a:rPr>
              <a:t/>
            </a:r>
            <a:br>
              <a:rPr lang="en-US" sz="2800" i="1" spc="-5" dirty="0" smtClean="0">
                <a:latin typeface="Times New Roman"/>
                <a:cs typeface="Times New Roman"/>
              </a:rPr>
            </a:b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2619754"/>
            <a:ext cx="9677400" cy="443827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1495425"/>
            <a:ext cx="976630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9710" algn="l"/>
              </a:tabLst>
            </a:pPr>
            <a:r>
              <a:rPr sz="2800" spc="-50">
                <a:solidFill>
                  <a:srgbClr val="3333CC"/>
                </a:solidFill>
              </a:rPr>
              <a:t>Table</a:t>
            </a:r>
            <a:r>
              <a:rPr sz="2800" spc="-5">
                <a:solidFill>
                  <a:srgbClr val="3333CC"/>
                </a:solidFill>
              </a:rPr>
              <a:t> </a:t>
            </a:r>
            <a:r>
              <a:rPr lang="en-US" sz="2800" spc="-5" dirty="0" smtClean="0">
                <a:solidFill>
                  <a:srgbClr val="3333CC"/>
                </a:solidFill>
              </a:rPr>
              <a:t>4</a:t>
            </a:r>
            <a:r>
              <a:rPr sz="2800" smtClean="0">
                <a:solidFill>
                  <a:srgbClr val="3333CC"/>
                </a:solidFill>
              </a:rPr>
              <a:t>.4</a:t>
            </a:r>
            <a:r>
              <a:rPr sz="2800" dirty="0">
                <a:solidFill>
                  <a:srgbClr val="3333CC"/>
                </a:solidFill>
              </a:rPr>
              <a:t>	</a:t>
            </a:r>
            <a:r>
              <a:rPr sz="2800" i="1" spc="-5" dirty="0">
                <a:latin typeface="Times New Roman"/>
                <a:cs typeface="Times New Roman"/>
              </a:rPr>
              <a:t>Summary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of</a:t>
            </a:r>
            <a:r>
              <a:rPr sz="2800" i="1" spc="5" dirty="0">
                <a:latin typeface="Times New Roman"/>
                <a:cs typeface="Times New Roman"/>
              </a:rPr>
              <a:t> </a:t>
            </a:r>
            <a:r>
              <a:rPr sz="2800" i="1" spc="-20" dirty="0">
                <a:latin typeface="Times New Roman"/>
                <a:cs typeface="Times New Roman"/>
              </a:rPr>
              <a:t>Ten-Gigabit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Ethernet</a:t>
            </a:r>
            <a:r>
              <a:rPr sz="2800" i="1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Times New Roman"/>
                <a:cs typeface="Times New Roman"/>
              </a:rPr>
              <a:t>implementations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2791205"/>
            <a:ext cx="9220199" cy="3352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352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4.1.2</a:t>
            </a:r>
            <a:r>
              <a:rPr sz="2000" i="1" spc="-5" smtClean="0">
                <a:latin typeface="Times New Roman"/>
                <a:cs typeface="Times New Roman"/>
              </a:rPr>
              <a:t>802.3</a:t>
            </a:r>
            <a:r>
              <a:rPr sz="2000" i="1" spc="-35" smtClean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MAC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frame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765" y="2640329"/>
            <a:ext cx="8821673" cy="258546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586472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4.1.3: </a:t>
            </a:r>
            <a:r>
              <a:rPr sz="2000" i="1" spc="-5" smtClean="0">
                <a:latin typeface="Times New Roman"/>
                <a:cs typeface="Times New Roman"/>
              </a:rPr>
              <a:t>Minimum</a:t>
            </a:r>
            <a:r>
              <a:rPr sz="2000" i="1" spc="-25" smtClean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and maximum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lengths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3439" y="2782823"/>
            <a:ext cx="8574785" cy="26715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265555" marR="1257935" indent="1430020">
              <a:lnSpc>
                <a:spcPct val="100000"/>
              </a:lnSpc>
              <a:spcBef>
                <a:spcPts val="275"/>
              </a:spcBef>
            </a:pPr>
            <a:r>
              <a:rPr sz="3200" b="1" spc="-10" dirty="0">
                <a:solidFill>
                  <a:srgbClr val="FF0000"/>
                </a:solidFill>
                <a:latin typeface="Arial"/>
                <a:cs typeface="Arial"/>
              </a:rPr>
              <a:t>Frame length: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Minimum: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64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bytes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(512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bits)</a:t>
            </a:r>
            <a:endParaRPr sz="3200">
              <a:latin typeface="Arial"/>
              <a:cs typeface="Arial"/>
            </a:endParaRPr>
          </a:p>
          <a:p>
            <a:pPr marL="713105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Maximum: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1518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bytes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(12,144</a:t>
            </a:r>
            <a:r>
              <a:rPr sz="3200" b="1" spc="-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bits)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761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>
                <a:solidFill>
                  <a:srgbClr val="3333CC"/>
                </a:solidFill>
              </a:rPr>
              <a:t>Figure</a:t>
            </a:r>
            <a:r>
              <a:rPr sz="2400" spc="-5">
                <a:solidFill>
                  <a:srgbClr val="3333CC"/>
                </a:solidFill>
              </a:rPr>
              <a:t> </a:t>
            </a:r>
            <a:r>
              <a:rPr lang="en-US" sz="2400" spc="-5" dirty="0" smtClean="0">
                <a:solidFill>
                  <a:srgbClr val="3333CC"/>
                </a:solidFill>
              </a:rPr>
              <a:t>4.</a:t>
            </a:r>
            <a:r>
              <a:rPr sz="2400" spc="-5" smtClean="0">
                <a:solidFill>
                  <a:srgbClr val="3333CC"/>
                </a:solidFill>
              </a:rPr>
              <a:t>1</a:t>
            </a:r>
            <a:r>
              <a:rPr lang="en-US" sz="2400" spc="-5" dirty="0" smtClean="0">
                <a:solidFill>
                  <a:srgbClr val="3333CC"/>
                </a:solidFill>
              </a:rPr>
              <a:t>.4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Example of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Ethernet address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in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hexadecimal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notation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221" y="3028950"/>
            <a:ext cx="6078473" cy="14973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8373" y="1133347"/>
            <a:ext cx="4991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sz="2400" spc="-15" smtClean="0">
                <a:solidFill>
                  <a:srgbClr val="3333CC"/>
                </a:solidFill>
              </a:rPr>
              <a:t>Figure</a:t>
            </a:r>
            <a:r>
              <a:rPr lang="en-US" sz="2400" spc="-15" dirty="0" smtClean="0">
                <a:solidFill>
                  <a:srgbClr val="3333CC"/>
                </a:solidFill>
              </a:rPr>
              <a:t>4.</a:t>
            </a:r>
            <a:r>
              <a:rPr sz="2400" spc="-5" smtClean="0">
                <a:solidFill>
                  <a:srgbClr val="3333CC"/>
                </a:solidFill>
              </a:rPr>
              <a:t>1</a:t>
            </a:r>
            <a:r>
              <a:rPr lang="en-US" sz="2400" spc="-5" dirty="0" smtClean="0">
                <a:solidFill>
                  <a:srgbClr val="3333CC"/>
                </a:solidFill>
              </a:rPr>
              <a:t>.5</a:t>
            </a:r>
            <a:r>
              <a:rPr sz="2400" spc="-5" dirty="0">
                <a:solidFill>
                  <a:srgbClr val="3333CC"/>
                </a:solidFill>
              </a:rPr>
              <a:t>	</a:t>
            </a:r>
            <a:r>
              <a:rPr sz="2000" i="1" spc="-5" dirty="0">
                <a:latin typeface="Times New Roman"/>
                <a:cs typeface="Times New Roman"/>
              </a:rPr>
              <a:t>Unicast and</a:t>
            </a:r>
            <a:r>
              <a:rPr sz="2000" i="1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multicast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addresses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739" y="3241548"/>
            <a:ext cx="7277100" cy="114604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27239" y="6559295"/>
            <a:ext cx="8763000" cy="76200"/>
          </a:xfrm>
          <a:custGeom>
            <a:avLst/>
            <a:gdLst/>
            <a:ahLst/>
            <a:cxnLst/>
            <a:rect l="l" t="t" r="r" b="b"/>
            <a:pathLst>
              <a:path w="8763000" h="76200">
                <a:moveTo>
                  <a:pt x="8763000" y="76200"/>
                </a:moveTo>
                <a:lnTo>
                  <a:pt x="8763000" y="0"/>
                </a:lnTo>
                <a:lnTo>
                  <a:pt x="0" y="0"/>
                </a:lnTo>
                <a:lnTo>
                  <a:pt x="0" y="76200"/>
                </a:lnTo>
                <a:lnTo>
                  <a:pt x="87630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2041525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64795" marR="259079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least significant </a:t>
            </a:r>
            <a:r>
              <a:rPr sz="3200" b="1" spc="-5" dirty="0">
                <a:latin typeface="Arial"/>
                <a:cs typeface="Arial"/>
              </a:rPr>
              <a:t>bit of the first </a:t>
            </a:r>
            <a:r>
              <a:rPr sz="3200" b="1" spc="-10" dirty="0">
                <a:latin typeface="Arial"/>
                <a:cs typeface="Arial"/>
              </a:rPr>
              <a:t>byte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defines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the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type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of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address.</a:t>
            </a:r>
            <a:endParaRPr sz="3200">
              <a:latin typeface="Arial"/>
              <a:cs typeface="Arial"/>
            </a:endParaRPr>
          </a:p>
          <a:p>
            <a:pPr marL="545465" marR="537845" algn="ctr">
              <a:lnSpc>
                <a:spcPct val="100000"/>
              </a:lnSpc>
            </a:pPr>
            <a:r>
              <a:rPr sz="3200" b="1" spc="-5" dirty="0">
                <a:latin typeface="Arial"/>
                <a:cs typeface="Arial"/>
              </a:rPr>
              <a:t>If the bit is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3200" b="1" spc="-5" dirty="0">
                <a:latin typeface="Arial"/>
                <a:cs typeface="Arial"/>
              </a:rPr>
              <a:t>, the </a:t>
            </a:r>
            <a:r>
              <a:rPr sz="3200" b="1" spc="-10" dirty="0">
                <a:latin typeface="Arial"/>
                <a:cs typeface="Arial"/>
              </a:rPr>
              <a:t>address </a:t>
            </a:r>
            <a:r>
              <a:rPr sz="3200" b="1" spc="-5" dirty="0">
                <a:latin typeface="Arial"/>
                <a:cs typeface="Arial"/>
              </a:rPr>
              <a:t>is </a:t>
            </a:r>
            <a:r>
              <a:rPr sz="3200" b="1" spc="-10" dirty="0">
                <a:latin typeface="Arial"/>
                <a:cs typeface="Arial"/>
              </a:rPr>
              <a:t>unicast;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otherwise,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it is </a:t>
            </a:r>
            <a:r>
              <a:rPr sz="3200" b="1" spc="-10" dirty="0">
                <a:latin typeface="Arial"/>
                <a:cs typeface="Arial"/>
              </a:rPr>
              <a:t>multicast.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51876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039" y="348995"/>
            <a:ext cx="8594090" cy="1053465"/>
            <a:chOff x="851039" y="348995"/>
            <a:chExt cx="8594090" cy="1053465"/>
          </a:xfrm>
        </p:grpSpPr>
        <p:sp>
          <p:nvSpPr>
            <p:cNvPr id="3" name="object 3"/>
            <p:cNvSpPr/>
            <p:nvPr/>
          </p:nvSpPr>
          <p:spPr>
            <a:xfrm>
              <a:off x="1265567" y="1206245"/>
              <a:ext cx="422275" cy="147955"/>
            </a:xfrm>
            <a:custGeom>
              <a:avLst/>
              <a:gdLst/>
              <a:ahLst/>
              <a:cxnLst/>
              <a:rect l="l" t="t" r="r" b="b"/>
              <a:pathLst>
                <a:path w="422275" h="147955">
                  <a:moveTo>
                    <a:pt x="422147" y="147827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147827"/>
                  </a:lnTo>
                  <a:lnTo>
                    <a:pt x="422147" y="147827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5899" y="1206245"/>
              <a:ext cx="368045" cy="1478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1039" y="1206245"/>
              <a:ext cx="560832" cy="228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86547" y="1206245"/>
              <a:ext cx="31750" cy="196215"/>
            </a:xfrm>
            <a:custGeom>
              <a:avLst/>
              <a:gdLst/>
              <a:ahLst/>
              <a:cxnLst/>
              <a:rect l="l" t="t" r="r" b="b"/>
              <a:pathLst>
                <a:path w="31750" h="196215">
                  <a:moveTo>
                    <a:pt x="31241" y="195833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195833"/>
                  </a:lnTo>
                  <a:lnTo>
                    <a:pt x="31241" y="195833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2039" y="2330195"/>
            <a:ext cx="1143000" cy="56692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44123" y="2351024"/>
            <a:ext cx="7181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Note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2977895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70139" y="3108198"/>
            <a:ext cx="8077200" cy="1554480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925" rIns="0" bIns="0" rtlCol="0">
            <a:spAutoFit/>
          </a:bodyPr>
          <a:lstStyle/>
          <a:p>
            <a:pPr marL="217804" marR="210820" indent="-3175" algn="ctr">
              <a:lnSpc>
                <a:spcPct val="100000"/>
              </a:lnSpc>
              <a:spcBef>
                <a:spcPts val="275"/>
              </a:spcBef>
            </a:pPr>
            <a:r>
              <a:rPr sz="3200" b="1" spc="-5" dirty="0">
                <a:latin typeface="Arial"/>
                <a:cs typeface="Arial"/>
              </a:rPr>
              <a:t>The </a:t>
            </a:r>
            <a:r>
              <a:rPr sz="3200" b="1" spc="-10" dirty="0">
                <a:latin typeface="Arial"/>
                <a:cs typeface="Arial"/>
              </a:rPr>
              <a:t>broadcast destination address </a:t>
            </a:r>
            <a:r>
              <a:rPr sz="3200" b="1" spc="-5" dirty="0">
                <a:latin typeface="Arial"/>
                <a:cs typeface="Arial"/>
              </a:rPr>
              <a:t>is a 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special case </a:t>
            </a:r>
            <a:r>
              <a:rPr sz="3200" b="1" dirty="0">
                <a:latin typeface="Arial"/>
                <a:cs typeface="Arial"/>
              </a:rPr>
              <a:t>of </a:t>
            </a:r>
            <a:r>
              <a:rPr sz="3200" b="1" spc="-5" dirty="0">
                <a:latin typeface="Arial"/>
                <a:cs typeface="Arial"/>
              </a:rPr>
              <a:t>the multicast address in </a:t>
            </a:r>
            <a:r>
              <a:rPr sz="3200" b="1" spc="-8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which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all bits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are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1s.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4325" y="4730496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8153400" y="76200"/>
                </a:moveTo>
                <a:lnTo>
                  <a:pt x="8153400" y="0"/>
                </a:lnTo>
                <a:lnTo>
                  <a:pt x="0" y="0"/>
                </a:lnTo>
                <a:lnTo>
                  <a:pt x="0" y="76200"/>
                </a:lnTo>
                <a:lnTo>
                  <a:pt x="8153400" y="7620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503</Words>
  <Application>Microsoft Office PowerPoint</Application>
  <PresentationFormat>Custom</PresentationFormat>
  <Paragraphs>59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 4.1 STANDARD ETHERNET</vt:lpstr>
      <vt:lpstr>Figure  4.1.1: Ethernet evolution through four generations</vt:lpstr>
      <vt:lpstr>Figure 4.1.2802.3 MAC frame</vt:lpstr>
      <vt:lpstr>Figure 4.1.3: Minimum and maximum lengths</vt:lpstr>
      <vt:lpstr>Note</vt:lpstr>
      <vt:lpstr>Figure 4.1.4 Example of an Ethernet address in hexadecimal notation</vt:lpstr>
      <vt:lpstr>Figure4.1.5 Unicast and multicast addresses</vt:lpstr>
      <vt:lpstr>Note</vt:lpstr>
      <vt:lpstr>Note</vt:lpstr>
      <vt:lpstr>Example 4.1.1</vt:lpstr>
      <vt:lpstr>Example 4.1.2</vt:lpstr>
      <vt:lpstr>Figure 4.1.6 Categories of Standard Ethernet</vt:lpstr>
      <vt:lpstr>Table 4.1.1 Summary of Standard Ethernet implementations</vt:lpstr>
      <vt:lpstr>4.2 CHANGES IN THE STANDARD</vt:lpstr>
      <vt:lpstr>Figure 4.2.1 A network with and without a bridge</vt:lpstr>
      <vt:lpstr>Figure 4.2.2 Collision domains in an unbridged network and a bridged network</vt:lpstr>
      <vt:lpstr>Figure 4.2.3 Switched Ethernet</vt:lpstr>
      <vt:lpstr>Figure 4.2.4 Full-duplex switched Ethernet</vt:lpstr>
      <vt:lpstr>4.3 FAST ETHERNET</vt:lpstr>
      <vt:lpstr>Figure 4.3.1 Fast Ethernet implementations</vt:lpstr>
      <vt:lpstr>Table 4.2 Summary of Fast Ethernet implementations</vt:lpstr>
      <vt:lpstr>4.4 GIGABIT ETHERNET</vt:lpstr>
      <vt:lpstr>Note</vt:lpstr>
      <vt:lpstr>Figure 4.4.1 Gigabit Ethernet implementations</vt:lpstr>
      <vt:lpstr>Figure 4.4.2 Encoding in Gigabit Ethernet implementations</vt:lpstr>
      <vt:lpstr>Table 4.3 Summary of Gigabit Ethernet implementations </vt:lpstr>
      <vt:lpstr>Table 4.4 Summary of Ten-Gigabit Ethernet implementations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ch13.ppt [Compatibility Mode]</dc:title>
  <dc:creator>Noi</dc:creator>
  <cp:lastModifiedBy>rgukt</cp:lastModifiedBy>
  <cp:revision>13</cp:revision>
  <dcterms:created xsi:type="dcterms:W3CDTF">2022-10-29T07:32:51Z</dcterms:created>
  <dcterms:modified xsi:type="dcterms:W3CDTF">2022-10-29T10:04:32Z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2009-06-18T00:00:00Z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2022-10-29T00:00:00Z</vt:filetime>
  </property>
</Properties>
</file>