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1" r:id="rId5"/>
    <p:sldId id="263" r:id="rId6"/>
    <p:sldId id="264" r:id="rId7"/>
    <p:sldId id="286" r:id="rId8"/>
    <p:sldId id="287"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10693400" cy="7562850"/>
  <p:notesSz cx="10693400" cy="7562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29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 Id="rId5" Type="http://schemas.openxmlformats.org/officeDocument/2006/relationships/image" Target="../media/image5.png" /><Relationship Id="rId4" Type="http://schemas.openxmlformats.org/officeDocument/2006/relationships/image" Target="../media/image4.png"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774839" y="348995"/>
            <a:ext cx="9144000" cy="1097280"/>
          </a:xfrm>
          <a:prstGeom prst="rect">
            <a:avLst/>
          </a:prstGeom>
        </p:spPr>
      </p:pic>
      <p:sp>
        <p:nvSpPr>
          <p:cNvPr id="2" name="Holder 2"/>
          <p:cNvSpPr>
            <a:spLocks noGrp="1"/>
          </p:cNvSpPr>
          <p:nvPr>
            <p:ph type="ctrTitle"/>
          </p:nvPr>
        </p:nvSpPr>
        <p:spPr>
          <a:xfrm>
            <a:off x="3890143" y="2881375"/>
            <a:ext cx="2913113" cy="69596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585599" y="3856735"/>
            <a:ext cx="5522201" cy="2037079"/>
          </a:xfrm>
          <a:prstGeom prst="rect">
            <a:avLst/>
          </a:prstGeom>
        </p:spPr>
        <p:txBody>
          <a:bodyPr wrap="square" lIns="0" tIns="0" rIns="0" bIns="0">
            <a:spAutoFit/>
          </a:bodyPr>
          <a:lstStyle>
            <a:lvl1pPr>
              <a:defRPr sz="44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11/1/2022</a:t>
            </a:fld>
            <a:endParaRPr lang="en-US"/>
          </a:p>
        </p:txBody>
      </p:sp>
      <p:sp>
        <p:nvSpPr>
          <p:cNvPr id="6" name="Holder 6"/>
          <p:cNvSpPr>
            <a:spLocks noGrp="1"/>
          </p:cNvSpPr>
          <p:nvPr>
            <p:ph type="sldNum" sz="quarter" idx="7"/>
          </p:nvPr>
        </p:nvSpPr>
        <p:spPr/>
        <p:txBody>
          <a:bodyPr lIns="0" tIns="0" rIns="0" bIns="0"/>
          <a:lstStyle>
            <a:lvl1pPr>
              <a:defRPr sz="2000" b="1" i="0">
                <a:solidFill>
                  <a:srgbClr val="1B1B1B"/>
                </a:solidFill>
                <a:latin typeface="Arial"/>
                <a:cs typeface="Arial"/>
              </a:defRPr>
            </a:lvl1pPr>
          </a:lstStyle>
          <a:p>
            <a:pPr marL="12700">
              <a:lnSpc>
                <a:spcPts val="2310"/>
              </a:lnSpc>
            </a:pPr>
            <a:r>
              <a:rPr spc="-5" dirty="0"/>
              <a:t>15.</a:t>
            </a:r>
            <a:fld id="{81D60167-4931-47E6-BA6A-407CBD079E47}" type="slidenum">
              <a:rPr spc="-5" dirty="0"/>
              <a:pPr marL="12700">
                <a:lnSpc>
                  <a:spcPts val="2310"/>
                </a:lnSpc>
              </a:pPr>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142123" y="457211"/>
            <a:ext cx="438150" cy="474980"/>
          </a:xfrm>
          <a:custGeom>
            <a:avLst/>
            <a:gdLst/>
            <a:ahLst/>
            <a:cxnLst/>
            <a:rect l="l" t="t" r="r" b="b"/>
            <a:pathLst>
              <a:path w="438150" h="474980">
                <a:moveTo>
                  <a:pt x="438150" y="0"/>
                </a:moveTo>
                <a:lnTo>
                  <a:pt x="0" y="0"/>
                </a:lnTo>
                <a:lnTo>
                  <a:pt x="0" y="422148"/>
                </a:lnTo>
                <a:lnTo>
                  <a:pt x="0" y="474726"/>
                </a:lnTo>
                <a:lnTo>
                  <a:pt x="438150" y="474726"/>
                </a:lnTo>
                <a:lnTo>
                  <a:pt x="438150" y="422148"/>
                </a:lnTo>
                <a:lnTo>
                  <a:pt x="438150" y="0"/>
                </a:lnTo>
                <a:close/>
              </a:path>
            </a:pathLst>
          </a:custGeom>
          <a:solidFill>
            <a:srgbClr val="FFCF01"/>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524647" y="457200"/>
            <a:ext cx="328422" cy="474725"/>
          </a:xfrm>
          <a:prstGeom prst="rect">
            <a:avLst/>
          </a:prstGeom>
        </p:spPr>
      </p:pic>
      <p:sp>
        <p:nvSpPr>
          <p:cNvPr id="18" name="bg object 18"/>
          <p:cNvSpPr/>
          <p:nvPr/>
        </p:nvSpPr>
        <p:spPr>
          <a:xfrm>
            <a:off x="1265567" y="879347"/>
            <a:ext cx="422275" cy="327025"/>
          </a:xfrm>
          <a:custGeom>
            <a:avLst/>
            <a:gdLst/>
            <a:ahLst/>
            <a:cxnLst/>
            <a:rect l="l" t="t" r="r" b="b"/>
            <a:pathLst>
              <a:path w="422275" h="327025">
                <a:moveTo>
                  <a:pt x="422147" y="326897"/>
                </a:moveTo>
                <a:lnTo>
                  <a:pt x="422147" y="0"/>
                </a:lnTo>
                <a:lnTo>
                  <a:pt x="0" y="0"/>
                </a:lnTo>
                <a:lnTo>
                  <a:pt x="0" y="326897"/>
                </a:lnTo>
                <a:lnTo>
                  <a:pt x="422147" y="326897"/>
                </a:lnTo>
                <a:close/>
              </a:path>
            </a:pathLst>
          </a:custGeom>
          <a:solidFill>
            <a:srgbClr val="3333CC"/>
          </a:solidFill>
        </p:spPr>
        <p:txBody>
          <a:bodyPr wrap="square" lIns="0" tIns="0" rIns="0" bIns="0" rtlCol="0"/>
          <a:lstStyle/>
          <a:p>
            <a:endParaRPr/>
          </a:p>
        </p:txBody>
      </p:sp>
      <p:pic>
        <p:nvPicPr>
          <p:cNvPr id="19" name="bg object 19"/>
          <p:cNvPicPr/>
          <p:nvPr/>
        </p:nvPicPr>
        <p:blipFill>
          <a:blip r:embed="rId3" cstate="print"/>
          <a:stretch>
            <a:fillRect/>
          </a:stretch>
        </p:blipFill>
        <p:spPr>
          <a:xfrm>
            <a:off x="851039" y="806195"/>
            <a:ext cx="8593836" cy="400050"/>
          </a:xfrm>
          <a:prstGeom prst="rect">
            <a:avLst/>
          </a:prstGeom>
        </p:spPr>
      </p:pic>
      <p:sp>
        <p:nvSpPr>
          <p:cNvPr id="20" name="bg object 20"/>
          <p:cNvSpPr/>
          <p:nvPr/>
        </p:nvSpPr>
        <p:spPr>
          <a:xfrm>
            <a:off x="1486547" y="348995"/>
            <a:ext cx="31750" cy="857250"/>
          </a:xfrm>
          <a:custGeom>
            <a:avLst/>
            <a:gdLst/>
            <a:ahLst/>
            <a:cxnLst/>
            <a:rect l="l" t="t" r="r" b="b"/>
            <a:pathLst>
              <a:path w="31750" h="857250">
                <a:moveTo>
                  <a:pt x="31241" y="857249"/>
                </a:moveTo>
                <a:lnTo>
                  <a:pt x="31241" y="0"/>
                </a:lnTo>
                <a:lnTo>
                  <a:pt x="0" y="0"/>
                </a:lnTo>
                <a:lnTo>
                  <a:pt x="0" y="857249"/>
                </a:lnTo>
                <a:lnTo>
                  <a:pt x="31241" y="857249"/>
                </a:lnTo>
                <a:close/>
              </a:path>
            </a:pathLst>
          </a:custGeom>
          <a:solidFill>
            <a:srgbClr val="1C1C1C"/>
          </a:solidFill>
        </p:spPr>
        <p:txBody>
          <a:bodyPr wrap="square" lIns="0" tIns="0" rIns="0" bIns="0" rtlCol="0"/>
          <a:lstStyle/>
          <a:p>
            <a:endParaRPr/>
          </a:p>
        </p:txBody>
      </p:sp>
      <p:sp>
        <p:nvSpPr>
          <p:cNvPr id="21" name="bg object 21"/>
          <p:cNvSpPr/>
          <p:nvPr/>
        </p:nvSpPr>
        <p:spPr>
          <a:xfrm>
            <a:off x="1265567" y="1206245"/>
            <a:ext cx="422275" cy="147955"/>
          </a:xfrm>
          <a:custGeom>
            <a:avLst/>
            <a:gdLst/>
            <a:ahLst/>
            <a:cxnLst/>
            <a:rect l="l" t="t" r="r" b="b"/>
            <a:pathLst>
              <a:path w="422275" h="147955">
                <a:moveTo>
                  <a:pt x="422147" y="147827"/>
                </a:moveTo>
                <a:lnTo>
                  <a:pt x="422147" y="0"/>
                </a:lnTo>
                <a:lnTo>
                  <a:pt x="0" y="0"/>
                </a:lnTo>
                <a:lnTo>
                  <a:pt x="0" y="147827"/>
                </a:lnTo>
                <a:lnTo>
                  <a:pt x="422147" y="147827"/>
                </a:lnTo>
                <a:close/>
              </a:path>
            </a:pathLst>
          </a:custGeom>
          <a:solidFill>
            <a:srgbClr val="3333CC"/>
          </a:solidFill>
        </p:spPr>
        <p:txBody>
          <a:bodyPr wrap="square" lIns="0" tIns="0" rIns="0" bIns="0" rtlCol="0"/>
          <a:lstStyle/>
          <a:p>
            <a:endParaRPr/>
          </a:p>
        </p:txBody>
      </p:sp>
      <p:pic>
        <p:nvPicPr>
          <p:cNvPr id="22" name="bg object 22"/>
          <p:cNvPicPr/>
          <p:nvPr/>
        </p:nvPicPr>
        <p:blipFill>
          <a:blip r:embed="rId4" cstate="print"/>
          <a:stretch>
            <a:fillRect/>
          </a:stretch>
        </p:blipFill>
        <p:spPr>
          <a:xfrm>
            <a:off x="1635899" y="1206245"/>
            <a:ext cx="368045" cy="147827"/>
          </a:xfrm>
          <a:prstGeom prst="rect">
            <a:avLst/>
          </a:prstGeom>
        </p:spPr>
      </p:pic>
      <p:pic>
        <p:nvPicPr>
          <p:cNvPr id="23" name="bg object 23"/>
          <p:cNvPicPr/>
          <p:nvPr/>
        </p:nvPicPr>
        <p:blipFill>
          <a:blip r:embed="rId5" cstate="print"/>
          <a:stretch>
            <a:fillRect/>
          </a:stretch>
        </p:blipFill>
        <p:spPr>
          <a:xfrm>
            <a:off x="851039" y="1206245"/>
            <a:ext cx="560832" cy="22859"/>
          </a:xfrm>
          <a:prstGeom prst="rect">
            <a:avLst/>
          </a:prstGeom>
        </p:spPr>
      </p:pic>
      <p:sp>
        <p:nvSpPr>
          <p:cNvPr id="24" name="bg object 24"/>
          <p:cNvSpPr/>
          <p:nvPr/>
        </p:nvSpPr>
        <p:spPr>
          <a:xfrm>
            <a:off x="1486547" y="1206245"/>
            <a:ext cx="31750" cy="196215"/>
          </a:xfrm>
          <a:custGeom>
            <a:avLst/>
            <a:gdLst/>
            <a:ahLst/>
            <a:cxnLst/>
            <a:rect l="l" t="t" r="r" b="b"/>
            <a:pathLst>
              <a:path w="31750" h="196215">
                <a:moveTo>
                  <a:pt x="31241" y="195833"/>
                </a:moveTo>
                <a:lnTo>
                  <a:pt x="31241" y="0"/>
                </a:lnTo>
                <a:lnTo>
                  <a:pt x="0" y="0"/>
                </a:lnTo>
                <a:lnTo>
                  <a:pt x="0" y="195833"/>
                </a:lnTo>
                <a:lnTo>
                  <a:pt x="31241" y="195833"/>
                </a:lnTo>
                <a:close/>
              </a:path>
            </a:pathLst>
          </a:custGeom>
          <a:solidFill>
            <a:srgbClr val="1C1C1C"/>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11/1/2022</a:t>
            </a:fld>
            <a:endParaRPr lang="en-US"/>
          </a:p>
        </p:txBody>
      </p:sp>
      <p:sp>
        <p:nvSpPr>
          <p:cNvPr id="6" name="Holder 6"/>
          <p:cNvSpPr>
            <a:spLocks noGrp="1"/>
          </p:cNvSpPr>
          <p:nvPr>
            <p:ph type="sldNum" sz="quarter" idx="7"/>
          </p:nvPr>
        </p:nvSpPr>
        <p:spPr/>
        <p:txBody>
          <a:bodyPr lIns="0" tIns="0" rIns="0" bIns="0"/>
          <a:lstStyle>
            <a:lvl1pPr>
              <a:defRPr sz="2000" b="1" i="0">
                <a:solidFill>
                  <a:srgbClr val="1B1B1B"/>
                </a:solidFill>
                <a:latin typeface="Arial"/>
                <a:cs typeface="Arial"/>
              </a:defRPr>
            </a:lvl1pPr>
          </a:lstStyle>
          <a:p>
            <a:pPr marL="12700">
              <a:lnSpc>
                <a:spcPts val="2310"/>
              </a:lnSpc>
            </a:pPr>
            <a:r>
              <a:rPr spc="-5" dirty="0"/>
              <a:t>15.</a:t>
            </a:r>
            <a:fld id="{81D60167-4931-47E6-BA6A-407CBD079E47}" type="slidenum">
              <a:rPr spc="-5" dirty="0"/>
              <a:pPr marL="12700">
                <a:lnSpc>
                  <a:spcPts val="2310"/>
                </a:lnSpc>
              </a:pPr>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11/1/2022</a:t>
            </a:fld>
            <a:endParaRPr lang="en-US"/>
          </a:p>
        </p:txBody>
      </p:sp>
      <p:sp>
        <p:nvSpPr>
          <p:cNvPr id="7" name="Holder 7"/>
          <p:cNvSpPr>
            <a:spLocks noGrp="1"/>
          </p:cNvSpPr>
          <p:nvPr>
            <p:ph type="sldNum" sz="quarter" idx="7"/>
          </p:nvPr>
        </p:nvSpPr>
        <p:spPr/>
        <p:txBody>
          <a:bodyPr lIns="0" tIns="0" rIns="0" bIns="0"/>
          <a:lstStyle>
            <a:lvl1pPr>
              <a:defRPr sz="2000" b="1" i="0">
                <a:solidFill>
                  <a:srgbClr val="1B1B1B"/>
                </a:solidFill>
                <a:latin typeface="Arial"/>
                <a:cs typeface="Arial"/>
              </a:defRPr>
            </a:lvl1pPr>
          </a:lstStyle>
          <a:p>
            <a:pPr marL="12700">
              <a:lnSpc>
                <a:spcPts val="2310"/>
              </a:lnSpc>
            </a:pPr>
            <a:r>
              <a:rPr spc="-5" dirty="0"/>
              <a:t>15.</a:t>
            </a:r>
            <a:fld id="{81D60167-4931-47E6-BA6A-407CBD079E47}" type="slidenum">
              <a:rPr spc="-5" dirty="0"/>
              <a:pPr marL="12700">
                <a:lnSpc>
                  <a:spcPts val="2310"/>
                </a:lnSpc>
              </a:pPr>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27239" y="463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11/1/2022</a:t>
            </a:fld>
            <a:endParaRPr lang="en-US"/>
          </a:p>
        </p:txBody>
      </p:sp>
      <p:sp>
        <p:nvSpPr>
          <p:cNvPr id="5" name="Holder 5"/>
          <p:cNvSpPr>
            <a:spLocks noGrp="1"/>
          </p:cNvSpPr>
          <p:nvPr>
            <p:ph type="sldNum" sz="quarter" idx="7"/>
          </p:nvPr>
        </p:nvSpPr>
        <p:spPr/>
        <p:txBody>
          <a:bodyPr lIns="0" tIns="0" rIns="0" bIns="0"/>
          <a:lstStyle>
            <a:lvl1pPr>
              <a:defRPr sz="2000" b="1" i="0">
                <a:solidFill>
                  <a:srgbClr val="1B1B1B"/>
                </a:solidFill>
                <a:latin typeface="Arial"/>
                <a:cs typeface="Arial"/>
              </a:defRPr>
            </a:lvl1pPr>
          </a:lstStyle>
          <a:p>
            <a:pPr marL="12700">
              <a:lnSpc>
                <a:spcPts val="2310"/>
              </a:lnSpc>
            </a:pPr>
            <a:r>
              <a:rPr spc="-5" dirty="0"/>
              <a:t>15.</a:t>
            </a:r>
            <a:fld id="{81D60167-4931-47E6-BA6A-407CBD079E47}" type="slidenum">
              <a:rPr spc="-5" dirty="0"/>
              <a:pPr marL="12700">
                <a:lnSpc>
                  <a:spcPts val="2310"/>
                </a:lnSpc>
              </a:pPr>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11/1/2022</a:t>
            </a:fld>
            <a:endParaRPr lang="en-US"/>
          </a:p>
        </p:txBody>
      </p:sp>
      <p:sp>
        <p:nvSpPr>
          <p:cNvPr id="4" name="Holder 4"/>
          <p:cNvSpPr>
            <a:spLocks noGrp="1"/>
          </p:cNvSpPr>
          <p:nvPr>
            <p:ph type="sldNum" sz="quarter" idx="7"/>
          </p:nvPr>
        </p:nvSpPr>
        <p:spPr/>
        <p:txBody>
          <a:bodyPr lIns="0" tIns="0" rIns="0" bIns="0"/>
          <a:lstStyle>
            <a:lvl1pPr>
              <a:defRPr sz="2000" b="1" i="0">
                <a:solidFill>
                  <a:srgbClr val="1B1B1B"/>
                </a:solidFill>
                <a:latin typeface="Arial"/>
                <a:cs typeface="Arial"/>
              </a:defRPr>
            </a:lvl1pPr>
          </a:lstStyle>
          <a:p>
            <a:pPr marL="12700">
              <a:lnSpc>
                <a:spcPts val="2310"/>
              </a:lnSpc>
            </a:pPr>
            <a:r>
              <a:rPr spc="-5" dirty="0"/>
              <a:t>15.</a:t>
            </a:r>
            <a:fld id="{81D60167-4931-47E6-BA6A-407CBD079E47}" type="slidenum">
              <a:rPr spc="-5" dirty="0"/>
              <a:pPr marL="12700">
                <a:lnSpc>
                  <a:spcPts val="2310"/>
                </a:lnSpc>
              </a:pPr>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80402" y="774445"/>
            <a:ext cx="9132595" cy="513080"/>
          </a:xfrm>
          <a:prstGeom prst="rect">
            <a:avLst/>
          </a:prstGeom>
        </p:spPr>
        <p:txBody>
          <a:bodyPr wrap="square" lIns="0" tIns="0" rIns="0" bIns="0">
            <a:spAutoFit/>
          </a:bodyPr>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307960" y="3015995"/>
            <a:ext cx="8077479" cy="15544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635756" y="7033450"/>
            <a:ext cx="3421888" cy="3781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33450"/>
            <a:ext cx="2459482" cy="3781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11/1/2022</a:t>
            </a:fld>
            <a:endParaRPr lang="en-US"/>
          </a:p>
        </p:txBody>
      </p:sp>
      <p:sp>
        <p:nvSpPr>
          <p:cNvPr id="6" name="Holder 6"/>
          <p:cNvSpPr>
            <a:spLocks noGrp="1"/>
          </p:cNvSpPr>
          <p:nvPr>
            <p:ph type="sldNum" sz="quarter" idx="7"/>
          </p:nvPr>
        </p:nvSpPr>
        <p:spPr>
          <a:xfrm>
            <a:off x="853573" y="6860953"/>
            <a:ext cx="685800" cy="309245"/>
          </a:xfrm>
          <a:prstGeom prst="rect">
            <a:avLst/>
          </a:prstGeom>
        </p:spPr>
        <p:txBody>
          <a:bodyPr wrap="square" lIns="0" tIns="0" rIns="0" bIns="0">
            <a:spAutoFit/>
          </a:bodyPr>
          <a:lstStyle>
            <a:lvl1pPr>
              <a:defRPr sz="2000" b="1" i="0">
                <a:solidFill>
                  <a:srgbClr val="1B1B1B"/>
                </a:solidFill>
                <a:latin typeface="Arial"/>
                <a:cs typeface="Arial"/>
              </a:defRPr>
            </a:lvl1pPr>
          </a:lstStyle>
          <a:p>
            <a:pPr marL="12700">
              <a:lnSpc>
                <a:spcPts val="2310"/>
              </a:lnSpc>
            </a:pPr>
            <a:r>
              <a:rPr spc="-5" dirty="0"/>
              <a:t>15.</a:t>
            </a:r>
            <a:fld id="{81D60167-4931-47E6-BA6A-407CBD079E47}" type="slidenum">
              <a:rPr spc="-5" dirty="0"/>
              <a:pPr marL="12700">
                <a:lnSpc>
                  <a:spcPts val="2310"/>
                </a:lnSpc>
              </a:pPr>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4.xml" /></Relationships>
</file>

<file path=ppt/slides/_rels/slide22.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4.xml" /></Relationships>
</file>

<file path=ppt/slides/_rels/slide23.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4.xml" /></Relationships>
</file>

<file path=ppt/slides/_rels/slide26.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4.xml" /></Relationships>
</file>

<file path=ppt/slides/_rels/slide27.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4.xml" /></Relationships>
</file>

<file path=ppt/slides/_rels/slide2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74839" y="348995"/>
            <a:ext cx="9144000" cy="857250"/>
            <a:chOff x="774839" y="348995"/>
            <a:chExt cx="9144000" cy="857250"/>
          </a:xfrm>
        </p:grpSpPr>
        <p:sp>
          <p:nvSpPr>
            <p:cNvPr id="3" name="object 3"/>
            <p:cNvSpPr/>
            <p:nvPr/>
          </p:nvSpPr>
          <p:spPr>
            <a:xfrm>
              <a:off x="774839" y="348995"/>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33CCFF"/>
            </a:solidFill>
          </p:spPr>
          <p:txBody>
            <a:bodyPr wrap="square" lIns="0" tIns="0" rIns="0" bIns="0" rtlCol="0"/>
            <a:lstStyle/>
            <a:p>
              <a:endParaRPr/>
            </a:p>
          </p:txBody>
        </p:sp>
        <p:sp>
          <p:nvSpPr>
            <p:cNvPr id="4" name="object 4"/>
            <p:cNvSpPr/>
            <p:nvPr/>
          </p:nvSpPr>
          <p:spPr>
            <a:xfrm>
              <a:off x="774827" y="349007"/>
              <a:ext cx="9144000" cy="857250"/>
            </a:xfrm>
            <a:custGeom>
              <a:avLst/>
              <a:gdLst/>
              <a:ahLst/>
              <a:cxnLst/>
              <a:rect l="l" t="t" r="r" b="b"/>
              <a:pathLst>
                <a:path w="9144000" h="857250">
                  <a:moveTo>
                    <a:pt x="9144000" y="6858"/>
                  </a:moveTo>
                  <a:lnTo>
                    <a:pt x="9140685" y="3124"/>
                  </a:lnTo>
                  <a:lnTo>
                    <a:pt x="9143873" y="3124"/>
                  </a:lnTo>
                  <a:lnTo>
                    <a:pt x="9143873" y="0"/>
                  </a:lnTo>
                  <a:lnTo>
                    <a:pt x="9137917" y="0"/>
                  </a:lnTo>
                  <a:lnTo>
                    <a:pt x="9137523" y="0"/>
                  </a:lnTo>
                  <a:lnTo>
                    <a:pt x="6858" y="0"/>
                  </a:lnTo>
                  <a:lnTo>
                    <a:pt x="0" y="0"/>
                  </a:lnTo>
                  <a:lnTo>
                    <a:pt x="0" y="6858"/>
                  </a:lnTo>
                  <a:lnTo>
                    <a:pt x="0" y="857250"/>
                  </a:lnTo>
                  <a:lnTo>
                    <a:pt x="6858" y="857250"/>
                  </a:lnTo>
                  <a:lnTo>
                    <a:pt x="6858" y="6858"/>
                  </a:lnTo>
                  <a:lnTo>
                    <a:pt x="9137917" y="6858"/>
                  </a:lnTo>
                  <a:lnTo>
                    <a:pt x="9137917" y="857250"/>
                  </a:lnTo>
                  <a:lnTo>
                    <a:pt x="9144000" y="857250"/>
                  </a:lnTo>
                  <a:lnTo>
                    <a:pt x="9144000" y="6858"/>
                  </a:lnTo>
                  <a:close/>
                </a:path>
              </a:pathLst>
            </a:custGeom>
            <a:solidFill>
              <a:srgbClr val="000000"/>
            </a:solidFill>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2065" rIns="0" bIns="0" rtlCol="0">
            <a:spAutoFit/>
          </a:bodyPr>
          <a:lstStyle/>
          <a:p>
            <a:pPr marL="314325">
              <a:lnSpc>
                <a:spcPct val="100000"/>
              </a:lnSpc>
              <a:spcBef>
                <a:spcPts val="95"/>
              </a:spcBef>
              <a:tabLst>
                <a:tab pos="1362710" algn="l"/>
              </a:tabLst>
            </a:pPr>
            <a:r>
              <a:rPr spc="-5" dirty="0"/>
              <a:t>15-1	CONNECTING</a:t>
            </a:r>
            <a:r>
              <a:rPr dirty="0"/>
              <a:t> </a:t>
            </a:r>
            <a:r>
              <a:rPr spc="-5" dirty="0"/>
              <a:t>DEVICES</a:t>
            </a:r>
          </a:p>
        </p:txBody>
      </p:sp>
      <p:grpSp>
        <p:nvGrpSpPr>
          <p:cNvPr id="6" name="object 6"/>
          <p:cNvGrpSpPr/>
          <p:nvPr/>
        </p:nvGrpSpPr>
        <p:grpSpPr>
          <a:xfrm>
            <a:off x="774839" y="1206246"/>
            <a:ext cx="9144000" cy="857250"/>
            <a:chOff x="774839" y="1206246"/>
            <a:chExt cx="9144000" cy="857250"/>
          </a:xfrm>
        </p:grpSpPr>
        <p:sp>
          <p:nvSpPr>
            <p:cNvPr id="7" name="object 7"/>
            <p:cNvSpPr/>
            <p:nvPr/>
          </p:nvSpPr>
          <p:spPr>
            <a:xfrm>
              <a:off x="774839" y="1720596"/>
              <a:ext cx="9144000" cy="342900"/>
            </a:xfrm>
            <a:custGeom>
              <a:avLst/>
              <a:gdLst/>
              <a:ahLst/>
              <a:cxnLst/>
              <a:rect l="l" t="t" r="r" b="b"/>
              <a:pathLst>
                <a:path w="9144000" h="342900">
                  <a:moveTo>
                    <a:pt x="0" y="342900"/>
                  </a:moveTo>
                  <a:lnTo>
                    <a:pt x="9144000" y="342900"/>
                  </a:lnTo>
                  <a:lnTo>
                    <a:pt x="9144000" y="0"/>
                  </a:lnTo>
                  <a:lnTo>
                    <a:pt x="0" y="0"/>
                  </a:lnTo>
                  <a:lnTo>
                    <a:pt x="0" y="342900"/>
                  </a:lnTo>
                  <a:close/>
                </a:path>
              </a:pathLst>
            </a:custGeom>
            <a:solidFill>
              <a:srgbClr val="FFFFFF"/>
            </a:solidFill>
          </p:spPr>
          <p:txBody>
            <a:bodyPr wrap="square" lIns="0" tIns="0" rIns="0" bIns="0" rtlCol="0"/>
            <a:lstStyle/>
            <a:p>
              <a:endParaRPr/>
            </a:p>
          </p:txBody>
        </p:sp>
        <p:sp>
          <p:nvSpPr>
            <p:cNvPr id="8" name="object 8"/>
            <p:cNvSpPr/>
            <p:nvPr/>
          </p:nvSpPr>
          <p:spPr>
            <a:xfrm>
              <a:off x="774839" y="1206246"/>
              <a:ext cx="9144000" cy="514350"/>
            </a:xfrm>
            <a:custGeom>
              <a:avLst/>
              <a:gdLst/>
              <a:ahLst/>
              <a:cxnLst/>
              <a:rect l="l" t="t" r="r" b="b"/>
              <a:pathLst>
                <a:path w="9144000" h="514350">
                  <a:moveTo>
                    <a:pt x="9144000" y="514350"/>
                  </a:moveTo>
                  <a:lnTo>
                    <a:pt x="9144000" y="0"/>
                  </a:lnTo>
                  <a:lnTo>
                    <a:pt x="0" y="0"/>
                  </a:lnTo>
                  <a:lnTo>
                    <a:pt x="0" y="514350"/>
                  </a:lnTo>
                  <a:lnTo>
                    <a:pt x="9144000" y="514350"/>
                  </a:lnTo>
                  <a:close/>
                </a:path>
              </a:pathLst>
            </a:custGeom>
            <a:solidFill>
              <a:srgbClr val="33CCFF"/>
            </a:solidFill>
          </p:spPr>
          <p:txBody>
            <a:bodyPr wrap="square" lIns="0" tIns="0" rIns="0" bIns="0" rtlCol="0"/>
            <a:lstStyle/>
            <a:p>
              <a:endParaRPr/>
            </a:p>
          </p:txBody>
        </p:sp>
        <p:sp>
          <p:nvSpPr>
            <p:cNvPr id="9" name="object 9"/>
            <p:cNvSpPr/>
            <p:nvPr/>
          </p:nvSpPr>
          <p:spPr>
            <a:xfrm>
              <a:off x="774839" y="1206246"/>
              <a:ext cx="9144000" cy="521334"/>
            </a:xfrm>
            <a:custGeom>
              <a:avLst/>
              <a:gdLst/>
              <a:ahLst/>
              <a:cxnLst/>
              <a:rect l="l" t="t" r="r" b="b"/>
              <a:pathLst>
                <a:path w="9144000" h="521335">
                  <a:moveTo>
                    <a:pt x="6858" y="508254"/>
                  </a:moveTo>
                  <a:lnTo>
                    <a:pt x="6858" y="0"/>
                  </a:lnTo>
                  <a:lnTo>
                    <a:pt x="0" y="0"/>
                  </a:lnTo>
                  <a:lnTo>
                    <a:pt x="0" y="508254"/>
                  </a:lnTo>
                  <a:lnTo>
                    <a:pt x="6858" y="508254"/>
                  </a:lnTo>
                  <a:close/>
                </a:path>
                <a:path w="9144000" h="521335">
                  <a:moveTo>
                    <a:pt x="9143987" y="508253"/>
                  </a:moveTo>
                  <a:lnTo>
                    <a:pt x="0" y="508254"/>
                  </a:lnTo>
                  <a:lnTo>
                    <a:pt x="6858" y="514350"/>
                  </a:lnTo>
                  <a:lnTo>
                    <a:pt x="6858" y="521208"/>
                  </a:lnTo>
                  <a:lnTo>
                    <a:pt x="9137904" y="521207"/>
                  </a:lnTo>
                  <a:lnTo>
                    <a:pt x="9137904" y="514349"/>
                  </a:lnTo>
                  <a:lnTo>
                    <a:pt x="9143987" y="508253"/>
                  </a:lnTo>
                  <a:close/>
                </a:path>
                <a:path w="9144000" h="521335">
                  <a:moveTo>
                    <a:pt x="6858" y="521208"/>
                  </a:moveTo>
                  <a:lnTo>
                    <a:pt x="6858" y="514350"/>
                  </a:lnTo>
                  <a:lnTo>
                    <a:pt x="0" y="508254"/>
                  </a:lnTo>
                  <a:lnTo>
                    <a:pt x="0" y="521208"/>
                  </a:lnTo>
                  <a:lnTo>
                    <a:pt x="6858" y="521208"/>
                  </a:lnTo>
                  <a:close/>
                </a:path>
                <a:path w="9144000" h="521335">
                  <a:moveTo>
                    <a:pt x="9144000" y="521207"/>
                  </a:moveTo>
                  <a:lnTo>
                    <a:pt x="9144000" y="0"/>
                  </a:lnTo>
                  <a:lnTo>
                    <a:pt x="9137904" y="0"/>
                  </a:lnTo>
                  <a:lnTo>
                    <a:pt x="9137904" y="508253"/>
                  </a:lnTo>
                  <a:lnTo>
                    <a:pt x="9143987" y="508253"/>
                  </a:lnTo>
                  <a:lnTo>
                    <a:pt x="9143987" y="521207"/>
                  </a:lnTo>
                  <a:close/>
                </a:path>
                <a:path w="9144000" h="521335">
                  <a:moveTo>
                    <a:pt x="9143987" y="521207"/>
                  </a:moveTo>
                  <a:lnTo>
                    <a:pt x="9143987" y="508253"/>
                  </a:lnTo>
                  <a:lnTo>
                    <a:pt x="9137904" y="514349"/>
                  </a:lnTo>
                  <a:lnTo>
                    <a:pt x="9137904" y="521207"/>
                  </a:lnTo>
                  <a:lnTo>
                    <a:pt x="9143987" y="521207"/>
                  </a:lnTo>
                  <a:close/>
                </a:path>
              </a:pathLst>
            </a:custGeom>
            <a:solidFill>
              <a:srgbClr val="000000"/>
            </a:solidFill>
          </p:spPr>
          <p:txBody>
            <a:bodyPr wrap="square" lIns="0" tIns="0" rIns="0" bIns="0" rtlCol="0"/>
            <a:lstStyle/>
            <a:p>
              <a:endParaRPr/>
            </a:p>
          </p:txBody>
        </p:sp>
      </p:grpSp>
      <p:sp>
        <p:nvSpPr>
          <p:cNvPr id="10" name="object 10"/>
          <p:cNvSpPr/>
          <p:nvPr/>
        </p:nvSpPr>
        <p:spPr>
          <a:xfrm>
            <a:off x="774839" y="4634496"/>
            <a:ext cx="9144000" cy="1715770"/>
          </a:xfrm>
          <a:custGeom>
            <a:avLst/>
            <a:gdLst/>
            <a:ahLst/>
            <a:cxnLst/>
            <a:rect l="l" t="t" r="r" b="b"/>
            <a:pathLst>
              <a:path w="9144000" h="1715770">
                <a:moveTo>
                  <a:pt x="9144000" y="0"/>
                </a:moveTo>
                <a:lnTo>
                  <a:pt x="0" y="0"/>
                </a:lnTo>
                <a:lnTo>
                  <a:pt x="0" y="857250"/>
                </a:lnTo>
                <a:lnTo>
                  <a:pt x="0" y="858012"/>
                </a:lnTo>
                <a:lnTo>
                  <a:pt x="0" y="1715262"/>
                </a:lnTo>
                <a:lnTo>
                  <a:pt x="9144000" y="1715262"/>
                </a:lnTo>
                <a:lnTo>
                  <a:pt x="9144000" y="858012"/>
                </a:lnTo>
                <a:lnTo>
                  <a:pt x="9144000" y="857250"/>
                </a:lnTo>
                <a:lnTo>
                  <a:pt x="9144000" y="0"/>
                </a:lnTo>
                <a:close/>
              </a:path>
            </a:pathLst>
          </a:custGeom>
          <a:solidFill>
            <a:srgbClr val="FFFFFF"/>
          </a:solidFill>
        </p:spPr>
        <p:txBody>
          <a:bodyPr wrap="square" lIns="0" tIns="0" rIns="0" bIns="0" rtlCol="0"/>
          <a:lstStyle/>
          <a:p>
            <a:endParaRPr/>
          </a:p>
        </p:txBody>
      </p:sp>
      <p:sp>
        <p:nvSpPr>
          <p:cNvPr id="11" name="object 11"/>
          <p:cNvSpPr txBox="1"/>
          <p:nvPr/>
        </p:nvSpPr>
        <p:spPr>
          <a:xfrm>
            <a:off x="1005973" y="1969261"/>
            <a:ext cx="8148320" cy="4664710"/>
          </a:xfrm>
          <a:prstGeom prst="rect">
            <a:avLst/>
          </a:prstGeom>
        </p:spPr>
        <p:txBody>
          <a:bodyPr vert="horz" wrap="square" lIns="0" tIns="12700" rIns="0" bIns="0" rtlCol="0">
            <a:spAutoFit/>
          </a:bodyPr>
          <a:lstStyle/>
          <a:p>
            <a:pPr marL="88900" marR="5080" algn="just">
              <a:lnSpc>
                <a:spcPct val="100000"/>
              </a:lnSpc>
              <a:spcBef>
                <a:spcPts val="100"/>
              </a:spcBef>
            </a:pPr>
            <a:r>
              <a:rPr sz="2800" b="1" i="1" spc="-5" dirty="0">
                <a:latin typeface="Times New Roman"/>
                <a:cs typeface="Times New Roman"/>
              </a:rPr>
              <a:t>In this section, we divide connecting devices </a:t>
            </a:r>
            <a:r>
              <a:rPr sz="2800" b="1" i="1" dirty="0">
                <a:latin typeface="Times New Roman"/>
                <a:cs typeface="Times New Roman"/>
              </a:rPr>
              <a:t>into </a:t>
            </a:r>
            <a:r>
              <a:rPr sz="2800" b="1" i="1" spc="-5" dirty="0">
                <a:latin typeface="Times New Roman"/>
                <a:cs typeface="Times New Roman"/>
              </a:rPr>
              <a:t>five </a:t>
            </a:r>
            <a:r>
              <a:rPr sz="2800" b="1" i="1" dirty="0">
                <a:latin typeface="Times New Roman"/>
                <a:cs typeface="Times New Roman"/>
              </a:rPr>
              <a:t> </a:t>
            </a:r>
            <a:r>
              <a:rPr sz="2800" b="1" i="1" spc="-10" dirty="0">
                <a:latin typeface="Times New Roman"/>
                <a:cs typeface="Times New Roman"/>
              </a:rPr>
              <a:t>different </a:t>
            </a:r>
            <a:r>
              <a:rPr sz="2800" b="1" i="1" spc="-5" dirty="0">
                <a:latin typeface="Times New Roman"/>
                <a:cs typeface="Times New Roman"/>
              </a:rPr>
              <a:t>categories based on the layer in which </a:t>
            </a:r>
            <a:r>
              <a:rPr sz="2800" b="1" i="1" spc="-10" dirty="0">
                <a:latin typeface="Times New Roman"/>
                <a:cs typeface="Times New Roman"/>
              </a:rPr>
              <a:t>they </a:t>
            </a:r>
            <a:r>
              <a:rPr sz="2800" b="1" i="1" spc="-5" dirty="0">
                <a:latin typeface="Times New Roman"/>
                <a:cs typeface="Times New Roman"/>
              </a:rPr>
              <a:t> </a:t>
            </a:r>
            <a:r>
              <a:rPr sz="2800" b="1" i="1" dirty="0">
                <a:latin typeface="Times New Roman"/>
                <a:cs typeface="Times New Roman"/>
              </a:rPr>
              <a:t>operate</a:t>
            </a:r>
            <a:r>
              <a:rPr sz="2800" b="1" i="1" spc="-35" dirty="0">
                <a:latin typeface="Times New Roman"/>
                <a:cs typeface="Times New Roman"/>
              </a:rPr>
              <a:t> </a:t>
            </a:r>
            <a:r>
              <a:rPr sz="2800" b="1" i="1" dirty="0">
                <a:latin typeface="Times New Roman"/>
                <a:cs typeface="Times New Roman"/>
              </a:rPr>
              <a:t>in</a:t>
            </a:r>
            <a:r>
              <a:rPr sz="2800" b="1" i="1" spc="-5" dirty="0">
                <a:latin typeface="Times New Roman"/>
                <a:cs typeface="Times New Roman"/>
              </a:rPr>
              <a:t> </a:t>
            </a:r>
            <a:r>
              <a:rPr sz="2800" b="1" i="1" dirty="0">
                <a:latin typeface="Times New Roman"/>
                <a:cs typeface="Times New Roman"/>
              </a:rPr>
              <a:t>a</a:t>
            </a:r>
            <a:r>
              <a:rPr sz="2800" b="1" i="1" spc="-5" dirty="0">
                <a:latin typeface="Times New Roman"/>
                <a:cs typeface="Times New Roman"/>
              </a:rPr>
              <a:t> </a:t>
            </a:r>
            <a:r>
              <a:rPr sz="2800" b="1" i="1" spc="-160" dirty="0">
                <a:latin typeface="Times New Roman"/>
                <a:cs typeface="Times New Roman"/>
              </a:rPr>
              <a:t>network..</a:t>
            </a:r>
            <a:endParaRPr sz="2800">
              <a:latin typeface="Times New Roman"/>
              <a:cs typeface="Times New Roman"/>
            </a:endParaRPr>
          </a:p>
          <a:p>
            <a:pPr marL="40640">
              <a:lnSpc>
                <a:spcPct val="100000"/>
              </a:lnSpc>
              <a:spcBef>
                <a:spcPts val="2525"/>
              </a:spcBef>
            </a:pPr>
            <a:r>
              <a:rPr sz="2800" b="1" i="1" u="heavy" spc="-45" dirty="0">
                <a:solidFill>
                  <a:srgbClr val="FF0000"/>
                </a:solidFill>
                <a:uFill>
                  <a:solidFill>
                    <a:srgbClr val="FF0000"/>
                  </a:solidFill>
                </a:uFill>
                <a:latin typeface="Times New Roman"/>
                <a:cs typeface="Times New Roman"/>
              </a:rPr>
              <a:t>Topics</a:t>
            </a:r>
            <a:r>
              <a:rPr sz="2800" b="1" i="1" u="heavy" spc="-35" dirty="0">
                <a:solidFill>
                  <a:srgbClr val="FF0000"/>
                </a:solidFill>
                <a:uFill>
                  <a:solidFill>
                    <a:srgbClr val="FF0000"/>
                  </a:solidFill>
                </a:uFill>
                <a:latin typeface="Times New Roman"/>
                <a:cs typeface="Times New Roman"/>
              </a:rPr>
              <a:t> </a:t>
            </a:r>
            <a:r>
              <a:rPr sz="2800" b="1" i="1" u="heavy" dirty="0">
                <a:solidFill>
                  <a:srgbClr val="FF0000"/>
                </a:solidFill>
                <a:uFill>
                  <a:solidFill>
                    <a:srgbClr val="FF0000"/>
                  </a:solidFill>
                </a:uFill>
                <a:latin typeface="Times New Roman"/>
                <a:cs typeface="Times New Roman"/>
              </a:rPr>
              <a:t>discussed</a:t>
            </a:r>
            <a:r>
              <a:rPr sz="2800" b="1" i="1" u="heavy" spc="-35" dirty="0">
                <a:solidFill>
                  <a:srgbClr val="FF0000"/>
                </a:solidFill>
                <a:uFill>
                  <a:solidFill>
                    <a:srgbClr val="FF0000"/>
                  </a:solidFill>
                </a:uFill>
                <a:latin typeface="Times New Roman"/>
                <a:cs typeface="Times New Roman"/>
              </a:rPr>
              <a:t> </a:t>
            </a:r>
            <a:r>
              <a:rPr sz="2800" b="1" i="1" u="heavy" dirty="0">
                <a:solidFill>
                  <a:srgbClr val="FF0000"/>
                </a:solidFill>
                <a:uFill>
                  <a:solidFill>
                    <a:srgbClr val="FF0000"/>
                  </a:solidFill>
                </a:uFill>
                <a:latin typeface="Times New Roman"/>
                <a:cs typeface="Times New Roman"/>
              </a:rPr>
              <a:t>in</a:t>
            </a:r>
            <a:r>
              <a:rPr sz="2800" b="1" i="1" u="heavy" spc="-15" dirty="0">
                <a:solidFill>
                  <a:srgbClr val="FF0000"/>
                </a:solidFill>
                <a:uFill>
                  <a:solidFill>
                    <a:srgbClr val="FF0000"/>
                  </a:solidFill>
                </a:uFill>
                <a:latin typeface="Times New Roman"/>
                <a:cs typeface="Times New Roman"/>
              </a:rPr>
              <a:t> </a:t>
            </a:r>
            <a:r>
              <a:rPr sz="2800" b="1" i="1" u="heavy" dirty="0">
                <a:solidFill>
                  <a:srgbClr val="FF0000"/>
                </a:solidFill>
                <a:uFill>
                  <a:solidFill>
                    <a:srgbClr val="FF0000"/>
                  </a:solidFill>
                </a:uFill>
                <a:latin typeface="Times New Roman"/>
                <a:cs typeface="Times New Roman"/>
              </a:rPr>
              <a:t>this</a:t>
            </a:r>
            <a:r>
              <a:rPr sz="2800" b="1" i="1" u="heavy" spc="-20" dirty="0">
                <a:solidFill>
                  <a:srgbClr val="FF0000"/>
                </a:solidFill>
                <a:uFill>
                  <a:solidFill>
                    <a:srgbClr val="FF0000"/>
                  </a:solidFill>
                </a:uFill>
                <a:latin typeface="Times New Roman"/>
                <a:cs typeface="Times New Roman"/>
              </a:rPr>
              <a:t> </a:t>
            </a:r>
            <a:r>
              <a:rPr sz="2800" b="1" i="1" u="heavy" spc="-5" dirty="0">
                <a:solidFill>
                  <a:srgbClr val="FF0000"/>
                </a:solidFill>
                <a:uFill>
                  <a:solidFill>
                    <a:srgbClr val="FF0000"/>
                  </a:solidFill>
                </a:uFill>
                <a:latin typeface="Times New Roman"/>
                <a:cs typeface="Times New Roman"/>
              </a:rPr>
              <a:t>section:</a:t>
            </a:r>
            <a:endParaRPr sz="2800">
              <a:latin typeface="Times New Roman"/>
              <a:cs typeface="Times New Roman"/>
            </a:endParaRPr>
          </a:p>
          <a:p>
            <a:pPr marL="12700" marR="6410325">
              <a:lnSpc>
                <a:spcPct val="100000"/>
              </a:lnSpc>
              <a:spcBef>
                <a:spcPts val="400"/>
              </a:spcBef>
            </a:pPr>
            <a:r>
              <a:rPr sz="2400" b="1" spc="-5" dirty="0">
                <a:solidFill>
                  <a:srgbClr val="0033CC"/>
                </a:solidFill>
                <a:latin typeface="Times New Roman"/>
                <a:cs typeface="Times New Roman"/>
              </a:rPr>
              <a:t>Passive</a:t>
            </a:r>
            <a:r>
              <a:rPr sz="2400" b="1" spc="-85" dirty="0">
                <a:solidFill>
                  <a:srgbClr val="0033CC"/>
                </a:solidFill>
                <a:latin typeface="Times New Roman"/>
                <a:cs typeface="Times New Roman"/>
              </a:rPr>
              <a:t> </a:t>
            </a:r>
            <a:r>
              <a:rPr sz="2400" b="1" spc="-10" dirty="0">
                <a:solidFill>
                  <a:srgbClr val="0033CC"/>
                </a:solidFill>
                <a:latin typeface="Times New Roman"/>
                <a:cs typeface="Times New Roman"/>
              </a:rPr>
              <a:t>Hubs </a:t>
            </a:r>
            <a:r>
              <a:rPr sz="2400" b="1" spc="-585" dirty="0">
                <a:solidFill>
                  <a:srgbClr val="0033CC"/>
                </a:solidFill>
                <a:latin typeface="Times New Roman"/>
                <a:cs typeface="Times New Roman"/>
              </a:rPr>
              <a:t> </a:t>
            </a:r>
            <a:r>
              <a:rPr sz="2400" b="1" spc="-5" dirty="0">
                <a:solidFill>
                  <a:srgbClr val="0033CC"/>
                </a:solidFill>
                <a:latin typeface="Times New Roman"/>
                <a:cs typeface="Times New Roman"/>
              </a:rPr>
              <a:t>Active </a:t>
            </a:r>
            <a:r>
              <a:rPr sz="2400" b="1" spc="-10" dirty="0">
                <a:solidFill>
                  <a:srgbClr val="0033CC"/>
                </a:solidFill>
                <a:latin typeface="Times New Roman"/>
                <a:cs typeface="Times New Roman"/>
              </a:rPr>
              <a:t>Hubs </a:t>
            </a:r>
            <a:r>
              <a:rPr sz="2400" b="1" spc="-5" dirty="0">
                <a:solidFill>
                  <a:srgbClr val="0033CC"/>
                </a:solidFill>
                <a:latin typeface="Times New Roman"/>
                <a:cs typeface="Times New Roman"/>
              </a:rPr>
              <a:t> Bridges</a:t>
            </a:r>
            <a:endParaRPr sz="2400">
              <a:latin typeface="Times New Roman"/>
              <a:cs typeface="Times New Roman"/>
            </a:endParaRPr>
          </a:p>
          <a:p>
            <a:pPr marL="12700" marR="5488940">
              <a:lnSpc>
                <a:spcPct val="100000"/>
              </a:lnSpc>
            </a:pPr>
            <a:r>
              <a:rPr sz="2400" b="1" spc="-25" dirty="0">
                <a:solidFill>
                  <a:srgbClr val="0033CC"/>
                </a:solidFill>
                <a:latin typeface="Times New Roman"/>
                <a:cs typeface="Times New Roman"/>
              </a:rPr>
              <a:t>Two-Layer</a:t>
            </a:r>
            <a:r>
              <a:rPr sz="2400" b="1" spc="-80" dirty="0">
                <a:solidFill>
                  <a:srgbClr val="0033CC"/>
                </a:solidFill>
                <a:latin typeface="Times New Roman"/>
                <a:cs typeface="Times New Roman"/>
              </a:rPr>
              <a:t> </a:t>
            </a:r>
            <a:r>
              <a:rPr sz="2400" b="1" spc="-5" dirty="0">
                <a:solidFill>
                  <a:srgbClr val="0033CC"/>
                </a:solidFill>
                <a:latin typeface="Times New Roman"/>
                <a:cs typeface="Times New Roman"/>
              </a:rPr>
              <a:t>Switches </a:t>
            </a:r>
            <a:r>
              <a:rPr sz="2400" b="1" spc="-585" dirty="0">
                <a:solidFill>
                  <a:srgbClr val="0033CC"/>
                </a:solidFill>
                <a:latin typeface="Times New Roman"/>
                <a:cs typeface="Times New Roman"/>
              </a:rPr>
              <a:t> </a:t>
            </a:r>
            <a:r>
              <a:rPr sz="2400" b="1" spc="-5" dirty="0">
                <a:solidFill>
                  <a:srgbClr val="0033CC"/>
                </a:solidFill>
                <a:latin typeface="Times New Roman"/>
                <a:cs typeface="Times New Roman"/>
              </a:rPr>
              <a:t>Routers</a:t>
            </a:r>
            <a:endParaRPr sz="2400">
              <a:latin typeface="Times New Roman"/>
              <a:cs typeface="Times New Roman"/>
            </a:endParaRPr>
          </a:p>
          <a:p>
            <a:pPr marL="12700" marR="5270500">
              <a:lnSpc>
                <a:spcPct val="100000"/>
              </a:lnSpc>
            </a:pPr>
            <a:r>
              <a:rPr sz="2400" b="1" spc="-5" dirty="0">
                <a:solidFill>
                  <a:srgbClr val="0033CC"/>
                </a:solidFill>
                <a:latin typeface="Times New Roman"/>
                <a:cs typeface="Times New Roman"/>
              </a:rPr>
              <a:t>Three-Layer</a:t>
            </a:r>
            <a:r>
              <a:rPr sz="2400" b="1" spc="-114" dirty="0">
                <a:solidFill>
                  <a:srgbClr val="0033CC"/>
                </a:solidFill>
                <a:latin typeface="Times New Roman"/>
                <a:cs typeface="Times New Roman"/>
              </a:rPr>
              <a:t> </a:t>
            </a:r>
            <a:r>
              <a:rPr sz="2400" b="1" spc="-5" dirty="0">
                <a:solidFill>
                  <a:srgbClr val="0033CC"/>
                </a:solidFill>
                <a:latin typeface="Times New Roman"/>
                <a:cs typeface="Times New Roman"/>
              </a:rPr>
              <a:t>Switches </a:t>
            </a:r>
            <a:r>
              <a:rPr sz="2400" b="1" spc="-585" dirty="0">
                <a:solidFill>
                  <a:srgbClr val="0033CC"/>
                </a:solidFill>
                <a:latin typeface="Times New Roman"/>
                <a:cs typeface="Times New Roman"/>
              </a:rPr>
              <a:t> </a:t>
            </a:r>
            <a:r>
              <a:rPr sz="2400" b="1" spc="-5" dirty="0">
                <a:solidFill>
                  <a:srgbClr val="0033CC"/>
                </a:solidFill>
                <a:latin typeface="Times New Roman"/>
                <a:cs typeface="Times New Roman"/>
              </a:rPr>
              <a:t>Gateways</a:t>
            </a:r>
            <a:endParaRPr sz="2400">
              <a:latin typeface="Times New Roman"/>
              <a:cs typeface="Times New Roman"/>
            </a:endParaRPr>
          </a:p>
        </p:txBody>
      </p:sp>
      <p:sp>
        <p:nvSpPr>
          <p:cNvPr id="12" name="object 12"/>
          <p:cNvSpPr txBox="1"/>
          <p:nvPr/>
        </p:nvSpPr>
        <p:spPr>
          <a:xfrm>
            <a:off x="853573" y="6860953"/>
            <a:ext cx="544830" cy="309245"/>
          </a:xfrm>
          <a:prstGeom prst="rect">
            <a:avLst/>
          </a:prstGeom>
        </p:spPr>
        <p:txBody>
          <a:bodyPr vert="horz" wrap="square" lIns="0" tIns="0" rIns="0" bIns="0" rtlCol="0">
            <a:spAutoFit/>
          </a:bodyPr>
          <a:lstStyle/>
          <a:p>
            <a:pPr marL="12700">
              <a:lnSpc>
                <a:spcPts val="2310"/>
              </a:lnSpc>
            </a:pPr>
            <a:r>
              <a:rPr sz="2000" b="1" spc="-5" dirty="0">
                <a:solidFill>
                  <a:srgbClr val="1B1B1B"/>
                </a:solidFill>
                <a:latin typeface="Arial"/>
                <a:cs typeface="Arial"/>
              </a:rPr>
              <a:t>15.</a:t>
            </a:r>
            <a:fld id="{81D60167-4931-47E6-BA6A-407CBD079E47}" type="slidenum">
              <a:rPr sz="2000" b="1" spc="-5" dirty="0">
                <a:solidFill>
                  <a:srgbClr val="1B1B1B"/>
                </a:solidFill>
                <a:latin typeface="Arial"/>
                <a:cs typeface="Arial"/>
              </a:rPr>
              <a:pPr marL="12700">
                <a:lnSpc>
                  <a:spcPts val="2310"/>
                </a:lnSpc>
              </a:pPr>
              <a:t>1</a:t>
            </a:fld>
            <a:endParaRPr sz="20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32039" y="2901695"/>
            <a:ext cx="8153400" cy="19050"/>
          </a:xfrm>
          <a:custGeom>
            <a:avLst/>
            <a:gdLst/>
            <a:ahLst/>
            <a:cxnLst/>
            <a:rect l="l" t="t" r="r" b="b"/>
            <a:pathLst>
              <a:path w="8153400" h="19050">
                <a:moveTo>
                  <a:pt x="8153400" y="19050"/>
                </a:moveTo>
                <a:lnTo>
                  <a:pt x="8153400" y="0"/>
                </a:lnTo>
                <a:lnTo>
                  <a:pt x="0" y="0"/>
                </a:lnTo>
                <a:lnTo>
                  <a:pt x="0" y="19050"/>
                </a:lnTo>
                <a:lnTo>
                  <a:pt x="8153400" y="19050"/>
                </a:lnTo>
                <a:close/>
              </a:path>
            </a:pathLst>
          </a:custGeom>
          <a:solidFill>
            <a:srgbClr val="009900"/>
          </a:solidFill>
        </p:spPr>
        <p:txBody>
          <a:bodyPr wrap="square" lIns="0" tIns="0" rIns="0" bIns="0" rtlCol="0"/>
          <a:lstStyle/>
          <a:p>
            <a:endParaRPr/>
          </a:p>
        </p:txBody>
      </p:sp>
      <p:pic>
        <p:nvPicPr>
          <p:cNvPr id="3" name="object 3"/>
          <p:cNvPicPr/>
          <p:nvPr/>
        </p:nvPicPr>
        <p:blipFill>
          <a:blip r:embed="rId2" cstate="print"/>
          <a:stretch>
            <a:fillRect/>
          </a:stretch>
        </p:blipFill>
        <p:spPr>
          <a:xfrm>
            <a:off x="1232039" y="2177795"/>
            <a:ext cx="1143000" cy="566927"/>
          </a:xfrm>
          <a:prstGeom prst="rect">
            <a:avLst/>
          </a:prstGeom>
        </p:spPr>
      </p:pic>
      <p:sp>
        <p:nvSpPr>
          <p:cNvPr id="4" name="object 4"/>
          <p:cNvSpPr txBox="1">
            <a:spLocks noGrp="1"/>
          </p:cNvSpPr>
          <p:nvPr>
            <p:ph type="title"/>
          </p:nvPr>
        </p:nvSpPr>
        <p:spPr>
          <a:xfrm>
            <a:off x="1444123" y="2198624"/>
            <a:ext cx="718185" cy="452755"/>
          </a:xfrm>
          <a:prstGeom prst="rect">
            <a:avLst/>
          </a:prstGeom>
        </p:spPr>
        <p:txBody>
          <a:bodyPr vert="horz" wrap="square" lIns="0" tIns="12700" rIns="0" bIns="0" rtlCol="0">
            <a:spAutoFit/>
          </a:bodyPr>
          <a:lstStyle/>
          <a:p>
            <a:pPr marL="12700">
              <a:lnSpc>
                <a:spcPct val="100000"/>
              </a:lnSpc>
              <a:spcBef>
                <a:spcPts val="100"/>
              </a:spcBef>
            </a:pPr>
            <a:r>
              <a:rPr sz="2800" i="1" dirty="0">
                <a:solidFill>
                  <a:srgbClr val="FF0000"/>
                </a:solidFill>
                <a:latin typeface="Times New Roman"/>
                <a:cs typeface="Times New Roman"/>
              </a:rPr>
              <a:t>Note</a:t>
            </a:r>
            <a:endParaRPr sz="2800">
              <a:latin typeface="Times New Roman"/>
              <a:cs typeface="Times New Roman"/>
            </a:endParaRPr>
          </a:p>
        </p:txBody>
      </p:sp>
      <p:sp>
        <p:nvSpPr>
          <p:cNvPr id="5" name="object 5"/>
          <p:cNvSpPr/>
          <p:nvPr/>
        </p:nvSpPr>
        <p:spPr>
          <a:xfrm>
            <a:off x="1232039" y="2919983"/>
            <a:ext cx="8153400" cy="58419"/>
          </a:xfrm>
          <a:custGeom>
            <a:avLst/>
            <a:gdLst/>
            <a:ahLst/>
            <a:cxnLst/>
            <a:rect l="l" t="t" r="r" b="b"/>
            <a:pathLst>
              <a:path w="8153400" h="58419">
                <a:moveTo>
                  <a:pt x="8153400" y="57911"/>
                </a:moveTo>
                <a:lnTo>
                  <a:pt x="8153400" y="0"/>
                </a:lnTo>
                <a:lnTo>
                  <a:pt x="0" y="0"/>
                </a:lnTo>
                <a:lnTo>
                  <a:pt x="0" y="57912"/>
                </a:lnTo>
                <a:lnTo>
                  <a:pt x="8153400" y="57911"/>
                </a:lnTo>
                <a:close/>
              </a:path>
            </a:pathLst>
          </a:custGeom>
          <a:solidFill>
            <a:srgbClr val="009900"/>
          </a:solidFill>
        </p:spPr>
        <p:txBody>
          <a:bodyPr wrap="square" lIns="0" tIns="0" rIns="0" bIns="0" rtlCol="0"/>
          <a:lstStyle/>
          <a:p>
            <a:endParaRPr/>
          </a:p>
        </p:txBody>
      </p:sp>
      <p:sp>
        <p:nvSpPr>
          <p:cNvPr id="6" name="object 6"/>
          <p:cNvSpPr txBox="1"/>
          <p:nvPr/>
        </p:nvSpPr>
        <p:spPr>
          <a:xfrm>
            <a:off x="1308239" y="3015995"/>
            <a:ext cx="8077200" cy="1066800"/>
          </a:xfrm>
          <a:prstGeom prst="rect">
            <a:avLst/>
          </a:prstGeom>
          <a:solidFill>
            <a:srgbClr val="99FF33"/>
          </a:solidFill>
        </p:spPr>
        <p:txBody>
          <a:bodyPr vert="horz" wrap="square" lIns="0" tIns="34925" rIns="0" bIns="0" rtlCol="0">
            <a:spAutoFit/>
          </a:bodyPr>
          <a:lstStyle/>
          <a:p>
            <a:pPr marL="1310005" marR="321945" indent="-982980">
              <a:lnSpc>
                <a:spcPct val="100000"/>
              </a:lnSpc>
              <a:spcBef>
                <a:spcPts val="275"/>
              </a:spcBef>
            </a:pPr>
            <a:r>
              <a:rPr sz="3200" b="1" spc="-5" dirty="0">
                <a:latin typeface="Arial"/>
                <a:cs typeface="Arial"/>
              </a:rPr>
              <a:t>A</a:t>
            </a:r>
            <a:r>
              <a:rPr sz="3200" b="1" spc="-140" dirty="0">
                <a:latin typeface="Arial"/>
                <a:cs typeface="Arial"/>
              </a:rPr>
              <a:t> </a:t>
            </a:r>
            <a:r>
              <a:rPr sz="3200" b="1" spc="-5" dirty="0">
                <a:latin typeface="Arial"/>
                <a:cs typeface="Arial"/>
              </a:rPr>
              <a:t>bridge</a:t>
            </a:r>
            <a:r>
              <a:rPr sz="3200" b="1" spc="-20" dirty="0">
                <a:latin typeface="Arial"/>
                <a:cs typeface="Arial"/>
              </a:rPr>
              <a:t> </a:t>
            </a:r>
            <a:r>
              <a:rPr sz="3200" b="1" spc="-5" dirty="0">
                <a:latin typeface="Arial"/>
                <a:cs typeface="Arial"/>
              </a:rPr>
              <a:t>does</a:t>
            </a:r>
            <a:r>
              <a:rPr sz="3200" b="1" spc="-20" dirty="0">
                <a:latin typeface="Arial"/>
                <a:cs typeface="Arial"/>
              </a:rPr>
              <a:t> </a:t>
            </a:r>
            <a:r>
              <a:rPr sz="3200" b="1" spc="-5" dirty="0">
                <a:latin typeface="Arial"/>
                <a:cs typeface="Arial"/>
              </a:rPr>
              <a:t>not</a:t>
            </a:r>
            <a:r>
              <a:rPr sz="3200" b="1" spc="-25" dirty="0">
                <a:latin typeface="Arial"/>
                <a:cs typeface="Arial"/>
              </a:rPr>
              <a:t> </a:t>
            </a:r>
            <a:r>
              <a:rPr sz="3200" b="1" spc="-10" dirty="0">
                <a:latin typeface="Arial"/>
                <a:cs typeface="Arial"/>
              </a:rPr>
              <a:t>change</a:t>
            </a:r>
            <a:r>
              <a:rPr sz="3200" b="1" spc="-20" dirty="0">
                <a:latin typeface="Arial"/>
                <a:cs typeface="Arial"/>
              </a:rPr>
              <a:t> </a:t>
            </a:r>
            <a:r>
              <a:rPr sz="3200" b="1" spc="-5" dirty="0">
                <a:latin typeface="Arial"/>
                <a:cs typeface="Arial"/>
              </a:rPr>
              <a:t>the</a:t>
            </a:r>
            <a:r>
              <a:rPr sz="3200" b="1" spc="-20" dirty="0">
                <a:latin typeface="Arial"/>
                <a:cs typeface="Arial"/>
              </a:rPr>
              <a:t> </a:t>
            </a:r>
            <a:r>
              <a:rPr sz="3200" b="1" spc="-10" dirty="0">
                <a:latin typeface="Arial"/>
                <a:cs typeface="Arial"/>
              </a:rPr>
              <a:t>physical </a:t>
            </a:r>
            <a:r>
              <a:rPr sz="3200" b="1" spc="-869" dirty="0">
                <a:latin typeface="Arial"/>
                <a:cs typeface="Arial"/>
              </a:rPr>
              <a:t> </a:t>
            </a:r>
            <a:r>
              <a:rPr sz="3200" b="1" spc="-10" dirty="0">
                <a:latin typeface="Arial"/>
                <a:cs typeface="Arial"/>
              </a:rPr>
              <a:t>(MAC) addresses</a:t>
            </a:r>
            <a:r>
              <a:rPr sz="3200" b="1" spc="-15" dirty="0">
                <a:latin typeface="Arial"/>
                <a:cs typeface="Arial"/>
              </a:rPr>
              <a:t> </a:t>
            </a:r>
            <a:r>
              <a:rPr sz="3200" b="1" spc="-5" dirty="0">
                <a:latin typeface="Arial"/>
                <a:cs typeface="Arial"/>
              </a:rPr>
              <a:t>in</a:t>
            </a:r>
            <a:r>
              <a:rPr sz="3200" b="1" spc="-10" dirty="0">
                <a:latin typeface="Arial"/>
                <a:cs typeface="Arial"/>
              </a:rPr>
              <a:t> </a:t>
            </a:r>
            <a:r>
              <a:rPr sz="3200" b="1" spc="-5" dirty="0">
                <a:latin typeface="Arial"/>
                <a:cs typeface="Arial"/>
              </a:rPr>
              <a:t>a </a:t>
            </a:r>
            <a:r>
              <a:rPr sz="3200" b="1" spc="-10" dirty="0">
                <a:latin typeface="Arial"/>
                <a:cs typeface="Arial"/>
              </a:rPr>
              <a:t>frame.</a:t>
            </a:r>
            <a:endParaRPr sz="3200">
              <a:latin typeface="Arial"/>
              <a:cs typeface="Arial"/>
            </a:endParaRPr>
          </a:p>
        </p:txBody>
      </p:sp>
      <p:sp>
        <p:nvSpPr>
          <p:cNvPr id="7" name="object 7"/>
          <p:cNvSpPr/>
          <p:nvPr/>
        </p:nvSpPr>
        <p:spPr>
          <a:xfrm>
            <a:off x="1234325" y="4120896"/>
            <a:ext cx="8153400" cy="76200"/>
          </a:xfrm>
          <a:custGeom>
            <a:avLst/>
            <a:gdLst/>
            <a:ahLst/>
            <a:cxnLst/>
            <a:rect l="l" t="t" r="r" b="b"/>
            <a:pathLst>
              <a:path w="8153400" h="76200">
                <a:moveTo>
                  <a:pt x="8153400" y="76200"/>
                </a:moveTo>
                <a:lnTo>
                  <a:pt x="8153400" y="0"/>
                </a:lnTo>
                <a:lnTo>
                  <a:pt x="0" y="0"/>
                </a:lnTo>
                <a:lnTo>
                  <a:pt x="0" y="76200"/>
                </a:lnTo>
                <a:lnTo>
                  <a:pt x="8153400" y="76200"/>
                </a:lnTo>
                <a:close/>
              </a:path>
            </a:pathLst>
          </a:custGeom>
          <a:solidFill>
            <a:srgbClr val="009900"/>
          </a:solid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15.</a:t>
            </a:r>
            <a:fld id="{81D60167-4931-47E6-BA6A-407CBD079E47}" type="slidenum">
              <a:rPr spc="-5" dirty="0"/>
              <a:pPr marL="12700">
                <a:lnSpc>
                  <a:spcPts val="2310"/>
                </a:lnSpc>
              </a:pPr>
              <a:t>10</a:t>
            </a:fld>
            <a:endParaRPr spc="-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752347"/>
            <a:ext cx="6387465" cy="391160"/>
          </a:xfrm>
          <a:prstGeom prst="rect">
            <a:avLst/>
          </a:prstGeom>
        </p:spPr>
        <p:txBody>
          <a:bodyPr vert="horz" wrap="square" lIns="0" tIns="12700" rIns="0" bIns="0" rtlCol="0">
            <a:spAutoFit/>
          </a:bodyPr>
          <a:lstStyle/>
          <a:p>
            <a:pPr marL="12700">
              <a:lnSpc>
                <a:spcPct val="100000"/>
              </a:lnSpc>
              <a:spcBef>
                <a:spcPts val="100"/>
              </a:spcBef>
              <a:tabLst>
                <a:tab pos="1630045" algn="l"/>
              </a:tabLst>
            </a:pPr>
            <a:r>
              <a:rPr sz="2400" spc="-15" dirty="0">
                <a:solidFill>
                  <a:srgbClr val="3333CC"/>
                </a:solidFill>
              </a:rPr>
              <a:t>Figure</a:t>
            </a:r>
            <a:r>
              <a:rPr sz="2400" spc="-5" dirty="0">
                <a:solidFill>
                  <a:srgbClr val="3333CC"/>
                </a:solidFill>
              </a:rPr>
              <a:t> 15.6	</a:t>
            </a:r>
            <a:r>
              <a:rPr sz="2000" i="1" spc="-5" dirty="0">
                <a:latin typeface="Times New Roman"/>
                <a:cs typeface="Times New Roman"/>
              </a:rPr>
              <a:t>A</a:t>
            </a:r>
            <a:r>
              <a:rPr sz="2000" i="1" spc="-100" dirty="0">
                <a:latin typeface="Times New Roman"/>
                <a:cs typeface="Times New Roman"/>
              </a:rPr>
              <a:t> </a:t>
            </a:r>
            <a:r>
              <a:rPr sz="2000" i="1" spc="-5" dirty="0">
                <a:latin typeface="Times New Roman"/>
                <a:cs typeface="Times New Roman"/>
              </a:rPr>
              <a:t>learning</a:t>
            </a:r>
            <a:r>
              <a:rPr sz="2000" i="1" spc="-15" dirty="0">
                <a:latin typeface="Times New Roman"/>
                <a:cs typeface="Times New Roman"/>
              </a:rPr>
              <a:t> </a:t>
            </a:r>
            <a:r>
              <a:rPr sz="2000" i="1" spc="-5" dirty="0">
                <a:latin typeface="Times New Roman"/>
                <a:cs typeface="Times New Roman"/>
              </a:rPr>
              <a:t>bridge</a:t>
            </a:r>
            <a:r>
              <a:rPr sz="2000" i="1" spc="-10" dirty="0">
                <a:latin typeface="Times New Roman"/>
                <a:cs typeface="Times New Roman"/>
              </a:rPr>
              <a:t> </a:t>
            </a:r>
            <a:r>
              <a:rPr sz="2000" i="1" spc="-5" dirty="0">
                <a:latin typeface="Times New Roman"/>
                <a:cs typeface="Times New Roman"/>
              </a:rPr>
              <a:t>and</a:t>
            </a:r>
            <a:r>
              <a:rPr sz="2000" i="1" dirty="0">
                <a:latin typeface="Times New Roman"/>
                <a:cs typeface="Times New Roman"/>
              </a:rPr>
              <a:t> </a:t>
            </a:r>
            <a:r>
              <a:rPr sz="2000" i="1" spc="-5" dirty="0">
                <a:latin typeface="Times New Roman"/>
                <a:cs typeface="Times New Roman"/>
              </a:rPr>
              <a:t>the</a:t>
            </a:r>
            <a:r>
              <a:rPr sz="2000" i="1" dirty="0">
                <a:latin typeface="Times New Roman"/>
                <a:cs typeface="Times New Roman"/>
              </a:rPr>
              <a:t> </a:t>
            </a:r>
            <a:r>
              <a:rPr sz="2000" i="1" spc="-5" dirty="0">
                <a:latin typeface="Times New Roman"/>
                <a:cs typeface="Times New Roman"/>
              </a:rPr>
              <a:t>process</a:t>
            </a:r>
            <a:r>
              <a:rPr sz="2000" i="1" spc="-15" dirty="0">
                <a:latin typeface="Times New Roman"/>
                <a:cs typeface="Times New Roman"/>
              </a:rPr>
              <a:t> </a:t>
            </a:r>
            <a:r>
              <a:rPr sz="2000" i="1" spc="-5" dirty="0">
                <a:latin typeface="Times New Roman"/>
                <a:cs typeface="Times New Roman"/>
              </a:rPr>
              <a:t>of</a:t>
            </a:r>
            <a:r>
              <a:rPr sz="2000" i="1" spc="5" dirty="0">
                <a:latin typeface="Times New Roman"/>
                <a:cs typeface="Times New Roman"/>
              </a:rPr>
              <a:t> </a:t>
            </a:r>
            <a:r>
              <a:rPr sz="2000" i="1" spc="-5" dirty="0">
                <a:latin typeface="Times New Roman"/>
                <a:cs typeface="Times New Roman"/>
              </a:rPr>
              <a:t>learning</a:t>
            </a:r>
            <a:endParaRPr sz="2000">
              <a:latin typeface="Times New Roman"/>
              <a:cs typeface="Times New Roman"/>
            </a:endParaRPr>
          </a:p>
        </p:txBody>
      </p:sp>
      <p:sp>
        <p:nvSpPr>
          <p:cNvPr id="3" name="object 3"/>
          <p:cNvSpPr/>
          <p:nvPr/>
        </p:nvSpPr>
        <p:spPr>
          <a:xfrm>
            <a:off x="927239" y="1330452"/>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pic>
        <p:nvPicPr>
          <p:cNvPr id="4" name="object 4"/>
          <p:cNvPicPr/>
          <p:nvPr/>
        </p:nvPicPr>
        <p:blipFill>
          <a:blip r:embed="rId2" cstate="print"/>
          <a:stretch>
            <a:fillRect/>
          </a:stretch>
        </p:blipFill>
        <p:spPr>
          <a:xfrm>
            <a:off x="2375039" y="1722882"/>
            <a:ext cx="5631179" cy="4645913"/>
          </a:xfrm>
          <a:prstGeom prst="rect">
            <a:avLst/>
          </a:prstGeom>
        </p:spPr>
      </p:pic>
      <p:sp>
        <p:nvSpPr>
          <p:cNvPr id="5" name="object 5"/>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15.</a:t>
            </a:r>
            <a:fld id="{81D60167-4931-47E6-BA6A-407CBD079E47}" type="slidenum">
              <a:rPr spc="-5" dirty="0"/>
              <a:pPr marL="12700">
                <a:lnSpc>
                  <a:spcPts val="2310"/>
                </a:lnSpc>
              </a:pPr>
              <a:t>11</a:t>
            </a:fld>
            <a:endParaRPr spc="-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27239" y="3870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3" name="object 3"/>
          <p:cNvSpPr/>
          <p:nvPr/>
        </p:nvSpPr>
        <p:spPr>
          <a:xfrm>
            <a:off x="927239" y="1025652"/>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sp>
        <p:nvSpPr>
          <p:cNvPr id="4" name="object 4"/>
          <p:cNvSpPr txBox="1">
            <a:spLocks noGrp="1"/>
          </p:cNvSpPr>
          <p:nvPr>
            <p:ph type="title"/>
          </p:nvPr>
        </p:nvSpPr>
        <p:spPr>
          <a:xfrm>
            <a:off x="1158373" y="523747"/>
            <a:ext cx="5246370" cy="391160"/>
          </a:xfrm>
          <a:prstGeom prst="rect">
            <a:avLst/>
          </a:prstGeom>
        </p:spPr>
        <p:txBody>
          <a:bodyPr vert="horz" wrap="square" lIns="0" tIns="12700" rIns="0" bIns="0" rtlCol="0">
            <a:spAutoFit/>
          </a:bodyPr>
          <a:lstStyle/>
          <a:p>
            <a:pPr marL="12700">
              <a:lnSpc>
                <a:spcPct val="100000"/>
              </a:lnSpc>
              <a:spcBef>
                <a:spcPts val="100"/>
              </a:spcBef>
              <a:tabLst>
                <a:tab pos="1630045" algn="l"/>
              </a:tabLst>
            </a:pPr>
            <a:r>
              <a:rPr sz="2400" spc="-15" dirty="0">
                <a:solidFill>
                  <a:srgbClr val="3333CC"/>
                </a:solidFill>
              </a:rPr>
              <a:t>Figure</a:t>
            </a:r>
            <a:r>
              <a:rPr sz="2400" spc="-5" dirty="0">
                <a:solidFill>
                  <a:srgbClr val="3333CC"/>
                </a:solidFill>
              </a:rPr>
              <a:t> 15.7	</a:t>
            </a:r>
            <a:r>
              <a:rPr sz="2000" i="1" spc="-5" dirty="0">
                <a:latin typeface="Times New Roman"/>
                <a:cs typeface="Times New Roman"/>
              </a:rPr>
              <a:t>Loop</a:t>
            </a:r>
            <a:r>
              <a:rPr sz="2000" i="1" dirty="0">
                <a:latin typeface="Times New Roman"/>
                <a:cs typeface="Times New Roman"/>
              </a:rPr>
              <a:t> </a:t>
            </a:r>
            <a:r>
              <a:rPr sz="2000" i="1" spc="-5" dirty="0">
                <a:latin typeface="Times New Roman"/>
                <a:cs typeface="Times New Roman"/>
              </a:rPr>
              <a:t>problem</a:t>
            </a:r>
            <a:r>
              <a:rPr sz="2000" i="1" spc="-20" dirty="0">
                <a:latin typeface="Times New Roman"/>
                <a:cs typeface="Times New Roman"/>
              </a:rPr>
              <a:t> </a:t>
            </a:r>
            <a:r>
              <a:rPr sz="2000" i="1" spc="-5" dirty="0">
                <a:latin typeface="Times New Roman"/>
                <a:cs typeface="Times New Roman"/>
              </a:rPr>
              <a:t>in</a:t>
            </a:r>
            <a:r>
              <a:rPr sz="2000" i="1" spc="-10" dirty="0">
                <a:latin typeface="Times New Roman"/>
                <a:cs typeface="Times New Roman"/>
              </a:rPr>
              <a:t> </a:t>
            </a:r>
            <a:r>
              <a:rPr sz="2000" i="1" spc="-5" dirty="0">
                <a:latin typeface="Times New Roman"/>
                <a:cs typeface="Times New Roman"/>
              </a:rPr>
              <a:t>a</a:t>
            </a:r>
            <a:r>
              <a:rPr sz="2000" i="1" spc="5" dirty="0">
                <a:latin typeface="Times New Roman"/>
                <a:cs typeface="Times New Roman"/>
              </a:rPr>
              <a:t> </a:t>
            </a:r>
            <a:r>
              <a:rPr sz="2000" i="1" spc="-5" dirty="0">
                <a:latin typeface="Times New Roman"/>
                <a:cs typeface="Times New Roman"/>
              </a:rPr>
              <a:t>learning</a:t>
            </a:r>
            <a:r>
              <a:rPr sz="2000" i="1" spc="-20" dirty="0">
                <a:latin typeface="Times New Roman"/>
                <a:cs typeface="Times New Roman"/>
              </a:rPr>
              <a:t> </a:t>
            </a:r>
            <a:r>
              <a:rPr sz="2000" i="1" spc="-5" dirty="0">
                <a:latin typeface="Times New Roman"/>
                <a:cs typeface="Times New Roman"/>
              </a:rPr>
              <a:t>bridge</a:t>
            </a:r>
            <a:endParaRPr sz="2000">
              <a:latin typeface="Times New Roman"/>
              <a:cs typeface="Times New Roman"/>
            </a:endParaRPr>
          </a:p>
        </p:txBody>
      </p:sp>
      <p:pic>
        <p:nvPicPr>
          <p:cNvPr id="5" name="object 5"/>
          <p:cNvPicPr/>
          <p:nvPr/>
        </p:nvPicPr>
        <p:blipFill>
          <a:blip r:embed="rId2" cstate="print"/>
          <a:stretch>
            <a:fillRect/>
          </a:stretch>
        </p:blipFill>
        <p:spPr>
          <a:xfrm>
            <a:off x="1384439" y="1069468"/>
            <a:ext cx="7761731" cy="5226557"/>
          </a:xfrm>
          <a:prstGeom prst="rect">
            <a:avLst/>
          </a:prstGeom>
        </p:spPr>
      </p:pic>
      <p:sp>
        <p:nvSpPr>
          <p:cNvPr id="6" name="object 6"/>
          <p:cNvSpPr/>
          <p:nvPr/>
        </p:nvSpPr>
        <p:spPr>
          <a:xfrm>
            <a:off x="927239" y="67116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15.</a:t>
            </a:r>
            <a:fld id="{81D60167-4931-47E6-BA6A-407CBD079E47}" type="slidenum">
              <a:rPr spc="-5" dirty="0"/>
              <a:pPr marL="12700">
                <a:lnSpc>
                  <a:spcPts val="2310"/>
                </a:lnSpc>
              </a:pPr>
              <a:t>12</a:t>
            </a:fld>
            <a:endParaRPr spc="-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7239" y="1178052"/>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sp>
        <p:nvSpPr>
          <p:cNvPr id="3" name="object 3"/>
          <p:cNvSpPr txBox="1">
            <a:spLocks noGrp="1"/>
          </p:cNvSpPr>
          <p:nvPr>
            <p:ph type="title"/>
          </p:nvPr>
        </p:nvSpPr>
        <p:spPr>
          <a:xfrm>
            <a:off x="1158373" y="599947"/>
            <a:ext cx="7635875" cy="391160"/>
          </a:xfrm>
          <a:prstGeom prst="rect">
            <a:avLst/>
          </a:prstGeom>
        </p:spPr>
        <p:txBody>
          <a:bodyPr vert="horz" wrap="square" lIns="0" tIns="12700" rIns="0" bIns="0" rtlCol="0">
            <a:spAutoFit/>
          </a:bodyPr>
          <a:lstStyle/>
          <a:p>
            <a:pPr marL="12700">
              <a:lnSpc>
                <a:spcPct val="100000"/>
              </a:lnSpc>
              <a:spcBef>
                <a:spcPts val="100"/>
              </a:spcBef>
              <a:tabLst>
                <a:tab pos="1630045" algn="l"/>
              </a:tabLst>
            </a:pPr>
            <a:r>
              <a:rPr sz="2400" spc="-15" dirty="0">
                <a:solidFill>
                  <a:srgbClr val="3333CC"/>
                </a:solidFill>
              </a:rPr>
              <a:t>Figure</a:t>
            </a:r>
            <a:r>
              <a:rPr sz="2400" spc="-5" dirty="0">
                <a:solidFill>
                  <a:srgbClr val="3333CC"/>
                </a:solidFill>
              </a:rPr>
              <a:t> 15.8	</a:t>
            </a:r>
            <a:r>
              <a:rPr sz="2000" i="1" spc="-5" dirty="0">
                <a:latin typeface="Times New Roman"/>
                <a:cs typeface="Times New Roman"/>
              </a:rPr>
              <a:t>A</a:t>
            </a:r>
            <a:r>
              <a:rPr sz="2000" i="1" spc="-100" dirty="0">
                <a:latin typeface="Times New Roman"/>
                <a:cs typeface="Times New Roman"/>
              </a:rPr>
              <a:t> </a:t>
            </a:r>
            <a:r>
              <a:rPr sz="2000" i="1" spc="-5" dirty="0">
                <a:latin typeface="Times New Roman"/>
                <a:cs typeface="Times New Roman"/>
              </a:rPr>
              <a:t>system</a:t>
            </a:r>
            <a:r>
              <a:rPr sz="2000" i="1" spc="-20" dirty="0">
                <a:latin typeface="Times New Roman"/>
                <a:cs typeface="Times New Roman"/>
              </a:rPr>
              <a:t> </a:t>
            </a:r>
            <a:r>
              <a:rPr sz="2000" i="1" spc="-5" dirty="0">
                <a:latin typeface="Times New Roman"/>
                <a:cs typeface="Times New Roman"/>
              </a:rPr>
              <a:t>of</a:t>
            </a:r>
            <a:r>
              <a:rPr sz="2000" i="1" spc="10" dirty="0">
                <a:latin typeface="Times New Roman"/>
                <a:cs typeface="Times New Roman"/>
              </a:rPr>
              <a:t> </a:t>
            </a:r>
            <a:r>
              <a:rPr sz="2000" i="1" spc="-5" dirty="0">
                <a:latin typeface="Times New Roman"/>
                <a:cs typeface="Times New Roman"/>
              </a:rPr>
              <a:t>connected</a:t>
            </a:r>
            <a:r>
              <a:rPr sz="2000" i="1" spc="5" dirty="0">
                <a:latin typeface="Times New Roman"/>
                <a:cs typeface="Times New Roman"/>
              </a:rPr>
              <a:t> </a:t>
            </a:r>
            <a:r>
              <a:rPr sz="2000" i="1" spc="-5" dirty="0">
                <a:latin typeface="Times New Roman"/>
                <a:cs typeface="Times New Roman"/>
              </a:rPr>
              <a:t>LANs</a:t>
            </a:r>
            <a:r>
              <a:rPr sz="2000" i="1" spc="25" dirty="0">
                <a:latin typeface="Times New Roman"/>
                <a:cs typeface="Times New Roman"/>
              </a:rPr>
              <a:t> </a:t>
            </a:r>
            <a:r>
              <a:rPr sz="2000" i="1" spc="-5" dirty="0">
                <a:latin typeface="Times New Roman"/>
                <a:cs typeface="Times New Roman"/>
              </a:rPr>
              <a:t>and</a:t>
            </a:r>
            <a:r>
              <a:rPr sz="2000" i="1" spc="5" dirty="0">
                <a:latin typeface="Times New Roman"/>
                <a:cs typeface="Times New Roman"/>
              </a:rPr>
              <a:t> </a:t>
            </a:r>
            <a:r>
              <a:rPr sz="2000" i="1" spc="-5" dirty="0">
                <a:latin typeface="Times New Roman"/>
                <a:cs typeface="Times New Roman"/>
              </a:rPr>
              <a:t>its</a:t>
            </a:r>
            <a:r>
              <a:rPr sz="2000" i="1" spc="-10" dirty="0">
                <a:latin typeface="Times New Roman"/>
                <a:cs typeface="Times New Roman"/>
              </a:rPr>
              <a:t> </a:t>
            </a:r>
            <a:r>
              <a:rPr sz="2000" i="1" spc="-5" dirty="0">
                <a:latin typeface="Times New Roman"/>
                <a:cs typeface="Times New Roman"/>
              </a:rPr>
              <a:t>graph</a:t>
            </a:r>
            <a:r>
              <a:rPr sz="2000" i="1" spc="5" dirty="0">
                <a:latin typeface="Times New Roman"/>
                <a:cs typeface="Times New Roman"/>
              </a:rPr>
              <a:t> </a:t>
            </a:r>
            <a:r>
              <a:rPr sz="2000" i="1" spc="-5" dirty="0">
                <a:latin typeface="Times New Roman"/>
                <a:cs typeface="Times New Roman"/>
              </a:rPr>
              <a:t>representation</a:t>
            </a:r>
            <a:endParaRPr sz="2000">
              <a:latin typeface="Times New Roman"/>
              <a:cs typeface="Times New Roman"/>
            </a:endParaRPr>
          </a:p>
        </p:txBody>
      </p:sp>
      <p:grpSp>
        <p:nvGrpSpPr>
          <p:cNvPr id="4" name="object 4"/>
          <p:cNvGrpSpPr/>
          <p:nvPr/>
        </p:nvGrpSpPr>
        <p:grpSpPr>
          <a:xfrm>
            <a:off x="927239" y="1263396"/>
            <a:ext cx="8763000" cy="5524500"/>
            <a:chOff x="927239" y="1263396"/>
            <a:chExt cx="8763000" cy="5524500"/>
          </a:xfrm>
        </p:grpSpPr>
        <p:pic>
          <p:nvPicPr>
            <p:cNvPr id="5" name="object 5"/>
            <p:cNvPicPr/>
            <p:nvPr/>
          </p:nvPicPr>
          <p:blipFill>
            <a:blip r:embed="rId2" cstate="print"/>
            <a:stretch>
              <a:fillRect/>
            </a:stretch>
          </p:blipFill>
          <p:spPr>
            <a:xfrm>
              <a:off x="2532773" y="1263396"/>
              <a:ext cx="5557265" cy="5442203"/>
            </a:xfrm>
            <a:prstGeom prst="rect">
              <a:avLst/>
            </a:prstGeom>
          </p:spPr>
        </p:pic>
        <p:sp>
          <p:nvSpPr>
            <p:cNvPr id="6" name="object 6"/>
            <p:cNvSpPr/>
            <p:nvPr/>
          </p:nvSpPr>
          <p:spPr>
            <a:xfrm>
              <a:off x="927239" y="6711696"/>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15.</a:t>
            </a:r>
            <a:fld id="{81D60167-4931-47E6-BA6A-407CBD079E47}" type="slidenum">
              <a:rPr spc="-5" dirty="0"/>
              <a:pPr marL="12700">
                <a:lnSpc>
                  <a:spcPts val="2310"/>
                </a:lnSpc>
              </a:pPr>
              <a:t>13</a:t>
            </a:fld>
            <a:endParaRPr spc="-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752347"/>
            <a:ext cx="6268085" cy="698500"/>
          </a:xfrm>
          <a:prstGeom prst="rect">
            <a:avLst/>
          </a:prstGeom>
        </p:spPr>
        <p:txBody>
          <a:bodyPr vert="horz" wrap="square" lIns="0" tIns="10160" rIns="0" bIns="0" rtlCol="0">
            <a:spAutoFit/>
          </a:bodyPr>
          <a:lstStyle/>
          <a:p>
            <a:pPr marL="1663064" marR="5080" indent="-1651000">
              <a:lnSpc>
                <a:spcPct val="100600"/>
              </a:lnSpc>
              <a:spcBef>
                <a:spcPts val="80"/>
              </a:spcBef>
              <a:tabLst>
                <a:tab pos="1630045" algn="l"/>
              </a:tabLst>
            </a:pPr>
            <a:r>
              <a:rPr sz="2400" spc="-15" dirty="0">
                <a:solidFill>
                  <a:srgbClr val="3333CC"/>
                </a:solidFill>
              </a:rPr>
              <a:t>Figure</a:t>
            </a:r>
            <a:r>
              <a:rPr sz="2400" spc="-5" dirty="0">
                <a:solidFill>
                  <a:srgbClr val="3333CC"/>
                </a:solidFill>
              </a:rPr>
              <a:t> 15.9	</a:t>
            </a:r>
            <a:r>
              <a:rPr sz="2000" i="1" spc="-5" dirty="0">
                <a:latin typeface="Times New Roman"/>
                <a:cs typeface="Times New Roman"/>
              </a:rPr>
              <a:t>Finding the</a:t>
            </a:r>
            <a:r>
              <a:rPr sz="2000" i="1" spc="5" dirty="0">
                <a:latin typeface="Times New Roman"/>
                <a:cs typeface="Times New Roman"/>
              </a:rPr>
              <a:t> </a:t>
            </a:r>
            <a:r>
              <a:rPr sz="2000" i="1" spc="-5" dirty="0">
                <a:latin typeface="Times New Roman"/>
                <a:cs typeface="Times New Roman"/>
              </a:rPr>
              <a:t>shortest</a:t>
            </a:r>
            <a:r>
              <a:rPr sz="2000" i="1" spc="-20" dirty="0">
                <a:latin typeface="Times New Roman"/>
                <a:cs typeface="Times New Roman"/>
              </a:rPr>
              <a:t> </a:t>
            </a:r>
            <a:r>
              <a:rPr sz="2000" i="1" spc="-5" dirty="0">
                <a:latin typeface="Times New Roman"/>
                <a:cs typeface="Times New Roman"/>
              </a:rPr>
              <a:t>paths</a:t>
            </a:r>
            <a:r>
              <a:rPr sz="2000" i="1" dirty="0">
                <a:latin typeface="Times New Roman"/>
                <a:cs typeface="Times New Roman"/>
              </a:rPr>
              <a:t> </a:t>
            </a:r>
            <a:r>
              <a:rPr sz="2000" i="1" spc="-5" dirty="0">
                <a:latin typeface="Times New Roman"/>
                <a:cs typeface="Times New Roman"/>
              </a:rPr>
              <a:t>and the</a:t>
            </a:r>
            <a:r>
              <a:rPr sz="2000" i="1" spc="5" dirty="0">
                <a:latin typeface="Times New Roman"/>
                <a:cs typeface="Times New Roman"/>
              </a:rPr>
              <a:t> </a:t>
            </a:r>
            <a:r>
              <a:rPr sz="2000" i="1" spc="-5" dirty="0">
                <a:latin typeface="Times New Roman"/>
                <a:cs typeface="Times New Roman"/>
              </a:rPr>
              <a:t>spanning </a:t>
            </a:r>
            <a:r>
              <a:rPr sz="2000" i="1" spc="-484" dirty="0">
                <a:latin typeface="Times New Roman"/>
                <a:cs typeface="Times New Roman"/>
              </a:rPr>
              <a:t> </a:t>
            </a:r>
            <a:r>
              <a:rPr sz="2000" i="1" spc="-5" dirty="0">
                <a:latin typeface="Times New Roman"/>
                <a:cs typeface="Times New Roman"/>
              </a:rPr>
              <a:t>tree</a:t>
            </a:r>
            <a:r>
              <a:rPr sz="2000" i="1" spc="-15" dirty="0">
                <a:latin typeface="Times New Roman"/>
                <a:cs typeface="Times New Roman"/>
              </a:rPr>
              <a:t> </a:t>
            </a:r>
            <a:r>
              <a:rPr sz="2000" i="1" spc="-5" dirty="0">
                <a:latin typeface="Times New Roman"/>
                <a:cs typeface="Times New Roman"/>
              </a:rPr>
              <a:t>in</a:t>
            </a:r>
            <a:r>
              <a:rPr sz="2000" i="1" spc="-10" dirty="0">
                <a:latin typeface="Times New Roman"/>
                <a:cs typeface="Times New Roman"/>
              </a:rPr>
              <a:t> </a:t>
            </a:r>
            <a:r>
              <a:rPr sz="2000" i="1" spc="-5" dirty="0">
                <a:latin typeface="Times New Roman"/>
                <a:cs typeface="Times New Roman"/>
              </a:rPr>
              <a:t>a</a:t>
            </a:r>
            <a:r>
              <a:rPr sz="2000" i="1" spc="-10" dirty="0">
                <a:latin typeface="Times New Roman"/>
                <a:cs typeface="Times New Roman"/>
              </a:rPr>
              <a:t> </a:t>
            </a:r>
            <a:r>
              <a:rPr sz="2000" i="1" spc="-5" dirty="0">
                <a:latin typeface="Times New Roman"/>
                <a:cs typeface="Times New Roman"/>
              </a:rPr>
              <a:t>system</a:t>
            </a:r>
            <a:r>
              <a:rPr sz="2000" i="1" spc="-20" dirty="0">
                <a:latin typeface="Times New Roman"/>
                <a:cs typeface="Times New Roman"/>
              </a:rPr>
              <a:t> </a:t>
            </a:r>
            <a:r>
              <a:rPr sz="2000" i="1" spc="-5" dirty="0">
                <a:latin typeface="Times New Roman"/>
                <a:cs typeface="Times New Roman"/>
              </a:rPr>
              <a:t>of</a:t>
            </a:r>
            <a:r>
              <a:rPr sz="2000" i="1" spc="-10" dirty="0">
                <a:latin typeface="Times New Roman"/>
                <a:cs typeface="Times New Roman"/>
              </a:rPr>
              <a:t> </a:t>
            </a:r>
            <a:r>
              <a:rPr sz="2000" i="1" spc="-5" dirty="0">
                <a:latin typeface="Times New Roman"/>
                <a:cs typeface="Times New Roman"/>
              </a:rPr>
              <a:t>bridges</a:t>
            </a:r>
            <a:endParaRPr sz="2000">
              <a:latin typeface="Times New Roman"/>
              <a:cs typeface="Times New Roman"/>
            </a:endParaRPr>
          </a:p>
        </p:txBody>
      </p:sp>
      <p:sp>
        <p:nvSpPr>
          <p:cNvPr id="3" name="object 3"/>
          <p:cNvSpPr/>
          <p:nvPr/>
        </p:nvSpPr>
        <p:spPr>
          <a:xfrm>
            <a:off x="927239" y="1559052"/>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grpSp>
        <p:nvGrpSpPr>
          <p:cNvPr id="4" name="object 4"/>
          <p:cNvGrpSpPr/>
          <p:nvPr/>
        </p:nvGrpSpPr>
        <p:grpSpPr>
          <a:xfrm>
            <a:off x="927239" y="1748027"/>
            <a:ext cx="8763000" cy="5039995"/>
            <a:chOff x="927239" y="1748027"/>
            <a:chExt cx="8763000" cy="5039995"/>
          </a:xfrm>
        </p:grpSpPr>
        <p:pic>
          <p:nvPicPr>
            <p:cNvPr id="5" name="object 5"/>
            <p:cNvPicPr/>
            <p:nvPr/>
          </p:nvPicPr>
          <p:blipFill>
            <a:blip r:embed="rId2" cstate="print"/>
            <a:stretch>
              <a:fillRect/>
            </a:stretch>
          </p:blipFill>
          <p:spPr>
            <a:xfrm>
              <a:off x="2908439" y="1748027"/>
              <a:ext cx="4301325" cy="4925567"/>
            </a:xfrm>
            <a:prstGeom prst="rect">
              <a:avLst/>
            </a:prstGeom>
          </p:spPr>
        </p:pic>
        <p:sp>
          <p:nvSpPr>
            <p:cNvPr id="6" name="object 6"/>
            <p:cNvSpPr/>
            <p:nvPr/>
          </p:nvSpPr>
          <p:spPr>
            <a:xfrm>
              <a:off x="927239" y="67116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15.</a:t>
            </a:r>
            <a:fld id="{81D60167-4931-47E6-BA6A-407CBD079E47}" type="slidenum">
              <a:rPr spc="-5" dirty="0"/>
              <a:pPr marL="12700">
                <a:lnSpc>
                  <a:spcPts val="2310"/>
                </a:lnSpc>
              </a:pPr>
              <a:t>14</a:t>
            </a:fld>
            <a:endParaRPr spc="-5"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752347"/>
            <a:ext cx="7294245" cy="698500"/>
          </a:xfrm>
          <a:prstGeom prst="rect">
            <a:avLst/>
          </a:prstGeom>
        </p:spPr>
        <p:txBody>
          <a:bodyPr vert="horz" wrap="square" lIns="0" tIns="10160" rIns="0" bIns="0" rtlCol="0">
            <a:spAutoFit/>
          </a:bodyPr>
          <a:lstStyle/>
          <a:p>
            <a:pPr marL="1789430" marR="5080" indent="-1777364">
              <a:lnSpc>
                <a:spcPct val="100600"/>
              </a:lnSpc>
              <a:spcBef>
                <a:spcPts val="80"/>
              </a:spcBef>
              <a:tabLst>
                <a:tab pos="1782445" algn="l"/>
              </a:tabLst>
            </a:pPr>
            <a:r>
              <a:rPr sz="2400" spc="-15" dirty="0">
                <a:solidFill>
                  <a:srgbClr val="3333CC"/>
                </a:solidFill>
              </a:rPr>
              <a:t>Figure</a:t>
            </a:r>
            <a:r>
              <a:rPr sz="2400" spc="-5" dirty="0">
                <a:solidFill>
                  <a:srgbClr val="3333CC"/>
                </a:solidFill>
              </a:rPr>
              <a:t> 15.10	</a:t>
            </a:r>
            <a:r>
              <a:rPr sz="2000" i="1" spc="-5" dirty="0">
                <a:latin typeface="Times New Roman"/>
                <a:cs typeface="Times New Roman"/>
              </a:rPr>
              <a:t>Forwarding</a:t>
            </a:r>
            <a:r>
              <a:rPr sz="2000" i="1" spc="-10" dirty="0">
                <a:latin typeface="Times New Roman"/>
                <a:cs typeface="Times New Roman"/>
              </a:rPr>
              <a:t> </a:t>
            </a:r>
            <a:r>
              <a:rPr sz="2000" i="1" spc="-5" dirty="0">
                <a:latin typeface="Times New Roman"/>
                <a:cs typeface="Times New Roman"/>
              </a:rPr>
              <a:t>and</a:t>
            </a:r>
            <a:r>
              <a:rPr sz="2000" i="1" spc="10" dirty="0">
                <a:latin typeface="Times New Roman"/>
                <a:cs typeface="Times New Roman"/>
              </a:rPr>
              <a:t> </a:t>
            </a:r>
            <a:r>
              <a:rPr sz="2000" i="1" spc="-5" dirty="0">
                <a:latin typeface="Times New Roman"/>
                <a:cs typeface="Times New Roman"/>
              </a:rPr>
              <a:t>blocking</a:t>
            </a:r>
            <a:r>
              <a:rPr sz="2000" i="1" spc="-10" dirty="0">
                <a:latin typeface="Times New Roman"/>
                <a:cs typeface="Times New Roman"/>
              </a:rPr>
              <a:t> </a:t>
            </a:r>
            <a:r>
              <a:rPr sz="2000" i="1" spc="-5" dirty="0">
                <a:latin typeface="Times New Roman"/>
                <a:cs typeface="Times New Roman"/>
              </a:rPr>
              <a:t>ports</a:t>
            </a:r>
            <a:r>
              <a:rPr sz="2000" i="1" spc="-10" dirty="0">
                <a:latin typeface="Times New Roman"/>
                <a:cs typeface="Times New Roman"/>
              </a:rPr>
              <a:t> </a:t>
            </a:r>
            <a:r>
              <a:rPr sz="2000" i="1" spc="-5" dirty="0">
                <a:latin typeface="Times New Roman"/>
                <a:cs typeface="Times New Roman"/>
              </a:rPr>
              <a:t>after using</a:t>
            </a:r>
            <a:r>
              <a:rPr sz="2000" i="1" dirty="0">
                <a:latin typeface="Times New Roman"/>
                <a:cs typeface="Times New Roman"/>
              </a:rPr>
              <a:t> </a:t>
            </a:r>
            <a:r>
              <a:rPr sz="2000" i="1" spc="-5" dirty="0">
                <a:latin typeface="Times New Roman"/>
                <a:cs typeface="Times New Roman"/>
              </a:rPr>
              <a:t>spanning </a:t>
            </a:r>
            <a:r>
              <a:rPr sz="2000" i="1" spc="-484" dirty="0">
                <a:latin typeface="Times New Roman"/>
                <a:cs typeface="Times New Roman"/>
              </a:rPr>
              <a:t> </a:t>
            </a:r>
            <a:r>
              <a:rPr sz="2000" i="1" spc="-5" dirty="0">
                <a:latin typeface="Times New Roman"/>
                <a:cs typeface="Times New Roman"/>
              </a:rPr>
              <a:t>tree</a:t>
            </a:r>
            <a:r>
              <a:rPr sz="2000" i="1" spc="-20" dirty="0">
                <a:latin typeface="Times New Roman"/>
                <a:cs typeface="Times New Roman"/>
              </a:rPr>
              <a:t> </a:t>
            </a:r>
            <a:r>
              <a:rPr sz="2000" i="1" spc="-5" dirty="0">
                <a:latin typeface="Times New Roman"/>
                <a:cs typeface="Times New Roman"/>
              </a:rPr>
              <a:t>algorithm</a:t>
            </a:r>
            <a:endParaRPr sz="2000">
              <a:latin typeface="Times New Roman"/>
              <a:cs typeface="Times New Roman"/>
            </a:endParaRPr>
          </a:p>
        </p:txBody>
      </p:sp>
      <p:sp>
        <p:nvSpPr>
          <p:cNvPr id="3" name="object 3"/>
          <p:cNvSpPr/>
          <p:nvPr/>
        </p:nvSpPr>
        <p:spPr>
          <a:xfrm>
            <a:off x="927239" y="1482852"/>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pic>
        <p:nvPicPr>
          <p:cNvPr id="4" name="object 4"/>
          <p:cNvPicPr/>
          <p:nvPr/>
        </p:nvPicPr>
        <p:blipFill>
          <a:blip r:embed="rId2" cstate="print"/>
          <a:stretch>
            <a:fillRect/>
          </a:stretch>
        </p:blipFill>
        <p:spPr>
          <a:xfrm>
            <a:off x="1384439" y="2025395"/>
            <a:ext cx="7861554" cy="4018025"/>
          </a:xfrm>
          <a:prstGeom prst="rect">
            <a:avLst/>
          </a:prstGeom>
        </p:spPr>
      </p:pic>
      <p:sp>
        <p:nvSpPr>
          <p:cNvPr id="5" name="object 5"/>
          <p:cNvSpPr/>
          <p:nvPr/>
        </p:nvSpPr>
        <p:spPr>
          <a:xfrm>
            <a:off x="927239" y="67116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15.</a:t>
            </a:r>
            <a:fld id="{81D60167-4931-47E6-BA6A-407CBD079E47}" type="slidenum">
              <a:rPr spc="-5" dirty="0"/>
              <a:pPr marL="12700">
                <a:lnSpc>
                  <a:spcPts val="2310"/>
                </a:lnSpc>
              </a:pPr>
              <a:t>15</a:t>
            </a:fld>
            <a:endParaRPr spc="-5"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752347"/>
            <a:ext cx="7009130" cy="391160"/>
          </a:xfrm>
          <a:prstGeom prst="rect">
            <a:avLst/>
          </a:prstGeom>
        </p:spPr>
        <p:txBody>
          <a:bodyPr vert="horz" wrap="square" lIns="0" tIns="12700" rIns="0" bIns="0" rtlCol="0">
            <a:spAutoFit/>
          </a:bodyPr>
          <a:lstStyle/>
          <a:p>
            <a:pPr marL="12700">
              <a:lnSpc>
                <a:spcPct val="100000"/>
              </a:lnSpc>
              <a:spcBef>
                <a:spcPts val="100"/>
              </a:spcBef>
              <a:tabLst>
                <a:tab pos="1765935" algn="l"/>
              </a:tabLst>
            </a:pPr>
            <a:r>
              <a:rPr sz="2400" spc="-15" dirty="0">
                <a:solidFill>
                  <a:srgbClr val="3333CC"/>
                </a:solidFill>
              </a:rPr>
              <a:t>Figure</a:t>
            </a:r>
            <a:r>
              <a:rPr sz="2400" dirty="0">
                <a:solidFill>
                  <a:srgbClr val="3333CC"/>
                </a:solidFill>
              </a:rPr>
              <a:t> </a:t>
            </a:r>
            <a:r>
              <a:rPr sz="2400" spc="-35" dirty="0">
                <a:solidFill>
                  <a:srgbClr val="3333CC"/>
                </a:solidFill>
              </a:rPr>
              <a:t>15.11	</a:t>
            </a:r>
            <a:r>
              <a:rPr sz="2000" i="1" spc="-5" dirty="0">
                <a:latin typeface="Times New Roman"/>
                <a:cs typeface="Times New Roman"/>
              </a:rPr>
              <a:t>Routers connecting independent LANs</a:t>
            </a:r>
            <a:r>
              <a:rPr sz="2000" i="1" spc="25" dirty="0">
                <a:latin typeface="Times New Roman"/>
                <a:cs typeface="Times New Roman"/>
              </a:rPr>
              <a:t> </a:t>
            </a:r>
            <a:r>
              <a:rPr sz="2000" i="1" spc="-5" dirty="0">
                <a:latin typeface="Times New Roman"/>
                <a:cs typeface="Times New Roman"/>
              </a:rPr>
              <a:t>and</a:t>
            </a:r>
            <a:r>
              <a:rPr sz="2000" i="1" spc="-30" dirty="0">
                <a:latin typeface="Times New Roman"/>
                <a:cs typeface="Times New Roman"/>
              </a:rPr>
              <a:t> </a:t>
            </a:r>
            <a:r>
              <a:rPr sz="2000" i="1" spc="-45" dirty="0">
                <a:latin typeface="Times New Roman"/>
                <a:cs typeface="Times New Roman"/>
              </a:rPr>
              <a:t>WANs</a:t>
            </a:r>
            <a:endParaRPr sz="2000">
              <a:latin typeface="Times New Roman"/>
              <a:cs typeface="Times New Roman"/>
            </a:endParaRPr>
          </a:p>
        </p:txBody>
      </p:sp>
      <p:sp>
        <p:nvSpPr>
          <p:cNvPr id="3" name="object 3"/>
          <p:cNvSpPr/>
          <p:nvPr/>
        </p:nvSpPr>
        <p:spPr>
          <a:xfrm>
            <a:off x="927239" y="1330452"/>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pic>
        <p:nvPicPr>
          <p:cNvPr id="4" name="object 4"/>
          <p:cNvPicPr/>
          <p:nvPr/>
        </p:nvPicPr>
        <p:blipFill>
          <a:blip r:embed="rId2" cstate="print"/>
          <a:stretch>
            <a:fillRect/>
          </a:stretch>
        </p:blipFill>
        <p:spPr>
          <a:xfrm>
            <a:off x="881519" y="2514600"/>
            <a:ext cx="8884919" cy="3092196"/>
          </a:xfrm>
          <a:prstGeom prst="rect">
            <a:avLst/>
          </a:prstGeom>
        </p:spPr>
      </p:pic>
      <p:sp>
        <p:nvSpPr>
          <p:cNvPr id="5" name="object 5"/>
          <p:cNvSpPr/>
          <p:nvPr/>
        </p:nvSpPr>
        <p:spPr>
          <a:xfrm>
            <a:off x="927239" y="67116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15.</a:t>
            </a:r>
            <a:fld id="{81D60167-4931-47E6-BA6A-407CBD079E47}" type="slidenum">
              <a:rPr spc="-5" dirty="0"/>
              <a:pPr marL="12700">
                <a:lnSpc>
                  <a:spcPts val="2310"/>
                </a:lnSpc>
              </a:pPr>
              <a:t>16</a:t>
            </a:fld>
            <a:endParaRPr spc="-5"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74839" y="348995"/>
            <a:ext cx="9144000" cy="857250"/>
            <a:chOff x="774839" y="348995"/>
            <a:chExt cx="9144000" cy="857250"/>
          </a:xfrm>
        </p:grpSpPr>
        <p:sp>
          <p:nvSpPr>
            <p:cNvPr id="3" name="object 3"/>
            <p:cNvSpPr/>
            <p:nvPr/>
          </p:nvSpPr>
          <p:spPr>
            <a:xfrm>
              <a:off x="774839" y="348995"/>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33CCFF"/>
            </a:solidFill>
          </p:spPr>
          <p:txBody>
            <a:bodyPr wrap="square" lIns="0" tIns="0" rIns="0" bIns="0" rtlCol="0"/>
            <a:lstStyle/>
            <a:p>
              <a:endParaRPr/>
            </a:p>
          </p:txBody>
        </p:sp>
        <p:sp>
          <p:nvSpPr>
            <p:cNvPr id="4" name="object 4"/>
            <p:cNvSpPr/>
            <p:nvPr/>
          </p:nvSpPr>
          <p:spPr>
            <a:xfrm>
              <a:off x="774827" y="349007"/>
              <a:ext cx="9144000" cy="857250"/>
            </a:xfrm>
            <a:custGeom>
              <a:avLst/>
              <a:gdLst/>
              <a:ahLst/>
              <a:cxnLst/>
              <a:rect l="l" t="t" r="r" b="b"/>
              <a:pathLst>
                <a:path w="9144000" h="857250">
                  <a:moveTo>
                    <a:pt x="9144000" y="6858"/>
                  </a:moveTo>
                  <a:lnTo>
                    <a:pt x="9140685" y="3124"/>
                  </a:lnTo>
                  <a:lnTo>
                    <a:pt x="9143873" y="3124"/>
                  </a:lnTo>
                  <a:lnTo>
                    <a:pt x="9143873" y="0"/>
                  </a:lnTo>
                  <a:lnTo>
                    <a:pt x="9137917" y="0"/>
                  </a:lnTo>
                  <a:lnTo>
                    <a:pt x="9137523" y="0"/>
                  </a:lnTo>
                  <a:lnTo>
                    <a:pt x="6858" y="0"/>
                  </a:lnTo>
                  <a:lnTo>
                    <a:pt x="0" y="0"/>
                  </a:lnTo>
                  <a:lnTo>
                    <a:pt x="0" y="6858"/>
                  </a:lnTo>
                  <a:lnTo>
                    <a:pt x="0" y="857250"/>
                  </a:lnTo>
                  <a:lnTo>
                    <a:pt x="6858" y="857250"/>
                  </a:lnTo>
                  <a:lnTo>
                    <a:pt x="6858" y="6858"/>
                  </a:lnTo>
                  <a:lnTo>
                    <a:pt x="9137917" y="6858"/>
                  </a:lnTo>
                  <a:lnTo>
                    <a:pt x="9137917" y="857250"/>
                  </a:lnTo>
                  <a:lnTo>
                    <a:pt x="9144000" y="857250"/>
                  </a:lnTo>
                  <a:lnTo>
                    <a:pt x="9144000" y="6858"/>
                  </a:lnTo>
                  <a:close/>
                </a:path>
              </a:pathLst>
            </a:custGeom>
            <a:solidFill>
              <a:srgbClr val="000000"/>
            </a:solidFill>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2065" rIns="0" bIns="0" rtlCol="0">
            <a:spAutoFit/>
          </a:bodyPr>
          <a:lstStyle/>
          <a:p>
            <a:pPr marL="314325">
              <a:lnSpc>
                <a:spcPct val="100000"/>
              </a:lnSpc>
              <a:spcBef>
                <a:spcPts val="95"/>
              </a:spcBef>
              <a:tabLst>
                <a:tab pos="1362710" algn="l"/>
              </a:tabLst>
            </a:pPr>
            <a:r>
              <a:rPr spc="-5" dirty="0"/>
              <a:t>15-2	BACKBONE</a:t>
            </a:r>
            <a:r>
              <a:rPr spc="-10" dirty="0"/>
              <a:t> </a:t>
            </a:r>
            <a:r>
              <a:rPr spc="-5" dirty="0"/>
              <a:t>NETWORKS</a:t>
            </a:r>
          </a:p>
        </p:txBody>
      </p:sp>
      <p:grpSp>
        <p:nvGrpSpPr>
          <p:cNvPr id="6" name="object 6"/>
          <p:cNvGrpSpPr/>
          <p:nvPr/>
        </p:nvGrpSpPr>
        <p:grpSpPr>
          <a:xfrm>
            <a:off x="774839" y="1206246"/>
            <a:ext cx="9144000" cy="857250"/>
            <a:chOff x="774839" y="1206246"/>
            <a:chExt cx="9144000" cy="857250"/>
          </a:xfrm>
        </p:grpSpPr>
        <p:sp>
          <p:nvSpPr>
            <p:cNvPr id="7" name="object 7"/>
            <p:cNvSpPr/>
            <p:nvPr/>
          </p:nvSpPr>
          <p:spPr>
            <a:xfrm>
              <a:off x="774839" y="1720596"/>
              <a:ext cx="9144000" cy="342900"/>
            </a:xfrm>
            <a:custGeom>
              <a:avLst/>
              <a:gdLst/>
              <a:ahLst/>
              <a:cxnLst/>
              <a:rect l="l" t="t" r="r" b="b"/>
              <a:pathLst>
                <a:path w="9144000" h="342900">
                  <a:moveTo>
                    <a:pt x="0" y="342900"/>
                  </a:moveTo>
                  <a:lnTo>
                    <a:pt x="9144000" y="342900"/>
                  </a:lnTo>
                  <a:lnTo>
                    <a:pt x="9144000" y="0"/>
                  </a:lnTo>
                  <a:lnTo>
                    <a:pt x="0" y="0"/>
                  </a:lnTo>
                  <a:lnTo>
                    <a:pt x="0" y="342900"/>
                  </a:lnTo>
                  <a:close/>
                </a:path>
              </a:pathLst>
            </a:custGeom>
            <a:solidFill>
              <a:srgbClr val="FFFFFF"/>
            </a:solidFill>
          </p:spPr>
          <p:txBody>
            <a:bodyPr wrap="square" lIns="0" tIns="0" rIns="0" bIns="0" rtlCol="0"/>
            <a:lstStyle/>
            <a:p>
              <a:endParaRPr/>
            </a:p>
          </p:txBody>
        </p:sp>
        <p:sp>
          <p:nvSpPr>
            <p:cNvPr id="8" name="object 8"/>
            <p:cNvSpPr/>
            <p:nvPr/>
          </p:nvSpPr>
          <p:spPr>
            <a:xfrm>
              <a:off x="774839" y="1206246"/>
              <a:ext cx="9144000" cy="514350"/>
            </a:xfrm>
            <a:custGeom>
              <a:avLst/>
              <a:gdLst/>
              <a:ahLst/>
              <a:cxnLst/>
              <a:rect l="l" t="t" r="r" b="b"/>
              <a:pathLst>
                <a:path w="9144000" h="514350">
                  <a:moveTo>
                    <a:pt x="9144000" y="514350"/>
                  </a:moveTo>
                  <a:lnTo>
                    <a:pt x="9144000" y="0"/>
                  </a:lnTo>
                  <a:lnTo>
                    <a:pt x="0" y="0"/>
                  </a:lnTo>
                  <a:lnTo>
                    <a:pt x="0" y="514350"/>
                  </a:lnTo>
                  <a:lnTo>
                    <a:pt x="9144000" y="514350"/>
                  </a:lnTo>
                  <a:close/>
                </a:path>
              </a:pathLst>
            </a:custGeom>
            <a:solidFill>
              <a:srgbClr val="33CCFF"/>
            </a:solidFill>
          </p:spPr>
          <p:txBody>
            <a:bodyPr wrap="square" lIns="0" tIns="0" rIns="0" bIns="0" rtlCol="0"/>
            <a:lstStyle/>
            <a:p>
              <a:endParaRPr/>
            </a:p>
          </p:txBody>
        </p:sp>
        <p:sp>
          <p:nvSpPr>
            <p:cNvPr id="9" name="object 9"/>
            <p:cNvSpPr/>
            <p:nvPr/>
          </p:nvSpPr>
          <p:spPr>
            <a:xfrm>
              <a:off x="774839" y="1206246"/>
              <a:ext cx="9144000" cy="521334"/>
            </a:xfrm>
            <a:custGeom>
              <a:avLst/>
              <a:gdLst/>
              <a:ahLst/>
              <a:cxnLst/>
              <a:rect l="l" t="t" r="r" b="b"/>
              <a:pathLst>
                <a:path w="9144000" h="521335">
                  <a:moveTo>
                    <a:pt x="6858" y="508254"/>
                  </a:moveTo>
                  <a:lnTo>
                    <a:pt x="6858" y="0"/>
                  </a:lnTo>
                  <a:lnTo>
                    <a:pt x="0" y="0"/>
                  </a:lnTo>
                  <a:lnTo>
                    <a:pt x="0" y="508254"/>
                  </a:lnTo>
                  <a:lnTo>
                    <a:pt x="6858" y="508254"/>
                  </a:lnTo>
                  <a:close/>
                </a:path>
                <a:path w="9144000" h="521335">
                  <a:moveTo>
                    <a:pt x="9143987" y="508253"/>
                  </a:moveTo>
                  <a:lnTo>
                    <a:pt x="0" y="508254"/>
                  </a:lnTo>
                  <a:lnTo>
                    <a:pt x="6858" y="514350"/>
                  </a:lnTo>
                  <a:lnTo>
                    <a:pt x="6858" y="521208"/>
                  </a:lnTo>
                  <a:lnTo>
                    <a:pt x="9137904" y="521207"/>
                  </a:lnTo>
                  <a:lnTo>
                    <a:pt x="9137904" y="514349"/>
                  </a:lnTo>
                  <a:lnTo>
                    <a:pt x="9143987" y="508253"/>
                  </a:lnTo>
                  <a:close/>
                </a:path>
                <a:path w="9144000" h="521335">
                  <a:moveTo>
                    <a:pt x="6858" y="521208"/>
                  </a:moveTo>
                  <a:lnTo>
                    <a:pt x="6858" y="514350"/>
                  </a:lnTo>
                  <a:lnTo>
                    <a:pt x="0" y="508254"/>
                  </a:lnTo>
                  <a:lnTo>
                    <a:pt x="0" y="521208"/>
                  </a:lnTo>
                  <a:lnTo>
                    <a:pt x="6858" y="521208"/>
                  </a:lnTo>
                  <a:close/>
                </a:path>
                <a:path w="9144000" h="521335">
                  <a:moveTo>
                    <a:pt x="9144000" y="521207"/>
                  </a:moveTo>
                  <a:lnTo>
                    <a:pt x="9144000" y="0"/>
                  </a:lnTo>
                  <a:lnTo>
                    <a:pt x="9137904" y="0"/>
                  </a:lnTo>
                  <a:lnTo>
                    <a:pt x="9137904" y="508253"/>
                  </a:lnTo>
                  <a:lnTo>
                    <a:pt x="9143987" y="508253"/>
                  </a:lnTo>
                  <a:lnTo>
                    <a:pt x="9143987" y="521207"/>
                  </a:lnTo>
                  <a:close/>
                </a:path>
                <a:path w="9144000" h="521335">
                  <a:moveTo>
                    <a:pt x="9143987" y="521207"/>
                  </a:moveTo>
                  <a:lnTo>
                    <a:pt x="9143987" y="508253"/>
                  </a:lnTo>
                  <a:lnTo>
                    <a:pt x="9137904" y="514349"/>
                  </a:lnTo>
                  <a:lnTo>
                    <a:pt x="9137904" y="521207"/>
                  </a:lnTo>
                  <a:lnTo>
                    <a:pt x="9143987" y="521207"/>
                  </a:lnTo>
                  <a:close/>
                </a:path>
              </a:pathLst>
            </a:custGeom>
            <a:solidFill>
              <a:srgbClr val="000000"/>
            </a:solidFill>
          </p:spPr>
          <p:txBody>
            <a:bodyPr wrap="square" lIns="0" tIns="0" rIns="0" bIns="0" rtlCol="0"/>
            <a:lstStyle/>
            <a:p>
              <a:endParaRPr/>
            </a:p>
          </p:txBody>
        </p:sp>
      </p:grpSp>
      <p:sp>
        <p:nvSpPr>
          <p:cNvPr id="10" name="object 10"/>
          <p:cNvSpPr txBox="1"/>
          <p:nvPr/>
        </p:nvSpPr>
        <p:spPr>
          <a:xfrm>
            <a:off x="1005973" y="1923542"/>
            <a:ext cx="8223250" cy="4250690"/>
          </a:xfrm>
          <a:prstGeom prst="rect">
            <a:avLst/>
          </a:prstGeom>
        </p:spPr>
        <p:txBody>
          <a:bodyPr vert="horz" wrap="square" lIns="0" tIns="12700" rIns="0" bIns="0" rtlCol="0">
            <a:spAutoFit/>
          </a:bodyPr>
          <a:lstStyle/>
          <a:p>
            <a:pPr marL="164465" marR="5080" algn="just">
              <a:lnSpc>
                <a:spcPct val="100000"/>
              </a:lnSpc>
              <a:spcBef>
                <a:spcPts val="100"/>
              </a:spcBef>
            </a:pPr>
            <a:r>
              <a:rPr sz="2800" b="1" i="1" dirty="0">
                <a:latin typeface="Times New Roman"/>
                <a:cs typeface="Times New Roman"/>
              </a:rPr>
              <a:t>A</a:t>
            </a:r>
            <a:r>
              <a:rPr sz="2800" b="1" i="1" spc="5" dirty="0">
                <a:latin typeface="Times New Roman"/>
                <a:cs typeface="Times New Roman"/>
              </a:rPr>
              <a:t> </a:t>
            </a:r>
            <a:r>
              <a:rPr sz="2800" b="1" i="1" spc="-5" dirty="0">
                <a:latin typeface="Times New Roman"/>
                <a:cs typeface="Times New Roman"/>
              </a:rPr>
              <a:t>backbone</a:t>
            </a:r>
            <a:r>
              <a:rPr sz="2800" b="1" i="1" dirty="0">
                <a:latin typeface="Times New Roman"/>
                <a:cs typeface="Times New Roman"/>
              </a:rPr>
              <a:t> </a:t>
            </a:r>
            <a:r>
              <a:rPr sz="2800" b="1" i="1" spc="-5" dirty="0">
                <a:latin typeface="Times New Roman"/>
                <a:cs typeface="Times New Roman"/>
              </a:rPr>
              <a:t>network</a:t>
            </a:r>
            <a:r>
              <a:rPr sz="2800" b="1" i="1" dirty="0">
                <a:latin typeface="Times New Roman"/>
                <a:cs typeface="Times New Roman"/>
              </a:rPr>
              <a:t> </a:t>
            </a:r>
            <a:r>
              <a:rPr sz="2800" b="1" i="1" spc="-5" dirty="0">
                <a:latin typeface="Times New Roman"/>
                <a:cs typeface="Times New Roman"/>
              </a:rPr>
              <a:t>allows</a:t>
            </a:r>
            <a:r>
              <a:rPr sz="2800" b="1" i="1" dirty="0">
                <a:latin typeface="Times New Roman"/>
                <a:cs typeface="Times New Roman"/>
              </a:rPr>
              <a:t> </a:t>
            </a:r>
            <a:r>
              <a:rPr sz="2800" b="1" i="1" spc="-5" dirty="0">
                <a:latin typeface="Times New Roman"/>
                <a:cs typeface="Times New Roman"/>
              </a:rPr>
              <a:t>several</a:t>
            </a:r>
            <a:r>
              <a:rPr sz="2800" b="1" i="1" dirty="0">
                <a:latin typeface="Times New Roman"/>
                <a:cs typeface="Times New Roman"/>
              </a:rPr>
              <a:t> </a:t>
            </a:r>
            <a:r>
              <a:rPr sz="2800" b="1" i="1" spc="-10" dirty="0">
                <a:latin typeface="Times New Roman"/>
                <a:cs typeface="Times New Roman"/>
              </a:rPr>
              <a:t>LANs</a:t>
            </a:r>
            <a:r>
              <a:rPr sz="2800" b="1" i="1" spc="-5" dirty="0">
                <a:latin typeface="Times New Roman"/>
                <a:cs typeface="Times New Roman"/>
              </a:rPr>
              <a:t> to</a:t>
            </a:r>
            <a:r>
              <a:rPr sz="2800" b="1" i="1" dirty="0">
                <a:latin typeface="Times New Roman"/>
                <a:cs typeface="Times New Roman"/>
              </a:rPr>
              <a:t> </a:t>
            </a:r>
            <a:r>
              <a:rPr sz="2800" b="1" i="1" spc="-5" dirty="0">
                <a:latin typeface="Times New Roman"/>
                <a:cs typeface="Times New Roman"/>
              </a:rPr>
              <a:t>be </a:t>
            </a:r>
            <a:r>
              <a:rPr sz="2800" b="1" i="1" spc="-685" dirty="0">
                <a:latin typeface="Times New Roman"/>
                <a:cs typeface="Times New Roman"/>
              </a:rPr>
              <a:t> </a:t>
            </a:r>
            <a:r>
              <a:rPr sz="2800" b="1" i="1" spc="-5" dirty="0">
                <a:latin typeface="Times New Roman"/>
                <a:cs typeface="Times New Roman"/>
              </a:rPr>
              <a:t>connected.</a:t>
            </a:r>
            <a:r>
              <a:rPr sz="2800" b="1" i="1" dirty="0">
                <a:latin typeface="Times New Roman"/>
                <a:cs typeface="Times New Roman"/>
              </a:rPr>
              <a:t> In</a:t>
            </a:r>
            <a:r>
              <a:rPr sz="2800" b="1" i="1" spc="5" dirty="0">
                <a:latin typeface="Times New Roman"/>
                <a:cs typeface="Times New Roman"/>
              </a:rPr>
              <a:t> </a:t>
            </a:r>
            <a:r>
              <a:rPr sz="2800" b="1" i="1" dirty="0">
                <a:latin typeface="Times New Roman"/>
                <a:cs typeface="Times New Roman"/>
              </a:rPr>
              <a:t>a</a:t>
            </a:r>
            <a:r>
              <a:rPr sz="2800" b="1" i="1" spc="5" dirty="0">
                <a:latin typeface="Times New Roman"/>
                <a:cs typeface="Times New Roman"/>
              </a:rPr>
              <a:t> </a:t>
            </a:r>
            <a:r>
              <a:rPr sz="2800" b="1" i="1" spc="-5" dirty="0">
                <a:latin typeface="Times New Roman"/>
                <a:cs typeface="Times New Roman"/>
              </a:rPr>
              <a:t>backbone</a:t>
            </a:r>
            <a:r>
              <a:rPr sz="2800" b="1" i="1" dirty="0">
                <a:latin typeface="Times New Roman"/>
                <a:cs typeface="Times New Roman"/>
              </a:rPr>
              <a:t> </a:t>
            </a:r>
            <a:r>
              <a:rPr sz="2800" b="1" i="1" spc="-5" dirty="0">
                <a:latin typeface="Times New Roman"/>
                <a:cs typeface="Times New Roman"/>
              </a:rPr>
              <a:t>network,</a:t>
            </a:r>
            <a:r>
              <a:rPr sz="2800" b="1" i="1" dirty="0">
                <a:latin typeface="Times New Roman"/>
                <a:cs typeface="Times New Roman"/>
              </a:rPr>
              <a:t> </a:t>
            </a:r>
            <a:r>
              <a:rPr sz="2800" b="1" i="1" spc="-5" dirty="0">
                <a:latin typeface="Times New Roman"/>
                <a:cs typeface="Times New Roman"/>
              </a:rPr>
              <a:t>no</a:t>
            </a:r>
            <a:r>
              <a:rPr sz="2800" b="1" i="1" dirty="0">
                <a:latin typeface="Times New Roman"/>
                <a:cs typeface="Times New Roman"/>
              </a:rPr>
              <a:t> </a:t>
            </a:r>
            <a:r>
              <a:rPr sz="2800" b="1" i="1" spc="-5" dirty="0">
                <a:latin typeface="Times New Roman"/>
                <a:cs typeface="Times New Roman"/>
              </a:rPr>
              <a:t>station</a:t>
            </a:r>
            <a:r>
              <a:rPr sz="2800" b="1" i="1" spc="690" dirty="0">
                <a:latin typeface="Times New Roman"/>
                <a:cs typeface="Times New Roman"/>
              </a:rPr>
              <a:t> </a:t>
            </a:r>
            <a:r>
              <a:rPr sz="2800" b="1" i="1" spc="-5" dirty="0">
                <a:latin typeface="Times New Roman"/>
                <a:cs typeface="Times New Roman"/>
              </a:rPr>
              <a:t>is </a:t>
            </a:r>
            <a:r>
              <a:rPr sz="2800" b="1" i="1" dirty="0">
                <a:latin typeface="Times New Roman"/>
                <a:cs typeface="Times New Roman"/>
              </a:rPr>
              <a:t> </a:t>
            </a:r>
            <a:r>
              <a:rPr sz="2800" b="1" i="1" spc="-5" dirty="0">
                <a:latin typeface="Times New Roman"/>
                <a:cs typeface="Times New Roman"/>
              </a:rPr>
              <a:t>directly connected </a:t>
            </a:r>
            <a:r>
              <a:rPr sz="2800" b="1" i="1" dirty="0">
                <a:latin typeface="Times New Roman"/>
                <a:cs typeface="Times New Roman"/>
              </a:rPr>
              <a:t>to </a:t>
            </a:r>
            <a:r>
              <a:rPr sz="2800" b="1" i="1" spc="-5" dirty="0">
                <a:latin typeface="Times New Roman"/>
                <a:cs typeface="Times New Roman"/>
              </a:rPr>
              <a:t>the backbone; the stations are </a:t>
            </a:r>
            <a:r>
              <a:rPr sz="2800" b="1" i="1" dirty="0">
                <a:latin typeface="Times New Roman"/>
                <a:cs typeface="Times New Roman"/>
              </a:rPr>
              <a:t> part</a:t>
            </a:r>
            <a:r>
              <a:rPr sz="2800" b="1" i="1" spc="-25" dirty="0">
                <a:latin typeface="Times New Roman"/>
                <a:cs typeface="Times New Roman"/>
              </a:rPr>
              <a:t> </a:t>
            </a:r>
            <a:r>
              <a:rPr sz="2800" b="1" i="1" dirty="0">
                <a:latin typeface="Times New Roman"/>
                <a:cs typeface="Times New Roman"/>
              </a:rPr>
              <a:t>of</a:t>
            </a:r>
            <a:r>
              <a:rPr sz="2800" b="1" i="1" spc="-10" dirty="0">
                <a:latin typeface="Times New Roman"/>
                <a:cs typeface="Times New Roman"/>
              </a:rPr>
              <a:t> </a:t>
            </a:r>
            <a:r>
              <a:rPr sz="2800" b="1" i="1" dirty="0">
                <a:latin typeface="Times New Roman"/>
                <a:cs typeface="Times New Roman"/>
              </a:rPr>
              <a:t>a</a:t>
            </a:r>
            <a:r>
              <a:rPr sz="2800" b="1" i="1" spc="-10" dirty="0">
                <a:latin typeface="Times New Roman"/>
                <a:cs typeface="Times New Roman"/>
              </a:rPr>
              <a:t> </a:t>
            </a:r>
            <a:r>
              <a:rPr sz="2800" b="1" i="1" spc="-5" dirty="0">
                <a:latin typeface="Times New Roman"/>
                <a:cs typeface="Times New Roman"/>
              </a:rPr>
              <a:t>LAN,</a:t>
            </a:r>
            <a:r>
              <a:rPr sz="2800" b="1" i="1" spc="-10" dirty="0">
                <a:latin typeface="Times New Roman"/>
                <a:cs typeface="Times New Roman"/>
              </a:rPr>
              <a:t> </a:t>
            </a:r>
            <a:r>
              <a:rPr sz="2800" b="1" i="1" dirty="0">
                <a:latin typeface="Times New Roman"/>
                <a:cs typeface="Times New Roman"/>
              </a:rPr>
              <a:t>and</a:t>
            </a:r>
            <a:r>
              <a:rPr sz="2800" b="1" i="1" spc="-15" dirty="0">
                <a:latin typeface="Times New Roman"/>
                <a:cs typeface="Times New Roman"/>
              </a:rPr>
              <a:t> </a:t>
            </a:r>
            <a:r>
              <a:rPr sz="2800" b="1" i="1" dirty="0">
                <a:latin typeface="Times New Roman"/>
                <a:cs typeface="Times New Roman"/>
              </a:rPr>
              <a:t>the</a:t>
            </a:r>
            <a:r>
              <a:rPr sz="2800" b="1" i="1" spc="-15" dirty="0">
                <a:latin typeface="Times New Roman"/>
                <a:cs typeface="Times New Roman"/>
              </a:rPr>
              <a:t> </a:t>
            </a:r>
            <a:r>
              <a:rPr sz="2800" b="1" i="1" dirty="0">
                <a:latin typeface="Times New Roman"/>
                <a:cs typeface="Times New Roman"/>
              </a:rPr>
              <a:t>backbone</a:t>
            </a:r>
            <a:r>
              <a:rPr sz="2800" b="1" i="1" spc="-30" dirty="0">
                <a:latin typeface="Times New Roman"/>
                <a:cs typeface="Times New Roman"/>
              </a:rPr>
              <a:t> </a:t>
            </a:r>
            <a:r>
              <a:rPr sz="2800" b="1" i="1" dirty="0">
                <a:latin typeface="Times New Roman"/>
                <a:cs typeface="Times New Roman"/>
              </a:rPr>
              <a:t>connects</a:t>
            </a:r>
            <a:r>
              <a:rPr sz="2800" b="1" i="1" spc="-30" dirty="0">
                <a:latin typeface="Times New Roman"/>
                <a:cs typeface="Times New Roman"/>
              </a:rPr>
              <a:t> </a:t>
            </a:r>
            <a:r>
              <a:rPr sz="2800" b="1" i="1" dirty="0">
                <a:latin typeface="Times New Roman"/>
                <a:cs typeface="Times New Roman"/>
              </a:rPr>
              <a:t>the</a:t>
            </a:r>
            <a:r>
              <a:rPr sz="2800" b="1" i="1" spc="-5" dirty="0">
                <a:latin typeface="Times New Roman"/>
                <a:cs typeface="Times New Roman"/>
              </a:rPr>
              <a:t> LANs.</a:t>
            </a:r>
            <a:endParaRPr sz="2800">
              <a:latin typeface="Times New Roman"/>
              <a:cs typeface="Times New Roman"/>
            </a:endParaRPr>
          </a:p>
          <a:p>
            <a:pPr>
              <a:lnSpc>
                <a:spcPct val="100000"/>
              </a:lnSpc>
            </a:pPr>
            <a:endParaRPr sz="3100">
              <a:latin typeface="Times New Roman"/>
              <a:cs typeface="Times New Roman"/>
            </a:endParaRPr>
          </a:p>
          <a:p>
            <a:pPr>
              <a:lnSpc>
                <a:spcPct val="100000"/>
              </a:lnSpc>
              <a:spcBef>
                <a:spcPts val="10"/>
              </a:spcBef>
            </a:pPr>
            <a:endParaRPr sz="3350">
              <a:latin typeface="Times New Roman"/>
              <a:cs typeface="Times New Roman"/>
            </a:endParaRPr>
          </a:p>
          <a:p>
            <a:pPr marL="40640">
              <a:lnSpc>
                <a:spcPct val="100000"/>
              </a:lnSpc>
            </a:pPr>
            <a:r>
              <a:rPr sz="2800" b="1" i="1" u="heavy" spc="-45" dirty="0">
                <a:solidFill>
                  <a:srgbClr val="FF0000"/>
                </a:solidFill>
                <a:uFill>
                  <a:solidFill>
                    <a:srgbClr val="FF0000"/>
                  </a:solidFill>
                </a:uFill>
                <a:latin typeface="Times New Roman"/>
                <a:cs typeface="Times New Roman"/>
              </a:rPr>
              <a:t>Topics</a:t>
            </a:r>
            <a:r>
              <a:rPr sz="2800" b="1" i="1" u="heavy" spc="-35" dirty="0">
                <a:solidFill>
                  <a:srgbClr val="FF0000"/>
                </a:solidFill>
                <a:uFill>
                  <a:solidFill>
                    <a:srgbClr val="FF0000"/>
                  </a:solidFill>
                </a:uFill>
                <a:latin typeface="Times New Roman"/>
                <a:cs typeface="Times New Roman"/>
              </a:rPr>
              <a:t> </a:t>
            </a:r>
            <a:r>
              <a:rPr sz="2800" b="1" i="1" u="heavy" dirty="0">
                <a:solidFill>
                  <a:srgbClr val="FF0000"/>
                </a:solidFill>
                <a:uFill>
                  <a:solidFill>
                    <a:srgbClr val="FF0000"/>
                  </a:solidFill>
                </a:uFill>
                <a:latin typeface="Times New Roman"/>
                <a:cs typeface="Times New Roman"/>
              </a:rPr>
              <a:t>discussed</a:t>
            </a:r>
            <a:r>
              <a:rPr sz="2800" b="1" i="1" u="heavy" spc="-35" dirty="0">
                <a:solidFill>
                  <a:srgbClr val="FF0000"/>
                </a:solidFill>
                <a:uFill>
                  <a:solidFill>
                    <a:srgbClr val="FF0000"/>
                  </a:solidFill>
                </a:uFill>
                <a:latin typeface="Times New Roman"/>
                <a:cs typeface="Times New Roman"/>
              </a:rPr>
              <a:t> </a:t>
            </a:r>
            <a:r>
              <a:rPr sz="2800" b="1" i="1" u="heavy" dirty="0">
                <a:solidFill>
                  <a:srgbClr val="FF0000"/>
                </a:solidFill>
                <a:uFill>
                  <a:solidFill>
                    <a:srgbClr val="FF0000"/>
                  </a:solidFill>
                </a:uFill>
                <a:latin typeface="Times New Roman"/>
                <a:cs typeface="Times New Roman"/>
              </a:rPr>
              <a:t>in</a:t>
            </a:r>
            <a:r>
              <a:rPr sz="2800" b="1" i="1" u="heavy" spc="-15" dirty="0">
                <a:solidFill>
                  <a:srgbClr val="FF0000"/>
                </a:solidFill>
                <a:uFill>
                  <a:solidFill>
                    <a:srgbClr val="FF0000"/>
                  </a:solidFill>
                </a:uFill>
                <a:latin typeface="Times New Roman"/>
                <a:cs typeface="Times New Roman"/>
              </a:rPr>
              <a:t> </a:t>
            </a:r>
            <a:r>
              <a:rPr sz="2800" b="1" i="1" u="heavy" dirty="0">
                <a:solidFill>
                  <a:srgbClr val="FF0000"/>
                </a:solidFill>
                <a:uFill>
                  <a:solidFill>
                    <a:srgbClr val="FF0000"/>
                  </a:solidFill>
                </a:uFill>
                <a:latin typeface="Times New Roman"/>
                <a:cs typeface="Times New Roman"/>
              </a:rPr>
              <a:t>this</a:t>
            </a:r>
            <a:r>
              <a:rPr sz="2800" b="1" i="1" u="heavy" spc="-35" dirty="0">
                <a:solidFill>
                  <a:srgbClr val="FF0000"/>
                </a:solidFill>
                <a:uFill>
                  <a:solidFill>
                    <a:srgbClr val="FF0000"/>
                  </a:solidFill>
                </a:uFill>
                <a:latin typeface="Times New Roman"/>
                <a:cs typeface="Times New Roman"/>
              </a:rPr>
              <a:t> </a:t>
            </a:r>
            <a:r>
              <a:rPr sz="2800" b="1" i="1" u="heavy" dirty="0">
                <a:solidFill>
                  <a:srgbClr val="FF0000"/>
                </a:solidFill>
                <a:uFill>
                  <a:solidFill>
                    <a:srgbClr val="FF0000"/>
                  </a:solidFill>
                </a:uFill>
                <a:latin typeface="Times New Roman"/>
                <a:cs typeface="Times New Roman"/>
              </a:rPr>
              <a:t>section:</a:t>
            </a:r>
            <a:endParaRPr sz="2800">
              <a:latin typeface="Times New Roman"/>
              <a:cs typeface="Times New Roman"/>
            </a:endParaRPr>
          </a:p>
          <a:p>
            <a:pPr marL="12700" marR="6288405">
              <a:lnSpc>
                <a:spcPct val="100000"/>
              </a:lnSpc>
              <a:spcBef>
                <a:spcPts val="400"/>
              </a:spcBef>
            </a:pPr>
            <a:r>
              <a:rPr sz="2400" b="1" spc="-5" dirty="0">
                <a:solidFill>
                  <a:srgbClr val="0033CC"/>
                </a:solidFill>
                <a:latin typeface="Times New Roman"/>
                <a:cs typeface="Times New Roman"/>
              </a:rPr>
              <a:t>Bus </a:t>
            </a:r>
            <a:r>
              <a:rPr sz="2400" b="1" spc="-10" dirty="0">
                <a:solidFill>
                  <a:srgbClr val="0033CC"/>
                </a:solidFill>
                <a:latin typeface="Times New Roman"/>
                <a:cs typeface="Times New Roman"/>
              </a:rPr>
              <a:t>Backbone </a:t>
            </a:r>
            <a:r>
              <a:rPr sz="2400" b="1" spc="-585" dirty="0">
                <a:solidFill>
                  <a:srgbClr val="0033CC"/>
                </a:solidFill>
                <a:latin typeface="Times New Roman"/>
                <a:cs typeface="Times New Roman"/>
              </a:rPr>
              <a:t> </a:t>
            </a:r>
            <a:r>
              <a:rPr sz="2400" b="1" spc="-5" dirty="0">
                <a:solidFill>
                  <a:srgbClr val="0033CC"/>
                </a:solidFill>
                <a:latin typeface="Times New Roman"/>
                <a:cs typeface="Times New Roman"/>
              </a:rPr>
              <a:t>Star</a:t>
            </a:r>
            <a:r>
              <a:rPr sz="2400" b="1" spc="-105" dirty="0">
                <a:solidFill>
                  <a:srgbClr val="0033CC"/>
                </a:solidFill>
                <a:latin typeface="Times New Roman"/>
                <a:cs typeface="Times New Roman"/>
              </a:rPr>
              <a:t> </a:t>
            </a:r>
            <a:r>
              <a:rPr sz="2400" b="1" spc="-10" dirty="0">
                <a:solidFill>
                  <a:srgbClr val="0033CC"/>
                </a:solidFill>
                <a:latin typeface="Times New Roman"/>
                <a:cs typeface="Times New Roman"/>
              </a:rPr>
              <a:t>Backbone</a:t>
            </a:r>
            <a:endParaRPr sz="2400">
              <a:latin typeface="Times New Roman"/>
              <a:cs typeface="Times New Roman"/>
            </a:endParaRPr>
          </a:p>
          <a:p>
            <a:pPr marL="12700">
              <a:lnSpc>
                <a:spcPct val="100000"/>
              </a:lnSpc>
            </a:pPr>
            <a:r>
              <a:rPr sz="2400" b="1" spc="-5" dirty="0">
                <a:solidFill>
                  <a:srgbClr val="0033CC"/>
                </a:solidFill>
                <a:latin typeface="Times New Roman"/>
                <a:cs typeface="Times New Roman"/>
              </a:rPr>
              <a:t>Connecting</a:t>
            </a:r>
            <a:r>
              <a:rPr sz="2400" b="1" spc="-10" dirty="0">
                <a:solidFill>
                  <a:srgbClr val="0033CC"/>
                </a:solidFill>
                <a:latin typeface="Times New Roman"/>
                <a:cs typeface="Times New Roman"/>
              </a:rPr>
              <a:t> </a:t>
            </a:r>
            <a:r>
              <a:rPr sz="2400" b="1" dirty="0">
                <a:solidFill>
                  <a:srgbClr val="0033CC"/>
                </a:solidFill>
                <a:latin typeface="Times New Roman"/>
                <a:cs typeface="Times New Roman"/>
              </a:rPr>
              <a:t>Remote</a:t>
            </a:r>
            <a:r>
              <a:rPr sz="2400" b="1" spc="-10" dirty="0">
                <a:solidFill>
                  <a:srgbClr val="0033CC"/>
                </a:solidFill>
                <a:latin typeface="Times New Roman"/>
                <a:cs typeface="Times New Roman"/>
              </a:rPr>
              <a:t> </a:t>
            </a:r>
            <a:r>
              <a:rPr sz="2400" b="1" spc="-5" dirty="0">
                <a:solidFill>
                  <a:srgbClr val="0033CC"/>
                </a:solidFill>
                <a:latin typeface="Times New Roman"/>
                <a:cs typeface="Times New Roman"/>
              </a:rPr>
              <a:t>LANs</a:t>
            </a:r>
            <a:endParaRPr sz="2400">
              <a:latin typeface="Times New Roman"/>
              <a:cs typeface="Times New Roman"/>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15.</a:t>
            </a:r>
            <a:fld id="{81D60167-4931-47E6-BA6A-407CBD079E47}" type="slidenum">
              <a:rPr spc="-5" dirty="0"/>
              <a:pPr marL="12700">
                <a:lnSpc>
                  <a:spcPts val="2310"/>
                </a:lnSpc>
              </a:pPr>
              <a:t>17</a:t>
            </a:fld>
            <a:endParaRPr spc="-5"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32039" y="2901695"/>
            <a:ext cx="8153400" cy="19050"/>
          </a:xfrm>
          <a:custGeom>
            <a:avLst/>
            <a:gdLst/>
            <a:ahLst/>
            <a:cxnLst/>
            <a:rect l="l" t="t" r="r" b="b"/>
            <a:pathLst>
              <a:path w="8153400" h="19050">
                <a:moveTo>
                  <a:pt x="8153400" y="19050"/>
                </a:moveTo>
                <a:lnTo>
                  <a:pt x="8153400" y="0"/>
                </a:lnTo>
                <a:lnTo>
                  <a:pt x="0" y="0"/>
                </a:lnTo>
                <a:lnTo>
                  <a:pt x="0" y="19050"/>
                </a:lnTo>
                <a:lnTo>
                  <a:pt x="8153400" y="19050"/>
                </a:lnTo>
                <a:close/>
              </a:path>
            </a:pathLst>
          </a:custGeom>
          <a:solidFill>
            <a:srgbClr val="009900"/>
          </a:solidFill>
        </p:spPr>
        <p:txBody>
          <a:bodyPr wrap="square" lIns="0" tIns="0" rIns="0" bIns="0" rtlCol="0"/>
          <a:lstStyle/>
          <a:p>
            <a:endParaRPr/>
          </a:p>
        </p:txBody>
      </p:sp>
      <p:pic>
        <p:nvPicPr>
          <p:cNvPr id="3" name="object 3"/>
          <p:cNvPicPr/>
          <p:nvPr/>
        </p:nvPicPr>
        <p:blipFill>
          <a:blip r:embed="rId2" cstate="print"/>
          <a:stretch>
            <a:fillRect/>
          </a:stretch>
        </p:blipFill>
        <p:spPr>
          <a:xfrm>
            <a:off x="1232039" y="2177795"/>
            <a:ext cx="1143000" cy="566927"/>
          </a:xfrm>
          <a:prstGeom prst="rect">
            <a:avLst/>
          </a:prstGeom>
        </p:spPr>
      </p:pic>
      <p:sp>
        <p:nvSpPr>
          <p:cNvPr id="4" name="object 4"/>
          <p:cNvSpPr txBox="1">
            <a:spLocks noGrp="1"/>
          </p:cNvSpPr>
          <p:nvPr>
            <p:ph type="title"/>
          </p:nvPr>
        </p:nvSpPr>
        <p:spPr>
          <a:xfrm>
            <a:off x="1444123" y="2198624"/>
            <a:ext cx="718185" cy="452755"/>
          </a:xfrm>
          <a:prstGeom prst="rect">
            <a:avLst/>
          </a:prstGeom>
        </p:spPr>
        <p:txBody>
          <a:bodyPr vert="horz" wrap="square" lIns="0" tIns="12700" rIns="0" bIns="0" rtlCol="0">
            <a:spAutoFit/>
          </a:bodyPr>
          <a:lstStyle/>
          <a:p>
            <a:pPr marL="12700">
              <a:lnSpc>
                <a:spcPct val="100000"/>
              </a:lnSpc>
              <a:spcBef>
                <a:spcPts val="100"/>
              </a:spcBef>
            </a:pPr>
            <a:r>
              <a:rPr sz="2800" i="1" dirty="0">
                <a:solidFill>
                  <a:srgbClr val="FF0000"/>
                </a:solidFill>
                <a:latin typeface="Times New Roman"/>
                <a:cs typeface="Times New Roman"/>
              </a:rPr>
              <a:t>Note</a:t>
            </a:r>
            <a:endParaRPr sz="2800">
              <a:latin typeface="Times New Roman"/>
              <a:cs typeface="Times New Roman"/>
            </a:endParaRPr>
          </a:p>
        </p:txBody>
      </p:sp>
      <p:sp>
        <p:nvSpPr>
          <p:cNvPr id="5" name="object 5"/>
          <p:cNvSpPr/>
          <p:nvPr/>
        </p:nvSpPr>
        <p:spPr>
          <a:xfrm>
            <a:off x="1232039" y="2919983"/>
            <a:ext cx="8153400" cy="58419"/>
          </a:xfrm>
          <a:custGeom>
            <a:avLst/>
            <a:gdLst/>
            <a:ahLst/>
            <a:cxnLst/>
            <a:rect l="l" t="t" r="r" b="b"/>
            <a:pathLst>
              <a:path w="8153400" h="58419">
                <a:moveTo>
                  <a:pt x="8153400" y="57911"/>
                </a:moveTo>
                <a:lnTo>
                  <a:pt x="8153400" y="0"/>
                </a:lnTo>
                <a:lnTo>
                  <a:pt x="0" y="0"/>
                </a:lnTo>
                <a:lnTo>
                  <a:pt x="0" y="57912"/>
                </a:lnTo>
                <a:lnTo>
                  <a:pt x="8153400" y="57911"/>
                </a:lnTo>
                <a:close/>
              </a:path>
            </a:pathLst>
          </a:custGeom>
          <a:solidFill>
            <a:srgbClr val="009900"/>
          </a:solidFill>
        </p:spPr>
        <p:txBody>
          <a:bodyPr wrap="square" lIns="0" tIns="0" rIns="0" bIns="0" rtlCol="0"/>
          <a:lstStyle/>
          <a:p>
            <a:endParaRPr/>
          </a:p>
        </p:txBody>
      </p:sp>
      <p:sp>
        <p:nvSpPr>
          <p:cNvPr id="6" name="object 6"/>
          <p:cNvSpPr txBox="1"/>
          <p:nvPr/>
        </p:nvSpPr>
        <p:spPr>
          <a:xfrm>
            <a:off x="1308239" y="3015995"/>
            <a:ext cx="8077200" cy="1066800"/>
          </a:xfrm>
          <a:prstGeom prst="rect">
            <a:avLst/>
          </a:prstGeom>
          <a:solidFill>
            <a:srgbClr val="99FF33"/>
          </a:solidFill>
        </p:spPr>
        <p:txBody>
          <a:bodyPr vert="horz" wrap="square" lIns="0" tIns="34925" rIns="0" bIns="0" rtlCol="0">
            <a:spAutoFit/>
          </a:bodyPr>
          <a:lstStyle/>
          <a:p>
            <a:pPr marL="1616075" marR="933450" indent="-676275">
              <a:lnSpc>
                <a:spcPct val="100000"/>
              </a:lnSpc>
              <a:spcBef>
                <a:spcPts val="275"/>
              </a:spcBef>
            </a:pPr>
            <a:r>
              <a:rPr sz="3200" b="1" spc="-5" dirty="0">
                <a:latin typeface="Arial"/>
                <a:cs typeface="Arial"/>
              </a:rPr>
              <a:t>In a bus </a:t>
            </a:r>
            <a:r>
              <a:rPr sz="3200" b="1" spc="-10" dirty="0">
                <a:latin typeface="Arial"/>
                <a:cs typeface="Arial"/>
              </a:rPr>
              <a:t>backbone, </a:t>
            </a:r>
            <a:r>
              <a:rPr sz="3200" b="1" spc="-5" dirty="0">
                <a:latin typeface="Arial"/>
                <a:cs typeface="Arial"/>
              </a:rPr>
              <a:t>the </a:t>
            </a:r>
            <a:r>
              <a:rPr sz="3200" b="1" spc="-10" dirty="0">
                <a:latin typeface="Arial"/>
                <a:cs typeface="Arial"/>
              </a:rPr>
              <a:t>topology </a:t>
            </a:r>
            <a:r>
              <a:rPr sz="3200" b="1" spc="-875" dirty="0">
                <a:latin typeface="Arial"/>
                <a:cs typeface="Arial"/>
              </a:rPr>
              <a:t> </a:t>
            </a:r>
            <a:r>
              <a:rPr sz="3200" b="1" spc="-5" dirty="0">
                <a:latin typeface="Arial"/>
                <a:cs typeface="Arial"/>
              </a:rPr>
              <a:t>of</a:t>
            </a:r>
            <a:r>
              <a:rPr sz="3200" b="1" spc="-25" dirty="0">
                <a:latin typeface="Arial"/>
                <a:cs typeface="Arial"/>
              </a:rPr>
              <a:t> </a:t>
            </a:r>
            <a:r>
              <a:rPr sz="3200" b="1" spc="-5" dirty="0">
                <a:latin typeface="Arial"/>
                <a:cs typeface="Arial"/>
              </a:rPr>
              <a:t>the</a:t>
            </a:r>
            <a:r>
              <a:rPr sz="3200" b="1" spc="-15" dirty="0">
                <a:latin typeface="Arial"/>
                <a:cs typeface="Arial"/>
              </a:rPr>
              <a:t> </a:t>
            </a:r>
            <a:r>
              <a:rPr sz="3200" b="1" spc="-10" dirty="0">
                <a:latin typeface="Arial"/>
                <a:cs typeface="Arial"/>
              </a:rPr>
              <a:t>backbone</a:t>
            </a:r>
            <a:r>
              <a:rPr sz="3200" b="1" spc="-30" dirty="0">
                <a:latin typeface="Arial"/>
                <a:cs typeface="Arial"/>
              </a:rPr>
              <a:t> </a:t>
            </a:r>
            <a:r>
              <a:rPr sz="3200" b="1" spc="-5" dirty="0">
                <a:latin typeface="Arial"/>
                <a:cs typeface="Arial"/>
              </a:rPr>
              <a:t>is</a:t>
            </a:r>
            <a:r>
              <a:rPr sz="3200" b="1" spc="-10" dirty="0">
                <a:latin typeface="Arial"/>
                <a:cs typeface="Arial"/>
              </a:rPr>
              <a:t> </a:t>
            </a:r>
            <a:r>
              <a:rPr sz="3200" b="1" spc="-5" dirty="0">
                <a:latin typeface="Arial"/>
                <a:cs typeface="Arial"/>
              </a:rPr>
              <a:t>a</a:t>
            </a:r>
            <a:r>
              <a:rPr sz="3200" b="1" spc="-10" dirty="0">
                <a:latin typeface="Arial"/>
                <a:cs typeface="Arial"/>
              </a:rPr>
              <a:t> </a:t>
            </a:r>
            <a:r>
              <a:rPr sz="3200" b="1" spc="-5" dirty="0">
                <a:latin typeface="Arial"/>
                <a:cs typeface="Arial"/>
              </a:rPr>
              <a:t>bus.</a:t>
            </a:r>
            <a:endParaRPr sz="3200">
              <a:latin typeface="Arial"/>
              <a:cs typeface="Arial"/>
            </a:endParaRPr>
          </a:p>
        </p:txBody>
      </p:sp>
      <p:sp>
        <p:nvSpPr>
          <p:cNvPr id="7" name="object 7"/>
          <p:cNvSpPr/>
          <p:nvPr/>
        </p:nvSpPr>
        <p:spPr>
          <a:xfrm>
            <a:off x="1234325" y="4120896"/>
            <a:ext cx="8153400" cy="76200"/>
          </a:xfrm>
          <a:custGeom>
            <a:avLst/>
            <a:gdLst/>
            <a:ahLst/>
            <a:cxnLst/>
            <a:rect l="l" t="t" r="r" b="b"/>
            <a:pathLst>
              <a:path w="8153400" h="76200">
                <a:moveTo>
                  <a:pt x="8153400" y="76200"/>
                </a:moveTo>
                <a:lnTo>
                  <a:pt x="8153400" y="0"/>
                </a:lnTo>
                <a:lnTo>
                  <a:pt x="0" y="0"/>
                </a:lnTo>
                <a:lnTo>
                  <a:pt x="0" y="76200"/>
                </a:lnTo>
                <a:lnTo>
                  <a:pt x="8153400" y="76200"/>
                </a:lnTo>
                <a:close/>
              </a:path>
            </a:pathLst>
          </a:custGeom>
          <a:solidFill>
            <a:srgbClr val="009900"/>
          </a:solid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15.</a:t>
            </a:r>
            <a:fld id="{81D60167-4931-47E6-BA6A-407CBD079E47}" type="slidenum">
              <a:rPr spc="-5" dirty="0"/>
              <a:pPr marL="12700">
                <a:lnSpc>
                  <a:spcPts val="2310"/>
                </a:lnSpc>
              </a:pPr>
              <a:t>18</a:t>
            </a:fld>
            <a:endParaRPr spc="-5"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27239" y="5394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3" name="object 3"/>
          <p:cNvSpPr txBox="1">
            <a:spLocks noGrp="1"/>
          </p:cNvSpPr>
          <p:nvPr>
            <p:ph type="title"/>
          </p:nvPr>
        </p:nvSpPr>
        <p:spPr>
          <a:xfrm>
            <a:off x="1158373" y="828547"/>
            <a:ext cx="3271520" cy="391160"/>
          </a:xfrm>
          <a:prstGeom prst="rect">
            <a:avLst/>
          </a:prstGeom>
        </p:spPr>
        <p:txBody>
          <a:bodyPr vert="horz" wrap="square" lIns="0" tIns="12700" rIns="0" bIns="0" rtlCol="0">
            <a:spAutoFit/>
          </a:bodyPr>
          <a:lstStyle/>
          <a:p>
            <a:pPr marL="12700">
              <a:lnSpc>
                <a:spcPct val="100000"/>
              </a:lnSpc>
              <a:spcBef>
                <a:spcPts val="100"/>
              </a:spcBef>
              <a:tabLst>
                <a:tab pos="1782445" algn="l"/>
              </a:tabLst>
            </a:pPr>
            <a:r>
              <a:rPr sz="2400" spc="-10" dirty="0">
                <a:solidFill>
                  <a:srgbClr val="3333CC"/>
                </a:solidFill>
              </a:rPr>
              <a:t>Figure</a:t>
            </a:r>
            <a:r>
              <a:rPr sz="2400" spc="-20" dirty="0">
                <a:solidFill>
                  <a:srgbClr val="3333CC"/>
                </a:solidFill>
              </a:rPr>
              <a:t> </a:t>
            </a:r>
            <a:r>
              <a:rPr sz="2400" dirty="0">
                <a:solidFill>
                  <a:srgbClr val="3333CC"/>
                </a:solidFill>
              </a:rPr>
              <a:t>15.12	</a:t>
            </a:r>
            <a:r>
              <a:rPr sz="2000" i="1" spc="-5" dirty="0">
                <a:latin typeface="Times New Roman"/>
                <a:cs typeface="Times New Roman"/>
              </a:rPr>
              <a:t>Bus</a:t>
            </a:r>
            <a:r>
              <a:rPr sz="2000" i="1" spc="-40" dirty="0">
                <a:latin typeface="Times New Roman"/>
                <a:cs typeface="Times New Roman"/>
              </a:rPr>
              <a:t> </a:t>
            </a:r>
            <a:r>
              <a:rPr sz="2000" i="1" spc="-5" dirty="0">
                <a:latin typeface="Times New Roman"/>
                <a:cs typeface="Times New Roman"/>
              </a:rPr>
              <a:t>backbone</a:t>
            </a:r>
            <a:endParaRPr sz="2000">
              <a:latin typeface="Times New Roman"/>
              <a:cs typeface="Times New Roman"/>
            </a:endParaRPr>
          </a:p>
        </p:txBody>
      </p:sp>
      <p:sp>
        <p:nvSpPr>
          <p:cNvPr id="4" name="object 4"/>
          <p:cNvSpPr/>
          <p:nvPr/>
        </p:nvSpPr>
        <p:spPr>
          <a:xfrm>
            <a:off x="927239" y="1406652"/>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pic>
        <p:nvPicPr>
          <p:cNvPr id="5" name="object 5"/>
          <p:cNvPicPr/>
          <p:nvPr/>
        </p:nvPicPr>
        <p:blipFill>
          <a:blip r:embed="rId2" cstate="print"/>
          <a:stretch>
            <a:fillRect/>
          </a:stretch>
        </p:blipFill>
        <p:spPr>
          <a:xfrm>
            <a:off x="1689239" y="1960626"/>
            <a:ext cx="7029450" cy="3874770"/>
          </a:xfrm>
          <a:prstGeom prst="rect">
            <a:avLst/>
          </a:prstGeom>
        </p:spPr>
      </p:pic>
      <p:sp>
        <p:nvSpPr>
          <p:cNvPr id="6" name="object 6"/>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15.</a:t>
            </a:r>
            <a:fld id="{81D60167-4931-47E6-BA6A-407CBD079E47}" type="slidenum">
              <a:rPr spc="-5" dirty="0"/>
              <a:pPr marL="12700">
                <a:lnSpc>
                  <a:spcPts val="2310"/>
                </a:lnSpc>
              </a:pPr>
              <a:t>19</a:t>
            </a:fld>
            <a:endParaRPr spc="-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27239" y="844296"/>
            <a:ext cx="8763000" cy="76200"/>
          </a:xfrm>
          <a:custGeom>
            <a:avLst/>
            <a:gdLst/>
            <a:ahLst/>
            <a:cxnLst/>
            <a:rect l="l" t="t" r="r" b="b"/>
            <a:pathLst>
              <a:path w="8763000" h="76200">
                <a:moveTo>
                  <a:pt x="8763000" y="76199"/>
                </a:moveTo>
                <a:lnTo>
                  <a:pt x="8763000" y="0"/>
                </a:lnTo>
                <a:lnTo>
                  <a:pt x="0" y="0"/>
                </a:lnTo>
                <a:lnTo>
                  <a:pt x="0" y="76199"/>
                </a:lnTo>
                <a:lnTo>
                  <a:pt x="8763000" y="76199"/>
                </a:lnTo>
                <a:close/>
              </a:path>
            </a:pathLst>
          </a:custGeom>
          <a:solidFill>
            <a:srgbClr val="FF0000"/>
          </a:solidFill>
        </p:spPr>
        <p:txBody>
          <a:bodyPr wrap="square" lIns="0" tIns="0" rIns="0" bIns="0" rtlCol="0"/>
          <a:lstStyle/>
          <a:p>
            <a:endParaRPr/>
          </a:p>
        </p:txBody>
      </p:sp>
      <p:sp>
        <p:nvSpPr>
          <p:cNvPr id="3" name="object 3"/>
          <p:cNvSpPr/>
          <p:nvPr/>
        </p:nvSpPr>
        <p:spPr>
          <a:xfrm>
            <a:off x="927239" y="1711451"/>
            <a:ext cx="8763000" cy="19050"/>
          </a:xfrm>
          <a:custGeom>
            <a:avLst/>
            <a:gdLst/>
            <a:ahLst/>
            <a:cxnLst/>
            <a:rect l="l" t="t" r="r" b="b"/>
            <a:pathLst>
              <a:path w="8763000" h="19050">
                <a:moveTo>
                  <a:pt x="8763000" y="19050"/>
                </a:moveTo>
                <a:lnTo>
                  <a:pt x="8763000" y="0"/>
                </a:lnTo>
                <a:lnTo>
                  <a:pt x="0" y="0"/>
                </a:lnTo>
                <a:lnTo>
                  <a:pt x="0" y="19050"/>
                </a:lnTo>
                <a:lnTo>
                  <a:pt x="8763000" y="19050"/>
                </a:lnTo>
                <a:close/>
              </a:path>
            </a:pathLst>
          </a:custGeom>
          <a:solidFill>
            <a:srgbClr val="FF0000"/>
          </a:solidFill>
        </p:spPr>
        <p:txBody>
          <a:bodyPr wrap="square" lIns="0" tIns="0" rIns="0" bIns="0" rtlCol="0"/>
          <a:lstStyle/>
          <a:p>
            <a:endParaRPr/>
          </a:p>
        </p:txBody>
      </p:sp>
      <p:sp>
        <p:nvSpPr>
          <p:cNvPr id="4" name="object 4"/>
          <p:cNvSpPr txBox="1">
            <a:spLocks noGrp="1"/>
          </p:cNvSpPr>
          <p:nvPr>
            <p:ph type="title"/>
          </p:nvPr>
        </p:nvSpPr>
        <p:spPr>
          <a:xfrm>
            <a:off x="1158373" y="1133347"/>
            <a:ext cx="5533390" cy="391160"/>
          </a:xfrm>
          <a:prstGeom prst="rect">
            <a:avLst/>
          </a:prstGeom>
        </p:spPr>
        <p:txBody>
          <a:bodyPr vert="horz" wrap="square" lIns="0" tIns="12700" rIns="0" bIns="0" rtlCol="0">
            <a:spAutoFit/>
          </a:bodyPr>
          <a:lstStyle/>
          <a:p>
            <a:pPr marL="12700">
              <a:lnSpc>
                <a:spcPct val="100000"/>
              </a:lnSpc>
              <a:spcBef>
                <a:spcPts val="100"/>
              </a:spcBef>
              <a:tabLst>
                <a:tab pos="1630045" algn="l"/>
              </a:tabLst>
            </a:pPr>
            <a:r>
              <a:rPr sz="2400" spc="-15" dirty="0">
                <a:solidFill>
                  <a:srgbClr val="3333CC"/>
                </a:solidFill>
              </a:rPr>
              <a:t>Figure</a:t>
            </a:r>
            <a:r>
              <a:rPr sz="2400" spc="-5" dirty="0">
                <a:solidFill>
                  <a:srgbClr val="3333CC"/>
                </a:solidFill>
              </a:rPr>
              <a:t> 15.1	</a:t>
            </a:r>
            <a:r>
              <a:rPr sz="2000" i="1" spc="-5" dirty="0">
                <a:latin typeface="Times New Roman"/>
                <a:cs typeface="Times New Roman"/>
              </a:rPr>
              <a:t>Five</a:t>
            </a:r>
            <a:r>
              <a:rPr sz="2000" i="1" dirty="0">
                <a:latin typeface="Times New Roman"/>
                <a:cs typeface="Times New Roman"/>
              </a:rPr>
              <a:t> </a:t>
            </a:r>
            <a:r>
              <a:rPr sz="2000" i="1" spc="-5" dirty="0">
                <a:latin typeface="Times New Roman"/>
                <a:cs typeface="Times New Roman"/>
              </a:rPr>
              <a:t>categories</a:t>
            </a:r>
            <a:r>
              <a:rPr sz="2000" i="1" spc="5" dirty="0">
                <a:latin typeface="Times New Roman"/>
                <a:cs typeface="Times New Roman"/>
              </a:rPr>
              <a:t> </a:t>
            </a:r>
            <a:r>
              <a:rPr sz="2000" i="1" spc="-5" dirty="0">
                <a:latin typeface="Times New Roman"/>
                <a:cs typeface="Times New Roman"/>
              </a:rPr>
              <a:t>of</a:t>
            </a:r>
            <a:r>
              <a:rPr sz="2000" i="1" spc="-15" dirty="0">
                <a:latin typeface="Times New Roman"/>
                <a:cs typeface="Times New Roman"/>
              </a:rPr>
              <a:t> </a:t>
            </a:r>
            <a:r>
              <a:rPr sz="2000" i="1" spc="-5" dirty="0">
                <a:latin typeface="Times New Roman"/>
                <a:cs typeface="Times New Roman"/>
              </a:rPr>
              <a:t>connecting</a:t>
            </a:r>
            <a:r>
              <a:rPr sz="2000" i="1" spc="-10" dirty="0">
                <a:latin typeface="Times New Roman"/>
                <a:cs typeface="Times New Roman"/>
              </a:rPr>
              <a:t> </a:t>
            </a:r>
            <a:r>
              <a:rPr sz="2000" i="1" spc="-5" dirty="0">
                <a:latin typeface="Times New Roman"/>
                <a:cs typeface="Times New Roman"/>
              </a:rPr>
              <a:t>devices</a:t>
            </a:r>
            <a:endParaRPr sz="2000">
              <a:latin typeface="Times New Roman"/>
              <a:cs typeface="Times New Roman"/>
            </a:endParaRPr>
          </a:p>
        </p:txBody>
      </p:sp>
      <p:pic>
        <p:nvPicPr>
          <p:cNvPr id="5" name="object 5"/>
          <p:cNvPicPr/>
          <p:nvPr/>
        </p:nvPicPr>
        <p:blipFill>
          <a:blip r:embed="rId2" cstate="print"/>
          <a:stretch>
            <a:fillRect/>
          </a:stretch>
        </p:blipFill>
        <p:spPr>
          <a:xfrm>
            <a:off x="1149743" y="2806445"/>
            <a:ext cx="8464295" cy="2800349"/>
          </a:xfrm>
          <a:prstGeom prst="rect">
            <a:avLst/>
          </a:prstGeom>
        </p:spPr>
      </p:pic>
      <p:sp>
        <p:nvSpPr>
          <p:cNvPr id="6" name="object 6"/>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7" name="object 7"/>
          <p:cNvSpPr txBox="1"/>
          <p:nvPr/>
        </p:nvSpPr>
        <p:spPr>
          <a:xfrm>
            <a:off x="853573" y="6860953"/>
            <a:ext cx="544830" cy="309245"/>
          </a:xfrm>
          <a:prstGeom prst="rect">
            <a:avLst/>
          </a:prstGeom>
        </p:spPr>
        <p:txBody>
          <a:bodyPr vert="horz" wrap="square" lIns="0" tIns="0" rIns="0" bIns="0" rtlCol="0">
            <a:spAutoFit/>
          </a:bodyPr>
          <a:lstStyle/>
          <a:p>
            <a:pPr marL="12700">
              <a:lnSpc>
                <a:spcPts val="2310"/>
              </a:lnSpc>
            </a:pPr>
            <a:r>
              <a:rPr sz="2000" b="1" spc="-5" dirty="0">
                <a:solidFill>
                  <a:srgbClr val="1B1B1B"/>
                </a:solidFill>
                <a:latin typeface="Arial"/>
                <a:cs typeface="Arial"/>
              </a:rPr>
              <a:t>15.</a:t>
            </a:r>
            <a:fld id="{81D60167-4931-47E6-BA6A-407CBD079E47}" type="slidenum">
              <a:rPr sz="2000" b="1" spc="-5" dirty="0">
                <a:solidFill>
                  <a:srgbClr val="1B1B1B"/>
                </a:solidFill>
                <a:latin typeface="Arial"/>
                <a:cs typeface="Arial"/>
              </a:rPr>
              <a:pPr marL="12700">
                <a:lnSpc>
                  <a:spcPts val="2310"/>
                </a:lnSpc>
              </a:pPr>
              <a:t>2</a:t>
            </a:fld>
            <a:endParaRPr sz="20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32039" y="2825495"/>
            <a:ext cx="8153400" cy="76200"/>
          </a:xfrm>
          <a:custGeom>
            <a:avLst/>
            <a:gdLst/>
            <a:ahLst/>
            <a:cxnLst/>
            <a:rect l="l" t="t" r="r" b="b"/>
            <a:pathLst>
              <a:path w="8153400" h="76200">
                <a:moveTo>
                  <a:pt x="8153400" y="76200"/>
                </a:moveTo>
                <a:lnTo>
                  <a:pt x="8153400" y="0"/>
                </a:lnTo>
                <a:lnTo>
                  <a:pt x="0" y="0"/>
                </a:lnTo>
                <a:lnTo>
                  <a:pt x="0" y="76200"/>
                </a:lnTo>
                <a:lnTo>
                  <a:pt x="8153400" y="76200"/>
                </a:lnTo>
                <a:close/>
              </a:path>
            </a:pathLst>
          </a:custGeom>
          <a:solidFill>
            <a:srgbClr val="009900"/>
          </a:solidFill>
        </p:spPr>
        <p:txBody>
          <a:bodyPr wrap="square" lIns="0" tIns="0" rIns="0" bIns="0" rtlCol="0"/>
          <a:lstStyle/>
          <a:p>
            <a:endParaRPr/>
          </a:p>
        </p:txBody>
      </p:sp>
      <p:pic>
        <p:nvPicPr>
          <p:cNvPr id="3" name="object 3"/>
          <p:cNvPicPr/>
          <p:nvPr/>
        </p:nvPicPr>
        <p:blipFill>
          <a:blip r:embed="rId2" cstate="print"/>
          <a:stretch>
            <a:fillRect/>
          </a:stretch>
        </p:blipFill>
        <p:spPr>
          <a:xfrm>
            <a:off x="1232039" y="2177795"/>
            <a:ext cx="1143000" cy="566927"/>
          </a:xfrm>
          <a:prstGeom prst="rect">
            <a:avLst/>
          </a:prstGeom>
        </p:spPr>
      </p:pic>
      <p:sp>
        <p:nvSpPr>
          <p:cNvPr id="4" name="object 4"/>
          <p:cNvSpPr txBox="1">
            <a:spLocks noGrp="1"/>
          </p:cNvSpPr>
          <p:nvPr>
            <p:ph type="title"/>
          </p:nvPr>
        </p:nvSpPr>
        <p:spPr>
          <a:xfrm>
            <a:off x="1444123" y="2198624"/>
            <a:ext cx="718185" cy="452755"/>
          </a:xfrm>
          <a:prstGeom prst="rect">
            <a:avLst/>
          </a:prstGeom>
        </p:spPr>
        <p:txBody>
          <a:bodyPr vert="horz" wrap="square" lIns="0" tIns="12700" rIns="0" bIns="0" rtlCol="0">
            <a:spAutoFit/>
          </a:bodyPr>
          <a:lstStyle/>
          <a:p>
            <a:pPr marL="12700">
              <a:lnSpc>
                <a:spcPct val="100000"/>
              </a:lnSpc>
              <a:spcBef>
                <a:spcPts val="100"/>
              </a:spcBef>
            </a:pPr>
            <a:r>
              <a:rPr sz="2800" i="1" dirty="0">
                <a:solidFill>
                  <a:srgbClr val="FF0000"/>
                </a:solidFill>
                <a:latin typeface="Times New Roman"/>
                <a:cs typeface="Times New Roman"/>
              </a:rPr>
              <a:t>Note</a:t>
            </a:r>
            <a:endParaRPr sz="2800">
              <a:latin typeface="Times New Roman"/>
              <a:cs typeface="Times New Roman"/>
            </a:endParaRPr>
          </a:p>
        </p:txBody>
      </p:sp>
      <p:sp>
        <p:nvSpPr>
          <p:cNvPr id="5" name="object 5"/>
          <p:cNvSpPr txBox="1"/>
          <p:nvPr/>
        </p:nvSpPr>
        <p:spPr>
          <a:xfrm>
            <a:off x="1308239" y="3015995"/>
            <a:ext cx="8077200" cy="1554480"/>
          </a:xfrm>
          <a:prstGeom prst="rect">
            <a:avLst/>
          </a:prstGeom>
          <a:solidFill>
            <a:srgbClr val="99FF33"/>
          </a:solidFill>
        </p:spPr>
        <p:txBody>
          <a:bodyPr vert="horz" wrap="square" lIns="0" tIns="34925" rIns="0" bIns="0" rtlCol="0">
            <a:spAutoFit/>
          </a:bodyPr>
          <a:lstStyle/>
          <a:p>
            <a:pPr marL="321310" marR="315595" algn="ctr">
              <a:lnSpc>
                <a:spcPct val="100000"/>
              </a:lnSpc>
              <a:spcBef>
                <a:spcPts val="275"/>
              </a:spcBef>
            </a:pPr>
            <a:r>
              <a:rPr sz="3200" b="1" spc="-5" dirty="0">
                <a:latin typeface="Arial"/>
                <a:cs typeface="Arial"/>
              </a:rPr>
              <a:t>In a star </a:t>
            </a:r>
            <a:r>
              <a:rPr sz="3200" b="1" spc="-10" dirty="0">
                <a:latin typeface="Arial"/>
                <a:cs typeface="Arial"/>
              </a:rPr>
              <a:t>backbone, </a:t>
            </a:r>
            <a:r>
              <a:rPr sz="3200" b="1" spc="-5" dirty="0">
                <a:latin typeface="Arial"/>
                <a:cs typeface="Arial"/>
              </a:rPr>
              <a:t>the </a:t>
            </a:r>
            <a:r>
              <a:rPr sz="3200" b="1" spc="-10" dirty="0">
                <a:latin typeface="Arial"/>
                <a:cs typeface="Arial"/>
              </a:rPr>
              <a:t>topology </a:t>
            </a:r>
            <a:r>
              <a:rPr sz="3200" b="1" spc="-5" dirty="0">
                <a:latin typeface="Arial"/>
                <a:cs typeface="Arial"/>
              </a:rPr>
              <a:t>of </a:t>
            </a:r>
            <a:r>
              <a:rPr sz="3200" b="1" spc="-10" dirty="0">
                <a:latin typeface="Arial"/>
                <a:cs typeface="Arial"/>
              </a:rPr>
              <a:t>the </a:t>
            </a:r>
            <a:r>
              <a:rPr sz="3200" b="1" spc="-875" dirty="0">
                <a:latin typeface="Arial"/>
                <a:cs typeface="Arial"/>
              </a:rPr>
              <a:t> </a:t>
            </a:r>
            <a:r>
              <a:rPr sz="3200" b="1" spc="-10" dirty="0">
                <a:latin typeface="Arial"/>
                <a:cs typeface="Arial"/>
              </a:rPr>
              <a:t>backbone</a:t>
            </a:r>
            <a:r>
              <a:rPr sz="3200" b="1" spc="-40" dirty="0">
                <a:latin typeface="Arial"/>
                <a:cs typeface="Arial"/>
              </a:rPr>
              <a:t> </a:t>
            </a:r>
            <a:r>
              <a:rPr sz="3200" b="1" spc="-5" dirty="0">
                <a:latin typeface="Arial"/>
                <a:cs typeface="Arial"/>
              </a:rPr>
              <a:t>is a </a:t>
            </a:r>
            <a:r>
              <a:rPr sz="3200" b="1" spc="-10" dirty="0">
                <a:latin typeface="Arial"/>
                <a:cs typeface="Arial"/>
              </a:rPr>
              <a:t>star;</a:t>
            </a:r>
            <a:endParaRPr sz="3200">
              <a:latin typeface="Arial"/>
              <a:cs typeface="Arial"/>
            </a:endParaRPr>
          </a:p>
          <a:p>
            <a:pPr algn="ctr">
              <a:lnSpc>
                <a:spcPct val="100000"/>
              </a:lnSpc>
            </a:pPr>
            <a:r>
              <a:rPr sz="3200" b="1" spc="-5" dirty="0">
                <a:latin typeface="Arial"/>
                <a:cs typeface="Arial"/>
              </a:rPr>
              <a:t>the</a:t>
            </a:r>
            <a:r>
              <a:rPr sz="3200" b="1" spc="-20" dirty="0">
                <a:latin typeface="Arial"/>
                <a:cs typeface="Arial"/>
              </a:rPr>
              <a:t> </a:t>
            </a:r>
            <a:r>
              <a:rPr sz="3200" b="1" spc="-10" dirty="0">
                <a:latin typeface="Arial"/>
                <a:cs typeface="Arial"/>
              </a:rPr>
              <a:t>backbone</a:t>
            </a:r>
            <a:r>
              <a:rPr sz="3200" b="1" spc="-20" dirty="0">
                <a:latin typeface="Arial"/>
                <a:cs typeface="Arial"/>
              </a:rPr>
              <a:t> </a:t>
            </a:r>
            <a:r>
              <a:rPr sz="3200" b="1" spc="-5" dirty="0">
                <a:latin typeface="Arial"/>
                <a:cs typeface="Arial"/>
              </a:rPr>
              <a:t>is</a:t>
            </a:r>
            <a:r>
              <a:rPr sz="3200" b="1" spc="-20" dirty="0">
                <a:latin typeface="Arial"/>
                <a:cs typeface="Arial"/>
              </a:rPr>
              <a:t> </a:t>
            </a:r>
            <a:r>
              <a:rPr sz="3200" b="1" spc="-5" dirty="0">
                <a:latin typeface="Arial"/>
                <a:cs typeface="Arial"/>
              </a:rPr>
              <a:t>just</a:t>
            </a:r>
            <a:r>
              <a:rPr sz="3200" b="1" spc="-20" dirty="0">
                <a:latin typeface="Arial"/>
                <a:cs typeface="Arial"/>
              </a:rPr>
              <a:t> </a:t>
            </a:r>
            <a:r>
              <a:rPr sz="3200" b="1" spc="-5" dirty="0">
                <a:latin typeface="Arial"/>
                <a:cs typeface="Arial"/>
              </a:rPr>
              <a:t>one</a:t>
            </a:r>
            <a:r>
              <a:rPr sz="3200" b="1" spc="-20" dirty="0">
                <a:latin typeface="Arial"/>
                <a:cs typeface="Arial"/>
              </a:rPr>
              <a:t> </a:t>
            </a:r>
            <a:r>
              <a:rPr sz="3200" b="1" spc="-10" dirty="0">
                <a:latin typeface="Arial"/>
                <a:cs typeface="Arial"/>
              </a:rPr>
              <a:t>switch.</a:t>
            </a:r>
            <a:endParaRPr sz="3200">
              <a:latin typeface="Arial"/>
              <a:cs typeface="Arial"/>
            </a:endParaRPr>
          </a:p>
        </p:txBody>
      </p:sp>
      <p:sp>
        <p:nvSpPr>
          <p:cNvPr id="6" name="object 6"/>
          <p:cNvSpPr/>
          <p:nvPr/>
        </p:nvSpPr>
        <p:spPr>
          <a:xfrm>
            <a:off x="1234325" y="4654296"/>
            <a:ext cx="8153400" cy="76200"/>
          </a:xfrm>
          <a:custGeom>
            <a:avLst/>
            <a:gdLst/>
            <a:ahLst/>
            <a:cxnLst/>
            <a:rect l="l" t="t" r="r" b="b"/>
            <a:pathLst>
              <a:path w="8153400" h="76200">
                <a:moveTo>
                  <a:pt x="8153400" y="76200"/>
                </a:moveTo>
                <a:lnTo>
                  <a:pt x="8153400" y="0"/>
                </a:lnTo>
                <a:lnTo>
                  <a:pt x="0" y="0"/>
                </a:lnTo>
                <a:lnTo>
                  <a:pt x="0" y="76200"/>
                </a:lnTo>
                <a:lnTo>
                  <a:pt x="8153400" y="76200"/>
                </a:lnTo>
                <a:close/>
              </a:path>
            </a:pathLst>
          </a:custGeom>
          <a:solidFill>
            <a:srgbClr val="009900"/>
          </a:solid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15.</a:t>
            </a:r>
            <a:fld id="{81D60167-4931-47E6-BA6A-407CBD079E47}" type="slidenum">
              <a:rPr spc="-5" dirty="0"/>
              <a:pPr marL="12700">
                <a:lnSpc>
                  <a:spcPts val="2310"/>
                </a:lnSpc>
              </a:pPr>
              <a:t>20</a:t>
            </a:fld>
            <a:endParaRPr spc="-5"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27239" y="844296"/>
            <a:ext cx="8763000" cy="76200"/>
          </a:xfrm>
          <a:custGeom>
            <a:avLst/>
            <a:gdLst/>
            <a:ahLst/>
            <a:cxnLst/>
            <a:rect l="l" t="t" r="r" b="b"/>
            <a:pathLst>
              <a:path w="8763000" h="76200">
                <a:moveTo>
                  <a:pt x="8763000" y="76199"/>
                </a:moveTo>
                <a:lnTo>
                  <a:pt x="8763000" y="0"/>
                </a:lnTo>
                <a:lnTo>
                  <a:pt x="0" y="0"/>
                </a:lnTo>
                <a:lnTo>
                  <a:pt x="0" y="76199"/>
                </a:lnTo>
                <a:lnTo>
                  <a:pt x="8763000" y="76199"/>
                </a:lnTo>
                <a:close/>
              </a:path>
            </a:pathLst>
          </a:custGeom>
          <a:solidFill>
            <a:srgbClr val="FF0000"/>
          </a:solidFill>
        </p:spPr>
        <p:txBody>
          <a:bodyPr wrap="square" lIns="0" tIns="0" rIns="0" bIns="0" rtlCol="0"/>
          <a:lstStyle/>
          <a:p>
            <a:endParaRPr/>
          </a:p>
        </p:txBody>
      </p:sp>
      <p:sp>
        <p:nvSpPr>
          <p:cNvPr id="3" name="object 3"/>
          <p:cNvSpPr/>
          <p:nvPr/>
        </p:nvSpPr>
        <p:spPr>
          <a:xfrm>
            <a:off x="927239" y="1711451"/>
            <a:ext cx="8763000" cy="19050"/>
          </a:xfrm>
          <a:custGeom>
            <a:avLst/>
            <a:gdLst/>
            <a:ahLst/>
            <a:cxnLst/>
            <a:rect l="l" t="t" r="r" b="b"/>
            <a:pathLst>
              <a:path w="8763000" h="19050">
                <a:moveTo>
                  <a:pt x="8763000" y="19050"/>
                </a:moveTo>
                <a:lnTo>
                  <a:pt x="8763000" y="0"/>
                </a:lnTo>
                <a:lnTo>
                  <a:pt x="0" y="0"/>
                </a:lnTo>
                <a:lnTo>
                  <a:pt x="0" y="19050"/>
                </a:lnTo>
                <a:lnTo>
                  <a:pt x="8763000" y="19050"/>
                </a:lnTo>
                <a:close/>
              </a:path>
            </a:pathLst>
          </a:custGeom>
          <a:solidFill>
            <a:srgbClr val="FF0000"/>
          </a:solidFill>
        </p:spPr>
        <p:txBody>
          <a:bodyPr wrap="square" lIns="0" tIns="0" rIns="0" bIns="0" rtlCol="0"/>
          <a:lstStyle/>
          <a:p>
            <a:endParaRPr/>
          </a:p>
        </p:txBody>
      </p:sp>
      <p:sp>
        <p:nvSpPr>
          <p:cNvPr id="4" name="object 4"/>
          <p:cNvSpPr txBox="1">
            <a:spLocks noGrp="1"/>
          </p:cNvSpPr>
          <p:nvPr>
            <p:ph type="title"/>
          </p:nvPr>
        </p:nvSpPr>
        <p:spPr>
          <a:xfrm>
            <a:off x="1158373" y="1133347"/>
            <a:ext cx="3298190" cy="391160"/>
          </a:xfrm>
          <a:prstGeom prst="rect">
            <a:avLst/>
          </a:prstGeom>
        </p:spPr>
        <p:txBody>
          <a:bodyPr vert="horz" wrap="square" lIns="0" tIns="12700" rIns="0" bIns="0" rtlCol="0">
            <a:spAutoFit/>
          </a:bodyPr>
          <a:lstStyle/>
          <a:p>
            <a:pPr marL="12700">
              <a:lnSpc>
                <a:spcPct val="100000"/>
              </a:lnSpc>
              <a:spcBef>
                <a:spcPts val="100"/>
              </a:spcBef>
              <a:tabLst>
                <a:tab pos="1782445" algn="l"/>
              </a:tabLst>
            </a:pPr>
            <a:r>
              <a:rPr sz="2400" spc="-15" dirty="0">
                <a:solidFill>
                  <a:srgbClr val="3333CC"/>
                </a:solidFill>
              </a:rPr>
              <a:t>Figure</a:t>
            </a:r>
            <a:r>
              <a:rPr sz="2400" spc="-5" dirty="0">
                <a:solidFill>
                  <a:srgbClr val="3333CC"/>
                </a:solidFill>
              </a:rPr>
              <a:t> 15.13	</a:t>
            </a:r>
            <a:r>
              <a:rPr sz="2000" i="1" spc="-5" dirty="0">
                <a:latin typeface="Times New Roman"/>
                <a:cs typeface="Times New Roman"/>
              </a:rPr>
              <a:t>Star</a:t>
            </a:r>
            <a:r>
              <a:rPr sz="2000" i="1" spc="-60" dirty="0">
                <a:latin typeface="Times New Roman"/>
                <a:cs typeface="Times New Roman"/>
              </a:rPr>
              <a:t> </a:t>
            </a:r>
            <a:r>
              <a:rPr sz="2000" i="1" spc="-5" dirty="0">
                <a:latin typeface="Times New Roman"/>
                <a:cs typeface="Times New Roman"/>
              </a:rPr>
              <a:t>backbone</a:t>
            </a:r>
            <a:endParaRPr sz="2000">
              <a:latin typeface="Times New Roman"/>
              <a:cs typeface="Times New Roman"/>
            </a:endParaRPr>
          </a:p>
        </p:txBody>
      </p:sp>
      <p:pic>
        <p:nvPicPr>
          <p:cNvPr id="5" name="object 5"/>
          <p:cNvPicPr/>
          <p:nvPr/>
        </p:nvPicPr>
        <p:blipFill>
          <a:blip r:embed="rId2" cstate="print"/>
          <a:stretch>
            <a:fillRect/>
          </a:stretch>
        </p:blipFill>
        <p:spPr>
          <a:xfrm>
            <a:off x="1994039" y="2192273"/>
            <a:ext cx="6124955" cy="3795521"/>
          </a:xfrm>
          <a:prstGeom prst="rect">
            <a:avLst/>
          </a:prstGeom>
        </p:spPr>
      </p:pic>
      <p:sp>
        <p:nvSpPr>
          <p:cNvPr id="6" name="object 6"/>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15.</a:t>
            </a:r>
            <a:fld id="{81D60167-4931-47E6-BA6A-407CBD079E47}" type="slidenum">
              <a:rPr spc="-5" dirty="0"/>
              <a:pPr marL="12700">
                <a:lnSpc>
                  <a:spcPts val="2310"/>
                </a:lnSpc>
              </a:pPr>
              <a:t>21</a:t>
            </a:fld>
            <a:endParaRPr spc="-5"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27239" y="844296"/>
            <a:ext cx="8763000" cy="76200"/>
          </a:xfrm>
          <a:custGeom>
            <a:avLst/>
            <a:gdLst/>
            <a:ahLst/>
            <a:cxnLst/>
            <a:rect l="l" t="t" r="r" b="b"/>
            <a:pathLst>
              <a:path w="8763000" h="76200">
                <a:moveTo>
                  <a:pt x="8763000" y="76199"/>
                </a:moveTo>
                <a:lnTo>
                  <a:pt x="8763000" y="0"/>
                </a:lnTo>
                <a:lnTo>
                  <a:pt x="0" y="0"/>
                </a:lnTo>
                <a:lnTo>
                  <a:pt x="0" y="76199"/>
                </a:lnTo>
                <a:lnTo>
                  <a:pt x="8763000" y="76199"/>
                </a:lnTo>
                <a:close/>
              </a:path>
            </a:pathLst>
          </a:custGeom>
          <a:solidFill>
            <a:srgbClr val="FF0000"/>
          </a:solidFill>
        </p:spPr>
        <p:txBody>
          <a:bodyPr wrap="square" lIns="0" tIns="0" rIns="0" bIns="0" rtlCol="0"/>
          <a:lstStyle/>
          <a:p>
            <a:endParaRPr/>
          </a:p>
        </p:txBody>
      </p:sp>
      <p:sp>
        <p:nvSpPr>
          <p:cNvPr id="3" name="object 3"/>
          <p:cNvSpPr/>
          <p:nvPr/>
        </p:nvSpPr>
        <p:spPr>
          <a:xfrm>
            <a:off x="927239" y="1711451"/>
            <a:ext cx="8763000" cy="19050"/>
          </a:xfrm>
          <a:custGeom>
            <a:avLst/>
            <a:gdLst/>
            <a:ahLst/>
            <a:cxnLst/>
            <a:rect l="l" t="t" r="r" b="b"/>
            <a:pathLst>
              <a:path w="8763000" h="19050">
                <a:moveTo>
                  <a:pt x="8763000" y="19050"/>
                </a:moveTo>
                <a:lnTo>
                  <a:pt x="8763000" y="0"/>
                </a:lnTo>
                <a:lnTo>
                  <a:pt x="0" y="0"/>
                </a:lnTo>
                <a:lnTo>
                  <a:pt x="0" y="19050"/>
                </a:lnTo>
                <a:lnTo>
                  <a:pt x="8763000" y="19050"/>
                </a:lnTo>
                <a:close/>
              </a:path>
            </a:pathLst>
          </a:custGeom>
          <a:solidFill>
            <a:srgbClr val="FF0000"/>
          </a:solidFill>
        </p:spPr>
        <p:txBody>
          <a:bodyPr wrap="square" lIns="0" tIns="0" rIns="0" bIns="0" rtlCol="0"/>
          <a:lstStyle/>
          <a:p>
            <a:endParaRPr/>
          </a:p>
        </p:txBody>
      </p:sp>
      <p:sp>
        <p:nvSpPr>
          <p:cNvPr id="4" name="object 4"/>
          <p:cNvSpPr txBox="1">
            <a:spLocks noGrp="1"/>
          </p:cNvSpPr>
          <p:nvPr>
            <p:ph type="title"/>
          </p:nvPr>
        </p:nvSpPr>
        <p:spPr>
          <a:xfrm>
            <a:off x="1158373" y="1133347"/>
            <a:ext cx="5801995" cy="391160"/>
          </a:xfrm>
          <a:prstGeom prst="rect">
            <a:avLst/>
          </a:prstGeom>
        </p:spPr>
        <p:txBody>
          <a:bodyPr vert="horz" wrap="square" lIns="0" tIns="12700" rIns="0" bIns="0" rtlCol="0">
            <a:spAutoFit/>
          </a:bodyPr>
          <a:lstStyle/>
          <a:p>
            <a:pPr marL="12700">
              <a:lnSpc>
                <a:spcPct val="100000"/>
              </a:lnSpc>
              <a:spcBef>
                <a:spcPts val="100"/>
              </a:spcBef>
              <a:tabLst>
                <a:tab pos="1782445" algn="l"/>
              </a:tabLst>
            </a:pPr>
            <a:r>
              <a:rPr sz="2400" spc="-15" dirty="0">
                <a:solidFill>
                  <a:srgbClr val="3333CC"/>
                </a:solidFill>
              </a:rPr>
              <a:t>Figure</a:t>
            </a:r>
            <a:r>
              <a:rPr sz="2400" spc="-5" dirty="0">
                <a:solidFill>
                  <a:srgbClr val="3333CC"/>
                </a:solidFill>
              </a:rPr>
              <a:t> 15.14	</a:t>
            </a:r>
            <a:r>
              <a:rPr sz="2000" i="1" spc="-5" dirty="0">
                <a:latin typeface="Times New Roman"/>
                <a:cs typeface="Times New Roman"/>
              </a:rPr>
              <a:t>Connecting remote</a:t>
            </a:r>
            <a:r>
              <a:rPr sz="2000" i="1" spc="-15" dirty="0">
                <a:latin typeface="Times New Roman"/>
                <a:cs typeface="Times New Roman"/>
              </a:rPr>
              <a:t> </a:t>
            </a:r>
            <a:r>
              <a:rPr sz="2000" i="1" spc="-5" dirty="0">
                <a:latin typeface="Times New Roman"/>
                <a:cs typeface="Times New Roman"/>
              </a:rPr>
              <a:t>LANs</a:t>
            </a:r>
            <a:r>
              <a:rPr sz="2000" i="1" spc="20" dirty="0">
                <a:latin typeface="Times New Roman"/>
                <a:cs typeface="Times New Roman"/>
              </a:rPr>
              <a:t> </a:t>
            </a:r>
            <a:r>
              <a:rPr sz="2000" i="1" spc="-5" dirty="0">
                <a:latin typeface="Times New Roman"/>
                <a:cs typeface="Times New Roman"/>
              </a:rPr>
              <a:t>with bridges</a:t>
            </a:r>
            <a:endParaRPr sz="2000">
              <a:latin typeface="Times New Roman"/>
              <a:cs typeface="Times New Roman"/>
            </a:endParaRPr>
          </a:p>
        </p:txBody>
      </p:sp>
      <p:pic>
        <p:nvPicPr>
          <p:cNvPr id="5" name="object 5"/>
          <p:cNvPicPr/>
          <p:nvPr/>
        </p:nvPicPr>
        <p:blipFill>
          <a:blip r:embed="rId2" cstate="print"/>
          <a:stretch>
            <a:fillRect/>
          </a:stretch>
        </p:blipFill>
        <p:spPr>
          <a:xfrm>
            <a:off x="1994039" y="2063495"/>
            <a:ext cx="5988558" cy="4229100"/>
          </a:xfrm>
          <a:prstGeom prst="rect">
            <a:avLst/>
          </a:prstGeom>
        </p:spPr>
      </p:pic>
      <p:sp>
        <p:nvSpPr>
          <p:cNvPr id="6" name="object 6"/>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15.</a:t>
            </a:r>
            <a:fld id="{81D60167-4931-47E6-BA6A-407CBD079E47}" type="slidenum">
              <a:rPr spc="-5" dirty="0"/>
              <a:pPr marL="12700">
                <a:lnSpc>
                  <a:spcPts val="2310"/>
                </a:lnSpc>
              </a:pPr>
              <a:t>22</a:t>
            </a:fld>
            <a:endParaRPr spc="-5"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32039" y="2901695"/>
            <a:ext cx="8153400" cy="19050"/>
          </a:xfrm>
          <a:custGeom>
            <a:avLst/>
            <a:gdLst/>
            <a:ahLst/>
            <a:cxnLst/>
            <a:rect l="l" t="t" r="r" b="b"/>
            <a:pathLst>
              <a:path w="8153400" h="19050">
                <a:moveTo>
                  <a:pt x="8153400" y="19050"/>
                </a:moveTo>
                <a:lnTo>
                  <a:pt x="8153400" y="0"/>
                </a:lnTo>
                <a:lnTo>
                  <a:pt x="0" y="0"/>
                </a:lnTo>
                <a:lnTo>
                  <a:pt x="0" y="19050"/>
                </a:lnTo>
                <a:lnTo>
                  <a:pt x="8153400" y="19050"/>
                </a:lnTo>
                <a:close/>
              </a:path>
            </a:pathLst>
          </a:custGeom>
          <a:solidFill>
            <a:srgbClr val="009900"/>
          </a:solidFill>
        </p:spPr>
        <p:txBody>
          <a:bodyPr wrap="square" lIns="0" tIns="0" rIns="0" bIns="0" rtlCol="0"/>
          <a:lstStyle/>
          <a:p>
            <a:endParaRPr/>
          </a:p>
        </p:txBody>
      </p:sp>
      <p:pic>
        <p:nvPicPr>
          <p:cNvPr id="3" name="object 3"/>
          <p:cNvPicPr/>
          <p:nvPr/>
        </p:nvPicPr>
        <p:blipFill>
          <a:blip r:embed="rId2" cstate="print"/>
          <a:stretch>
            <a:fillRect/>
          </a:stretch>
        </p:blipFill>
        <p:spPr>
          <a:xfrm>
            <a:off x="1232039" y="2177795"/>
            <a:ext cx="1143000" cy="566927"/>
          </a:xfrm>
          <a:prstGeom prst="rect">
            <a:avLst/>
          </a:prstGeom>
        </p:spPr>
      </p:pic>
      <p:sp>
        <p:nvSpPr>
          <p:cNvPr id="4" name="object 4"/>
          <p:cNvSpPr txBox="1">
            <a:spLocks noGrp="1"/>
          </p:cNvSpPr>
          <p:nvPr>
            <p:ph type="title"/>
          </p:nvPr>
        </p:nvSpPr>
        <p:spPr>
          <a:xfrm>
            <a:off x="1444123" y="2198624"/>
            <a:ext cx="718185" cy="452755"/>
          </a:xfrm>
          <a:prstGeom prst="rect">
            <a:avLst/>
          </a:prstGeom>
        </p:spPr>
        <p:txBody>
          <a:bodyPr vert="horz" wrap="square" lIns="0" tIns="12700" rIns="0" bIns="0" rtlCol="0">
            <a:spAutoFit/>
          </a:bodyPr>
          <a:lstStyle/>
          <a:p>
            <a:pPr marL="12700">
              <a:lnSpc>
                <a:spcPct val="100000"/>
              </a:lnSpc>
              <a:spcBef>
                <a:spcPts val="100"/>
              </a:spcBef>
            </a:pPr>
            <a:r>
              <a:rPr sz="2800" i="1" dirty="0">
                <a:solidFill>
                  <a:srgbClr val="FF0000"/>
                </a:solidFill>
                <a:latin typeface="Times New Roman"/>
                <a:cs typeface="Times New Roman"/>
              </a:rPr>
              <a:t>Note</a:t>
            </a:r>
            <a:endParaRPr sz="2800">
              <a:latin typeface="Times New Roman"/>
              <a:cs typeface="Times New Roman"/>
            </a:endParaRPr>
          </a:p>
        </p:txBody>
      </p:sp>
      <p:sp>
        <p:nvSpPr>
          <p:cNvPr id="5" name="object 5"/>
          <p:cNvSpPr/>
          <p:nvPr/>
        </p:nvSpPr>
        <p:spPr>
          <a:xfrm>
            <a:off x="1232039" y="2919983"/>
            <a:ext cx="8153400" cy="58419"/>
          </a:xfrm>
          <a:custGeom>
            <a:avLst/>
            <a:gdLst/>
            <a:ahLst/>
            <a:cxnLst/>
            <a:rect l="l" t="t" r="r" b="b"/>
            <a:pathLst>
              <a:path w="8153400" h="58419">
                <a:moveTo>
                  <a:pt x="8153400" y="57911"/>
                </a:moveTo>
                <a:lnTo>
                  <a:pt x="8153400" y="0"/>
                </a:lnTo>
                <a:lnTo>
                  <a:pt x="0" y="0"/>
                </a:lnTo>
                <a:lnTo>
                  <a:pt x="0" y="57912"/>
                </a:lnTo>
                <a:lnTo>
                  <a:pt x="8153400" y="57911"/>
                </a:lnTo>
                <a:close/>
              </a:path>
            </a:pathLst>
          </a:custGeom>
          <a:solidFill>
            <a:srgbClr val="009900"/>
          </a:solidFill>
        </p:spPr>
        <p:txBody>
          <a:bodyPr wrap="square" lIns="0" tIns="0" rIns="0" bIns="0" rtlCol="0"/>
          <a:lstStyle/>
          <a:p>
            <a:endParaRPr/>
          </a:p>
        </p:txBody>
      </p:sp>
      <p:sp>
        <p:nvSpPr>
          <p:cNvPr id="6" name="object 6"/>
          <p:cNvSpPr txBox="1"/>
          <p:nvPr/>
        </p:nvSpPr>
        <p:spPr>
          <a:xfrm>
            <a:off x="1308239" y="3015995"/>
            <a:ext cx="8077200" cy="1554480"/>
          </a:xfrm>
          <a:prstGeom prst="rect">
            <a:avLst/>
          </a:prstGeom>
          <a:solidFill>
            <a:srgbClr val="99FF33"/>
          </a:solidFill>
        </p:spPr>
        <p:txBody>
          <a:bodyPr vert="horz" wrap="square" lIns="0" tIns="34925" rIns="0" bIns="0" rtlCol="0">
            <a:spAutoFit/>
          </a:bodyPr>
          <a:lstStyle/>
          <a:p>
            <a:pPr marL="328295" marR="321310" algn="ctr">
              <a:lnSpc>
                <a:spcPct val="100000"/>
              </a:lnSpc>
              <a:spcBef>
                <a:spcPts val="275"/>
              </a:spcBef>
            </a:pPr>
            <a:r>
              <a:rPr sz="3200" b="1" spc="-5" dirty="0">
                <a:latin typeface="Arial"/>
                <a:cs typeface="Arial"/>
              </a:rPr>
              <a:t>A</a:t>
            </a:r>
            <a:r>
              <a:rPr sz="3200" b="1" spc="-125" dirty="0">
                <a:latin typeface="Arial"/>
                <a:cs typeface="Arial"/>
              </a:rPr>
              <a:t> </a:t>
            </a:r>
            <a:r>
              <a:rPr sz="3200" b="1" spc="-10" dirty="0">
                <a:latin typeface="Arial"/>
                <a:cs typeface="Arial"/>
              </a:rPr>
              <a:t>point-to-point</a:t>
            </a:r>
            <a:r>
              <a:rPr sz="3200" b="1" spc="-30" dirty="0">
                <a:latin typeface="Arial"/>
                <a:cs typeface="Arial"/>
              </a:rPr>
              <a:t> </a:t>
            </a:r>
            <a:r>
              <a:rPr sz="3200" b="1" spc="-5" dirty="0">
                <a:latin typeface="Arial"/>
                <a:cs typeface="Arial"/>
              </a:rPr>
              <a:t>link</a:t>
            </a:r>
            <a:r>
              <a:rPr sz="3200" b="1" spc="-10" dirty="0">
                <a:latin typeface="Arial"/>
                <a:cs typeface="Arial"/>
              </a:rPr>
              <a:t> acts </a:t>
            </a:r>
            <a:r>
              <a:rPr sz="3200" b="1" spc="-5" dirty="0">
                <a:latin typeface="Arial"/>
                <a:cs typeface="Arial"/>
              </a:rPr>
              <a:t>as</a:t>
            </a:r>
            <a:r>
              <a:rPr sz="3200" b="1" spc="-10" dirty="0">
                <a:latin typeface="Arial"/>
                <a:cs typeface="Arial"/>
              </a:rPr>
              <a:t> </a:t>
            </a:r>
            <a:r>
              <a:rPr sz="3200" b="1" spc="-5" dirty="0">
                <a:latin typeface="Arial"/>
                <a:cs typeface="Arial"/>
              </a:rPr>
              <a:t>a</a:t>
            </a:r>
            <a:r>
              <a:rPr sz="3200" b="1" spc="-10" dirty="0">
                <a:latin typeface="Arial"/>
                <a:cs typeface="Arial"/>
              </a:rPr>
              <a:t> </a:t>
            </a:r>
            <a:r>
              <a:rPr sz="3200" b="1" spc="-5" dirty="0">
                <a:latin typeface="Arial"/>
                <a:cs typeface="Arial"/>
              </a:rPr>
              <a:t>LAN</a:t>
            </a:r>
            <a:r>
              <a:rPr sz="3200" b="1" spc="-10" dirty="0">
                <a:latin typeface="Arial"/>
                <a:cs typeface="Arial"/>
              </a:rPr>
              <a:t> </a:t>
            </a:r>
            <a:r>
              <a:rPr sz="3200" b="1" spc="-5" dirty="0">
                <a:latin typeface="Arial"/>
                <a:cs typeface="Arial"/>
              </a:rPr>
              <a:t>in</a:t>
            </a:r>
            <a:r>
              <a:rPr sz="3200" b="1" spc="-10" dirty="0">
                <a:latin typeface="Arial"/>
                <a:cs typeface="Arial"/>
              </a:rPr>
              <a:t> </a:t>
            </a:r>
            <a:r>
              <a:rPr sz="3200" b="1" spc="-5" dirty="0">
                <a:latin typeface="Arial"/>
                <a:cs typeface="Arial"/>
              </a:rPr>
              <a:t>a </a:t>
            </a:r>
            <a:r>
              <a:rPr sz="3200" b="1" spc="-869" dirty="0">
                <a:latin typeface="Arial"/>
                <a:cs typeface="Arial"/>
              </a:rPr>
              <a:t> </a:t>
            </a:r>
            <a:r>
              <a:rPr sz="3200" b="1" spc="-10" dirty="0">
                <a:latin typeface="Arial"/>
                <a:cs typeface="Arial"/>
              </a:rPr>
              <a:t>remote</a:t>
            </a:r>
            <a:r>
              <a:rPr sz="3200" b="1" spc="15" dirty="0">
                <a:latin typeface="Arial"/>
                <a:cs typeface="Arial"/>
              </a:rPr>
              <a:t> </a:t>
            </a:r>
            <a:r>
              <a:rPr sz="3200" b="1" spc="-5" dirty="0">
                <a:latin typeface="Arial"/>
                <a:cs typeface="Arial"/>
              </a:rPr>
              <a:t>backbone</a:t>
            </a:r>
            <a:r>
              <a:rPr sz="3200" b="1" spc="-20" dirty="0">
                <a:latin typeface="Arial"/>
                <a:cs typeface="Arial"/>
              </a:rPr>
              <a:t> </a:t>
            </a:r>
            <a:r>
              <a:rPr sz="3200" b="1" spc="-10" dirty="0">
                <a:latin typeface="Arial"/>
                <a:cs typeface="Arial"/>
              </a:rPr>
              <a:t>connected</a:t>
            </a:r>
            <a:r>
              <a:rPr sz="3200" b="1" spc="-5" dirty="0">
                <a:latin typeface="Arial"/>
                <a:cs typeface="Arial"/>
              </a:rPr>
              <a:t> by </a:t>
            </a:r>
            <a:r>
              <a:rPr sz="3200" b="1" dirty="0">
                <a:latin typeface="Arial"/>
                <a:cs typeface="Arial"/>
              </a:rPr>
              <a:t> </a:t>
            </a:r>
            <a:r>
              <a:rPr sz="3200" b="1" spc="-10" dirty="0">
                <a:latin typeface="Arial"/>
                <a:cs typeface="Arial"/>
              </a:rPr>
              <a:t>remote bridges.</a:t>
            </a:r>
            <a:endParaRPr sz="3200">
              <a:latin typeface="Arial"/>
              <a:cs typeface="Arial"/>
            </a:endParaRPr>
          </a:p>
        </p:txBody>
      </p:sp>
      <p:sp>
        <p:nvSpPr>
          <p:cNvPr id="7" name="object 7"/>
          <p:cNvSpPr/>
          <p:nvPr/>
        </p:nvSpPr>
        <p:spPr>
          <a:xfrm>
            <a:off x="1234325" y="4654296"/>
            <a:ext cx="8153400" cy="76200"/>
          </a:xfrm>
          <a:custGeom>
            <a:avLst/>
            <a:gdLst/>
            <a:ahLst/>
            <a:cxnLst/>
            <a:rect l="l" t="t" r="r" b="b"/>
            <a:pathLst>
              <a:path w="8153400" h="76200">
                <a:moveTo>
                  <a:pt x="8153400" y="76200"/>
                </a:moveTo>
                <a:lnTo>
                  <a:pt x="8153400" y="0"/>
                </a:lnTo>
                <a:lnTo>
                  <a:pt x="0" y="0"/>
                </a:lnTo>
                <a:lnTo>
                  <a:pt x="0" y="76200"/>
                </a:lnTo>
                <a:lnTo>
                  <a:pt x="8153400" y="76200"/>
                </a:lnTo>
                <a:close/>
              </a:path>
            </a:pathLst>
          </a:custGeom>
          <a:solidFill>
            <a:srgbClr val="009900"/>
          </a:solid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15.</a:t>
            </a:r>
            <a:fld id="{81D60167-4931-47E6-BA6A-407CBD079E47}" type="slidenum">
              <a:rPr spc="-5" dirty="0"/>
              <a:pPr marL="12700">
                <a:lnSpc>
                  <a:spcPts val="2310"/>
                </a:lnSpc>
              </a:pPr>
              <a:t>23</a:t>
            </a:fld>
            <a:endParaRPr spc="-5"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74839" y="348995"/>
            <a:ext cx="9144000" cy="857250"/>
            <a:chOff x="774839" y="348995"/>
            <a:chExt cx="9144000" cy="857250"/>
          </a:xfrm>
        </p:grpSpPr>
        <p:sp>
          <p:nvSpPr>
            <p:cNvPr id="3" name="object 3"/>
            <p:cNvSpPr/>
            <p:nvPr/>
          </p:nvSpPr>
          <p:spPr>
            <a:xfrm>
              <a:off x="774839" y="348995"/>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33CCFF"/>
            </a:solidFill>
          </p:spPr>
          <p:txBody>
            <a:bodyPr wrap="square" lIns="0" tIns="0" rIns="0" bIns="0" rtlCol="0"/>
            <a:lstStyle/>
            <a:p>
              <a:endParaRPr/>
            </a:p>
          </p:txBody>
        </p:sp>
        <p:sp>
          <p:nvSpPr>
            <p:cNvPr id="4" name="object 4"/>
            <p:cNvSpPr/>
            <p:nvPr/>
          </p:nvSpPr>
          <p:spPr>
            <a:xfrm>
              <a:off x="774827" y="349007"/>
              <a:ext cx="9144000" cy="857250"/>
            </a:xfrm>
            <a:custGeom>
              <a:avLst/>
              <a:gdLst/>
              <a:ahLst/>
              <a:cxnLst/>
              <a:rect l="l" t="t" r="r" b="b"/>
              <a:pathLst>
                <a:path w="9144000" h="857250">
                  <a:moveTo>
                    <a:pt x="9144000" y="6858"/>
                  </a:moveTo>
                  <a:lnTo>
                    <a:pt x="9140685" y="3124"/>
                  </a:lnTo>
                  <a:lnTo>
                    <a:pt x="9143873" y="3124"/>
                  </a:lnTo>
                  <a:lnTo>
                    <a:pt x="9143873" y="0"/>
                  </a:lnTo>
                  <a:lnTo>
                    <a:pt x="9137917" y="0"/>
                  </a:lnTo>
                  <a:lnTo>
                    <a:pt x="9137523" y="0"/>
                  </a:lnTo>
                  <a:lnTo>
                    <a:pt x="6858" y="0"/>
                  </a:lnTo>
                  <a:lnTo>
                    <a:pt x="0" y="0"/>
                  </a:lnTo>
                  <a:lnTo>
                    <a:pt x="0" y="6858"/>
                  </a:lnTo>
                  <a:lnTo>
                    <a:pt x="0" y="857250"/>
                  </a:lnTo>
                  <a:lnTo>
                    <a:pt x="6858" y="857250"/>
                  </a:lnTo>
                  <a:lnTo>
                    <a:pt x="6858" y="6858"/>
                  </a:lnTo>
                  <a:lnTo>
                    <a:pt x="9137917" y="6858"/>
                  </a:lnTo>
                  <a:lnTo>
                    <a:pt x="9137917" y="857250"/>
                  </a:lnTo>
                  <a:lnTo>
                    <a:pt x="9144000" y="857250"/>
                  </a:lnTo>
                  <a:lnTo>
                    <a:pt x="9144000" y="6858"/>
                  </a:lnTo>
                  <a:close/>
                </a:path>
              </a:pathLst>
            </a:custGeom>
            <a:solidFill>
              <a:srgbClr val="000000"/>
            </a:solidFill>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2065" rIns="0" bIns="0" rtlCol="0">
            <a:spAutoFit/>
          </a:bodyPr>
          <a:lstStyle/>
          <a:p>
            <a:pPr marL="314325">
              <a:lnSpc>
                <a:spcPct val="100000"/>
              </a:lnSpc>
              <a:spcBef>
                <a:spcPts val="95"/>
              </a:spcBef>
              <a:tabLst>
                <a:tab pos="1355090" algn="l"/>
              </a:tabLst>
            </a:pPr>
            <a:r>
              <a:rPr spc="-5" dirty="0"/>
              <a:t>15-3	</a:t>
            </a:r>
            <a:r>
              <a:rPr spc="-20" dirty="0"/>
              <a:t>VIRTUAL</a:t>
            </a:r>
            <a:r>
              <a:rPr spc="-180" dirty="0"/>
              <a:t> </a:t>
            </a:r>
            <a:r>
              <a:rPr spc="-5" dirty="0"/>
              <a:t>LANs</a:t>
            </a:r>
          </a:p>
        </p:txBody>
      </p:sp>
      <p:grpSp>
        <p:nvGrpSpPr>
          <p:cNvPr id="6" name="object 6"/>
          <p:cNvGrpSpPr/>
          <p:nvPr/>
        </p:nvGrpSpPr>
        <p:grpSpPr>
          <a:xfrm>
            <a:off x="774839" y="1206246"/>
            <a:ext cx="9144000" cy="857250"/>
            <a:chOff x="774839" y="1206246"/>
            <a:chExt cx="9144000" cy="857250"/>
          </a:xfrm>
        </p:grpSpPr>
        <p:sp>
          <p:nvSpPr>
            <p:cNvPr id="7" name="object 7"/>
            <p:cNvSpPr/>
            <p:nvPr/>
          </p:nvSpPr>
          <p:spPr>
            <a:xfrm>
              <a:off x="774839" y="1720596"/>
              <a:ext cx="9144000" cy="342900"/>
            </a:xfrm>
            <a:custGeom>
              <a:avLst/>
              <a:gdLst/>
              <a:ahLst/>
              <a:cxnLst/>
              <a:rect l="l" t="t" r="r" b="b"/>
              <a:pathLst>
                <a:path w="9144000" h="342900">
                  <a:moveTo>
                    <a:pt x="0" y="342900"/>
                  </a:moveTo>
                  <a:lnTo>
                    <a:pt x="9144000" y="342900"/>
                  </a:lnTo>
                  <a:lnTo>
                    <a:pt x="9144000" y="0"/>
                  </a:lnTo>
                  <a:lnTo>
                    <a:pt x="0" y="0"/>
                  </a:lnTo>
                  <a:lnTo>
                    <a:pt x="0" y="342900"/>
                  </a:lnTo>
                  <a:close/>
                </a:path>
              </a:pathLst>
            </a:custGeom>
            <a:solidFill>
              <a:srgbClr val="FFFFFF"/>
            </a:solidFill>
          </p:spPr>
          <p:txBody>
            <a:bodyPr wrap="square" lIns="0" tIns="0" rIns="0" bIns="0" rtlCol="0"/>
            <a:lstStyle/>
            <a:p>
              <a:endParaRPr/>
            </a:p>
          </p:txBody>
        </p:sp>
        <p:sp>
          <p:nvSpPr>
            <p:cNvPr id="8" name="object 8"/>
            <p:cNvSpPr/>
            <p:nvPr/>
          </p:nvSpPr>
          <p:spPr>
            <a:xfrm>
              <a:off x="774839" y="1206246"/>
              <a:ext cx="9144000" cy="514350"/>
            </a:xfrm>
            <a:custGeom>
              <a:avLst/>
              <a:gdLst/>
              <a:ahLst/>
              <a:cxnLst/>
              <a:rect l="l" t="t" r="r" b="b"/>
              <a:pathLst>
                <a:path w="9144000" h="514350">
                  <a:moveTo>
                    <a:pt x="9144000" y="514350"/>
                  </a:moveTo>
                  <a:lnTo>
                    <a:pt x="9144000" y="0"/>
                  </a:lnTo>
                  <a:lnTo>
                    <a:pt x="0" y="0"/>
                  </a:lnTo>
                  <a:lnTo>
                    <a:pt x="0" y="514350"/>
                  </a:lnTo>
                  <a:lnTo>
                    <a:pt x="9144000" y="514350"/>
                  </a:lnTo>
                  <a:close/>
                </a:path>
              </a:pathLst>
            </a:custGeom>
            <a:solidFill>
              <a:srgbClr val="33CCFF"/>
            </a:solidFill>
          </p:spPr>
          <p:txBody>
            <a:bodyPr wrap="square" lIns="0" tIns="0" rIns="0" bIns="0" rtlCol="0"/>
            <a:lstStyle/>
            <a:p>
              <a:endParaRPr/>
            </a:p>
          </p:txBody>
        </p:sp>
        <p:sp>
          <p:nvSpPr>
            <p:cNvPr id="9" name="object 9"/>
            <p:cNvSpPr/>
            <p:nvPr/>
          </p:nvSpPr>
          <p:spPr>
            <a:xfrm>
              <a:off x="774839" y="1206246"/>
              <a:ext cx="9144000" cy="521334"/>
            </a:xfrm>
            <a:custGeom>
              <a:avLst/>
              <a:gdLst/>
              <a:ahLst/>
              <a:cxnLst/>
              <a:rect l="l" t="t" r="r" b="b"/>
              <a:pathLst>
                <a:path w="9144000" h="521335">
                  <a:moveTo>
                    <a:pt x="6858" y="508254"/>
                  </a:moveTo>
                  <a:lnTo>
                    <a:pt x="6858" y="0"/>
                  </a:lnTo>
                  <a:lnTo>
                    <a:pt x="0" y="0"/>
                  </a:lnTo>
                  <a:lnTo>
                    <a:pt x="0" y="508254"/>
                  </a:lnTo>
                  <a:lnTo>
                    <a:pt x="6858" y="508254"/>
                  </a:lnTo>
                  <a:close/>
                </a:path>
                <a:path w="9144000" h="521335">
                  <a:moveTo>
                    <a:pt x="9143987" y="508253"/>
                  </a:moveTo>
                  <a:lnTo>
                    <a:pt x="0" y="508254"/>
                  </a:lnTo>
                  <a:lnTo>
                    <a:pt x="6858" y="514350"/>
                  </a:lnTo>
                  <a:lnTo>
                    <a:pt x="6858" y="521208"/>
                  </a:lnTo>
                  <a:lnTo>
                    <a:pt x="9137904" y="521207"/>
                  </a:lnTo>
                  <a:lnTo>
                    <a:pt x="9137904" y="514349"/>
                  </a:lnTo>
                  <a:lnTo>
                    <a:pt x="9143987" y="508253"/>
                  </a:lnTo>
                  <a:close/>
                </a:path>
                <a:path w="9144000" h="521335">
                  <a:moveTo>
                    <a:pt x="6858" y="521208"/>
                  </a:moveTo>
                  <a:lnTo>
                    <a:pt x="6858" y="514350"/>
                  </a:lnTo>
                  <a:lnTo>
                    <a:pt x="0" y="508254"/>
                  </a:lnTo>
                  <a:lnTo>
                    <a:pt x="0" y="521208"/>
                  </a:lnTo>
                  <a:lnTo>
                    <a:pt x="6858" y="521208"/>
                  </a:lnTo>
                  <a:close/>
                </a:path>
                <a:path w="9144000" h="521335">
                  <a:moveTo>
                    <a:pt x="9144000" y="521207"/>
                  </a:moveTo>
                  <a:lnTo>
                    <a:pt x="9144000" y="0"/>
                  </a:lnTo>
                  <a:lnTo>
                    <a:pt x="9137904" y="0"/>
                  </a:lnTo>
                  <a:lnTo>
                    <a:pt x="9137904" y="508253"/>
                  </a:lnTo>
                  <a:lnTo>
                    <a:pt x="9143987" y="508253"/>
                  </a:lnTo>
                  <a:lnTo>
                    <a:pt x="9143987" y="521207"/>
                  </a:lnTo>
                  <a:close/>
                </a:path>
                <a:path w="9144000" h="521335">
                  <a:moveTo>
                    <a:pt x="9143987" y="521207"/>
                  </a:moveTo>
                  <a:lnTo>
                    <a:pt x="9143987" y="508253"/>
                  </a:lnTo>
                  <a:lnTo>
                    <a:pt x="9137904" y="514349"/>
                  </a:lnTo>
                  <a:lnTo>
                    <a:pt x="9137904" y="521207"/>
                  </a:lnTo>
                  <a:lnTo>
                    <a:pt x="9143987" y="521207"/>
                  </a:lnTo>
                  <a:close/>
                </a:path>
              </a:pathLst>
            </a:custGeom>
            <a:solidFill>
              <a:srgbClr val="000000"/>
            </a:solidFill>
          </p:spPr>
          <p:txBody>
            <a:bodyPr wrap="square" lIns="0" tIns="0" rIns="0" bIns="0" rtlCol="0"/>
            <a:lstStyle/>
            <a:p>
              <a:endParaRPr/>
            </a:p>
          </p:txBody>
        </p:sp>
      </p:grpSp>
      <p:sp>
        <p:nvSpPr>
          <p:cNvPr id="10" name="object 10"/>
          <p:cNvSpPr txBox="1"/>
          <p:nvPr/>
        </p:nvSpPr>
        <p:spPr>
          <a:xfrm>
            <a:off x="1158373" y="1970786"/>
            <a:ext cx="8071484" cy="1306195"/>
          </a:xfrm>
          <a:prstGeom prst="rect">
            <a:avLst/>
          </a:prstGeom>
        </p:spPr>
        <p:txBody>
          <a:bodyPr vert="horz" wrap="square" lIns="0" tIns="12700" rIns="0" bIns="0" rtlCol="0">
            <a:spAutoFit/>
          </a:bodyPr>
          <a:lstStyle/>
          <a:p>
            <a:pPr marL="12700" marR="5080" algn="just">
              <a:lnSpc>
                <a:spcPct val="100000"/>
              </a:lnSpc>
              <a:spcBef>
                <a:spcPts val="100"/>
              </a:spcBef>
            </a:pPr>
            <a:r>
              <a:rPr sz="2800" b="1" i="1" spc="-110" dirty="0">
                <a:latin typeface="Times New Roman"/>
                <a:cs typeface="Times New Roman"/>
              </a:rPr>
              <a:t>We</a:t>
            </a:r>
            <a:r>
              <a:rPr sz="2800" b="1" i="1" spc="-105" dirty="0">
                <a:latin typeface="Times New Roman"/>
                <a:cs typeface="Times New Roman"/>
              </a:rPr>
              <a:t> </a:t>
            </a:r>
            <a:r>
              <a:rPr sz="2800" b="1" i="1" dirty="0">
                <a:latin typeface="Times New Roman"/>
                <a:cs typeface="Times New Roman"/>
              </a:rPr>
              <a:t>can roughly </a:t>
            </a:r>
            <a:r>
              <a:rPr sz="2800" b="1" i="1" spc="-5" dirty="0">
                <a:latin typeface="Times New Roman"/>
                <a:cs typeface="Times New Roman"/>
              </a:rPr>
              <a:t>define </a:t>
            </a:r>
            <a:r>
              <a:rPr sz="2800" b="1" i="1" dirty="0">
                <a:latin typeface="Times New Roman"/>
                <a:cs typeface="Times New Roman"/>
              </a:rPr>
              <a:t>a </a:t>
            </a:r>
            <a:r>
              <a:rPr sz="2800" b="1" i="1" spc="-5" dirty="0">
                <a:solidFill>
                  <a:srgbClr val="FF0000"/>
                </a:solidFill>
                <a:latin typeface="Times New Roman"/>
                <a:cs typeface="Times New Roman"/>
              </a:rPr>
              <a:t>virtual local area network </a:t>
            </a:r>
            <a:r>
              <a:rPr sz="2800" b="1" i="1" dirty="0">
                <a:solidFill>
                  <a:srgbClr val="FF0000"/>
                </a:solidFill>
                <a:latin typeface="Times New Roman"/>
                <a:cs typeface="Times New Roman"/>
              </a:rPr>
              <a:t> </a:t>
            </a:r>
            <a:r>
              <a:rPr sz="2800" b="1" i="1" spc="-5" dirty="0">
                <a:latin typeface="Times New Roman"/>
                <a:cs typeface="Times New Roman"/>
              </a:rPr>
              <a:t>(VLAN)</a:t>
            </a:r>
            <a:r>
              <a:rPr sz="2800" b="1" i="1" dirty="0">
                <a:latin typeface="Times New Roman"/>
                <a:cs typeface="Times New Roman"/>
              </a:rPr>
              <a:t> </a:t>
            </a:r>
            <a:r>
              <a:rPr sz="2800" b="1" i="1" spc="-5" dirty="0">
                <a:latin typeface="Times New Roman"/>
                <a:cs typeface="Times New Roman"/>
              </a:rPr>
              <a:t>as</a:t>
            </a:r>
            <a:r>
              <a:rPr sz="2800" b="1" i="1" dirty="0">
                <a:latin typeface="Times New Roman"/>
                <a:cs typeface="Times New Roman"/>
              </a:rPr>
              <a:t> a</a:t>
            </a:r>
            <a:r>
              <a:rPr sz="2800" b="1" i="1" spc="5" dirty="0">
                <a:latin typeface="Times New Roman"/>
                <a:cs typeface="Times New Roman"/>
              </a:rPr>
              <a:t> </a:t>
            </a:r>
            <a:r>
              <a:rPr sz="2800" b="1" i="1" spc="-5" dirty="0">
                <a:latin typeface="Times New Roman"/>
                <a:cs typeface="Times New Roman"/>
              </a:rPr>
              <a:t>local</a:t>
            </a:r>
            <a:r>
              <a:rPr sz="2800" b="1" i="1" dirty="0">
                <a:latin typeface="Times New Roman"/>
                <a:cs typeface="Times New Roman"/>
              </a:rPr>
              <a:t> </a:t>
            </a:r>
            <a:r>
              <a:rPr sz="2800" b="1" i="1" spc="-5" dirty="0">
                <a:latin typeface="Times New Roman"/>
                <a:cs typeface="Times New Roman"/>
              </a:rPr>
              <a:t>area</a:t>
            </a:r>
            <a:r>
              <a:rPr sz="2800" b="1" i="1" dirty="0">
                <a:latin typeface="Times New Roman"/>
                <a:cs typeface="Times New Roman"/>
              </a:rPr>
              <a:t> </a:t>
            </a:r>
            <a:r>
              <a:rPr sz="2800" b="1" i="1" spc="-5" dirty="0">
                <a:latin typeface="Times New Roman"/>
                <a:cs typeface="Times New Roman"/>
              </a:rPr>
              <a:t>network</a:t>
            </a:r>
            <a:r>
              <a:rPr sz="2800" b="1" i="1" dirty="0">
                <a:latin typeface="Times New Roman"/>
                <a:cs typeface="Times New Roman"/>
              </a:rPr>
              <a:t> </a:t>
            </a:r>
            <a:r>
              <a:rPr sz="2800" b="1" i="1" spc="-5" dirty="0">
                <a:latin typeface="Times New Roman"/>
                <a:cs typeface="Times New Roman"/>
              </a:rPr>
              <a:t>configured</a:t>
            </a:r>
            <a:r>
              <a:rPr sz="2800" b="1" i="1" dirty="0">
                <a:latin typeface="Times New Roman"/>
                <a:cs typeface="Times New Roman"/>
              </a:rPr>
              <a:t> </a:t>
            </a:r>
            <a:r>
              <a:rPr sz="2800" b="1" i="1" spc="-5" dirty="0">
                <a:latin typeface="Times New Roman"/>
                <a:cs typeface="Times New Roman"/>
              </a:rPr>
              <a:t>by </a:t>
            </a:r>
            <a:r>
              <a:rPr sz="2800" b="1" i="1" spc="-685" dirty="0">
                <a:latin typeface="Times New Roman"/>
                <a:cs typeface="Times New Roman"/>
              </a:rPr>
              <a:t> </a:t>
            </a:r>
            <a:r>
              <a:rPr sz="2800" b="1" i="1" spc="-5" dirty="0">
                <a:latin typeface="Times New Roman"/>
                <a:cs typeface="Times New Roman"/>
              </a:rPr>
              <a:t>software,</a:t>
            </a:r>
            <a:r>
              <a:rPr sz="2800" b="1" i="1" spc="-25" dirty="0">
                <a:latin typeface="Times New Roman"/>
                <a:cs typeface="Times New Roman"/>
              </a:rPr>
              <a:t> </a:t>
            </a:r>
            <a:r>
              <a:rPr sz="2800" b="1" i="1" dirty="0">
                <a:latin typeface="Times New Roman"/>
                <a:cs typeface="Times New Roman"/>
              </a:rPr>
              <a:t>not</a:t>
            </a:r>
            <a:r>
              <a:rPr sz="2800" b="1" i="1" spc="-10" dirty="0">
                <a:latin typeface="Times New Roman"/>
                <a:cs typeface="Times New Roman"/>
              </a:rPr>
              <a:t> </a:t>
            </a:r>
            <a:r>
              <a:rPr sz="2800" b="1" i="1" dirty="0">
                <a:latin typeface="Times New Roman"/>
                <a:cs typeface="Times New Roman"/>
              </a:rPr>
              <a:t>by</a:t>
            </a:r>
            <a:r>
              <a:rPr sz="2800" b="1" i="1" spc="-15" dirty="0">
                <a:latin typeface="Times New Roman"/>
                <a:cs typeface="Times New Roman"/>
              </a:rPr>
              <a:t> </a:t>
            </a:r>
            <a:r>
              <a:rPr sz="2800" b="1" i="1" dirty="0">
                <a:latin typeface="Times New Roman"/>
                <a:cs typeface="Times New Roman"/>
              </a:rPr>
              <a:t>physical</a:t>
            </a:r>
            <a:r>
              <a:rPr sz="2800" b="1" i="1" spc="-30" dirty="0">
                <a:latin typeface="Times New Roman"/>
                <a:cs typeface="Times New Roman"/>
              </a:rPr>
              <a:t> </a:t>
            </a:r>
            <a:r>
              <a:rPr sz="2800" b="1" i="1" spc="-180" dirty="0">
                <a:latin typeface="Times New Roman"/>
                <a:cs typeface="Times New Roman"/>
              </a:rPr>
              <a:t>wiring..</a:t>
            </a:r>
            <a:endParaRPr sz="2800">
              <a:latin typeface="Times New Roman"/>
              <a:cs typeface="Times New Roman"/>
            </a:endParaRPr>
          </a:p>
        </p:txBody>
      </p:sp>
      <p:sp>
        <p:nvSpPr>
          <p:cNvPr id="11" name="object 11"/>
          <p:cNvSpPr/>
          <p:nvPr/>
        </p:nvSpPr>
        <p:spPr>
          <a:xfrm>
            <a:off x="774839" y="4634496"/>
            <a:ext cx="9144000" cy="1715770"/>
          </a:xfrm>
          <a:custGeom>
            <a:avLst/>
            <a:gdLst/>
            <a:ahLst/>
            <a:cxnLst/>
            <a:rect l="l" t="t" r="r" b="b"/>
            <a:pathLst>
              <a:path w="9144000" h="1715770">
                <a:moveTo>
                  <a:pt x="9144000" y="0"/>
                </a:moveTo>
                <a:lnTo>
                  <a:pt x="0" y="0"/>
                </a:lnTo>
                <a:lnTo>
                  <a:pt x="0" y="857250"/>
                </a:lnTo>
                <a:lnTo>
                  <a:pt x="0" y="858012"/>
                </a:lnTo>
                <a:lnTo>
                  <a:pt x="0" y="1715262"/>
                </a:lnTo>
                <a:lnTo>
                  <a:pt x="9144000" y="1715262"/>
                </a:lnTo>
                <a:lnTo>
                  <a:pt x="9144000" y="858012"/>
                </a:lnTo>
                <a:lnTo>
                  <a:pt x="9144000" y="857250"/>
                </a:lnTo>
                <a:lnTo>
                  <a:pt x="9144000" y="0"/>
                </a:lnTo>
                <a:close/>
              </a:path>
            </a:pathLst>
          </a:custGeom>
          <a:solidFill>
            <a:srgbClr val="FFFFFF"/>
          </a:solidFill>
        </p:spPr>
        <p:txBody>
          <a:bodyPr wrap="square" lIns="0" tIns="0" rIns="0" bIns="0" rtlCol="0"/>
          <a:lstStyle/>
          <a:p>
            <a:endParaRPr/>
          </a:p>
        </p:txBody>
      </p:sp>
      <p:sp>
        <p:nvSpPr>
          <p:cNvPr id="12" name="object 12"/>
          <p:cNvSpPr txBox="1"/>
          <p:nvPr/>
        </p:nvSpPr>
        <p:spPr>
          <a:xfrm>
            <a:off x="1005973" y="4317170"/>
            <a:ext cx="4700270" cy="1662635"/>
          </a:xfrm>
          <a:prstGeom prst="rect">
            <a:avLst/>
          </a:prstGeom>
        </p:spPr>
        <p:txBody>
          <a:bodyPr vert="horz" wrap="square" lIns="0" tIns="71755" rIns="0" bIns="0" rtlCol="0">
            <a:spAutoFit/>
          </a:bodyPr>
          <a:lstStyle/>
          <a:p>
            <a:pPr marL="40640">
              <a:lnSpc>
                <a:spcPct val="100000"/>
              </a:lnSpc>
              <a:spcBef>
                <a:spcPts val="565"/>
              </a:spcBef>
            </a:pPr>
            <a:r>
              <a:rPr sz="2800" b="1" i="1" u="heavy" spc="-45" dirty="0">
                <a:solidFill>
                  <a:srgbClr val="FF0000"/>
                </a:solidFill>
                <a:uFill>
                  <a:solidFill>
                    <a:srgbClr val="FF0000"/>
                  </a:solidFill>
                </a:uFill>
                <a:latin typeface="Times New Roman"/>
                <a:cs typeface="Times New Roman"/>
              </a:rPr>
              <a:t>Topics </a:t>
            </a:r>
            <a:r>
              <a:rPr sz="2800" b="1" i="1" u="heavy" dirty="0">
                <a:solidFill>
                  <a:srgbClr val="FF0000"/>
                </a:solidFill>
                <a:uFill>
                  <a:solidFill>
                    <a:srgbClr val="FF0000"/>
                  </a:solidFill>
                </a:uFill>
                <a:latin typeface="Times New Roman"/>
                <a:cs typeface="Times New Roman"/>
              </a:rPr>
              <a:t>discussed</a:t>
            </a:r>
            <a:r>
              <a:rPr sz="2800" b="1" i="1" u="heavy" spc="-40" dirty="0">
                <a:solidFill>
                  <a:srgbClr val="FF0000"/>
                </a:solidFill>
                <a:uFill>
                  <a:solidFill>
                    <a:srgbClr val="FF0000"/>
                  </a:solidFill>
                </a:uFill>
                <a:latin typeface="Times New Roman"/>
                <a:cs typeface="Times New Roman"/>
              </a:rPr>
              <a:t> </a:t>
            </a:r>
            <a:r>
              <a:rPr sz="2800" b="1" i="1" u="heavy" dirty="0">
                <a:solidFill>
                  <a:srgbClr val="FF0000"/>
                </a:solidFill>
                <a:uFill>
                  <a:solidFill>
                    <a:srgbClr val="FF0000"/>
                  </a:solidFill>
                </a:uFill>
                <a:latin typeface="Times New Roman"/>
                <a:cs typeface="Times New Roman"/>
              </a:rPr>
              <a:t>in</a:t>
            </a:r>
            <a:r>
              <a:rPr sz="2800" b="1" i="1" u="heavy" spc="-25" dirty="0">
                <a:solidFill>
                  <a:srgbClr val="FF0000"/>
                </a:solidFill>
                <a:uFill>
                  <a:solidFill>
                    <a:srgbClr val="FF0000"/>
                  </a:solidFill>
                </a:uFill>
                <a:latin typeface="Times New Roman"/>
                <a:cs typeface="Times New Roman"/>
              </a:rPr>
              <a:t> </a:t>
            </a:r>
            <a:r>
              <a:rPr sz="2800" b="1" i="1" u="heavy" dirty="0">
                <a:solidFill>
                  <a:srgbClr val="FF0000"/>
                </a:solidFill>
                <a:uFill>
                  <a:solidFill>
                    <a:srgbClr val="FF0000"/>
                  </a:solidFill>
                </a:uFill>
                <a:latin typeface="Times New Roman"/>
                <a:cs typeface="Times New Roman"/>
              </a:rPr>
              <a:t>this</a:t>
            </a:r>
            <a:r>
              <a:rPr sz="2800" b="1" i="1" u="heavy" spc="-25" dirty="0">
                <a:solidFill>
                  <a:srgbClr val="FF0000"/>
                </a:solidFill>
                <a:uFill>
                  <a:solidFill>
                    <a:srgbClr val="FF0000"/>
                  </a:solidFill>
                </a:uFill>
                <a:latin typeface="Times New Roman"/>
                <a:cs typeface="Times New Roman"/>
              </a:rPr>
              <a:t> </a:t>
            </a:r>
            <a:r>
              <a:rPr sz="2800" b="1" i="1" u="heavy" dirty="0">
                <a:solidFill>
                  <a:srgbClr val="FF0000"/>
                </a:solidFill>
                <a:uFill>
                  <a:solidFill>
                    <a:srgbClr val="FF0000"/>
                  </a:solidFill>
                </a:uFill>
                <a:latin typeface="Times New Roman"/>
                <a:cs typeface="Times New Roman"/>
              </a:rPr>
              <a:t>section:</a:t>
            </a:r>
            <a:endParaRPr sz="2800">
              <a:latin typeface="Times New Roman"/>
              <a:cs typeface="Times New Roman"/>
            </a:endParaRPr>
          </a:p>
          <a:p>
            <a:pPr marL="12700" marR="2834640">
              <a:lnSpc>
                <a:spcPct val="100000"/>
              </a:lnSpc>
              <a:spcBef>
                <a:spcPts val="400"/>
              </a:spcBef>
            </a:pPr>
            <a:r>
              <a:rPr sz="2400" b="1" spc="-5" dirty="0">
                <a:solidFill>
                  <a:srgbClr val="0033CC"/>
                </a:solidFill>
                <a:latin typeface="Times New Roman"/>
                <a:cs typeface="Times New Roman"/>
              </a:rPr>
              <a:t>Membership </a:t>
            </a:r>
            <a:r>
              <a:rPr sz="2400" b="1" dirty="0">
                <a:solidFill>
                  <a:srgbClr val="0033CC"/>
                </a:solidFill>
                <a:latin typeface="Times New Roman"/>
                <a:cs typeface="Times New Roman"/>
              </a:rPr>
              <a:t> </a:t>
            </a:r>
            <a:r>
              <a:rPr sz="2400" b="1" spc="-10" dirty="0">
                <a:solidFill>
                  <a:srgbClr val="0033CC"/>
                </a:solidFill>
                <a:latin typeface="Times New Roman"/>
                <a:cs typeface="Times New Roman"/>
              </a:rPr>
              <a:t>Configuration</a:t>
            </a:r>
            <a:endParaRPr sz="2400">
              <a:latin typeface="Times New Roman"/>
              <a:cs typeface="Times New Roman"/>
            </a:endParaRPr>
          </a:p>
          <a:p>
            <a:pPr marL="12700" marR="226060">
              <a:lnSpc>
                <a:spcPct val="100000"/>
              </a:lnSpc>
            </a:pPr>
            <a:r>
              <a:rPr sz="2400" b="1" spc="-5" dirty="0">
                <a:solidFill>
                  <a:srgbClr val="0033CC"/>
                </a:solidFill>
                <a:latin typeface="Times New Roman"/>
                <a:cs typeface="Times New Roman"/>
              </a:rPr>
              <a:t>Communication</a:t>
            </a:r>
            <a:r>
              <a:rPr sz="2400" b="1" spc="15" dirty="0">
                <a:solidFill>
                  <a:srgbClr val="0033CC"/>
                </a:solidFill>
                <a:latin typeface="Times New Roman"/>
                <a:cs typeface="Times New Roman"/>
              </a:rPr>
              <a:t> </a:t>
            </a:r>
            <a:r>
              <a:rPr sz="2400" b="1" spc="-5" dirty="0">
                <a:solidFill>
                  <a:srgbClr val="0033CC"/>
                </a:solidFill>
                <a:latin typeface="Times New Roman"/>
                <a:cs typeface="Times New Roman"/>
              </a:rPr>
              <a:t>between</a:t>
            </a:r>
            <a:r>
              <a:rPr sz="2400" b="1" spc="20" dirty="0">
                <a:solidFill>
                  <a:srgbClr val="0033CC"/>
                </a:solidFill>
                <a:latin typeface="Times New Roman"/>
                <a:cs typeface="Times New Roman"/>
              </a:rPr>
              <a:t> </a:t>
            </a:r>
            <a:r>
              <a:rPr sz="2400" b="1" spc="-5">
                <a:solidFill>
                  <a:srgbClr val="0033CC"/>
                </a:solidFill>
                <a:latin typeface="Times New Roman"/>
                <a:cs typeface="Times New Roman"/>
              </a:rPr>
              <a:t>Switches </a:t>
            </a:r>
            <a:r>
              <a:rPr sz="2400" b="1" spc="-585">
                <a:solidFill>
                  <a:srgbClr val="0033CC"/>
                </a:solidFill>
                <a:latin typeface="Times New Roman"/>
                <a:cs typeface="Times New Roman"/>
              </a:rPr>
              <a:t> </a:t>
            </a:r>
            <a:endParaRPr sz="2400">
              <a:latin typeface="Times New Roman"/>
              <a:cs typeface="Times New Roman"/>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15.</a:t>
            </a:r>
            <a:fld id="{81D60167-4931-47E6-BA6A-407CBD079E47}" type="slidenum">
              <a:rPr spc="-5" dirty="0"/>
              <a:pPr marL="12700">
                <a:lnSpc>
                  <a:spcPts val="2310"/>
                </a:lnSpc>
              </a:pPr>
              <a:t>24</a:t>
            </a:fld>
            <a:endParaRPr spc="-5"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752347"/>
            <a:ext cx="5163820" cy="391160"/>
          </a:xfrm>
          <a:prstGeom prst="rect">
            <a:avLst/>
          </a:prstGeom>
        </p:spPr>
        <p:txBody>
          <a:bodyPr vert="horz" wrap="square" lIns="0" tIns="12700" rIns="0" bIns="0" rtlCol="0">
            <a:spAutoFit/>
          </a:bodyPr>
          <a:lstStyle/>
          <a:p>
            <a:pPr marL="12700">
              <a:lnSpc>
                <a:spcPct val="100000"/>
              </a:lnSpc>
              <a:spcBef>
                <a:spcPts val="100"/>
              </a:spcBef>
              <a:tabLst>
                <a:tab pos="1782445" algn="l"/>
              </a:tabLst>
            </a:pPr>
            <a:r>
              <a:rPr sz="2400" spc="-15" dirty="0">
                <a:solidFill>
                  <a:srgbClr val="3333CC"/>
                </a:solidFill>
              </a:rPr>
              <a:t>Figure</a:t>
            </a:r>
            <a:r>
              <a:rPr sz="2400" spc="-5" dirty="0">
                <a:solidFill>
                  <a:srgbClr val="3333CC"/>
                </a:solidFill>
              </a:rPr>
              <a:t> 15.15	</a:t>
            </a:r>
            <a:r>
              <a:rPr sz="2000" i="1" spc="-5" dirty="0">
                <a:latin typeface="Times New Roman"/>
                <a:cs typeface="Times New Roman"/>
              </a:rPr>
              <a:t>A</a:t>
            </a:r>
            <a:r>
              <a:rPr sz="2000" i="1" spc="-105" dirty="0">
                <a:latin typeface="Times New Roman"/>
                <a:cs typeface="Times New Roman"/>
              </a:rPr>
              <a:t> </a:t>
            </a:r>
            <a:r>
              <a:rPr sz="2000" i="1" spc="-5" dirty="0">
                <a:latin typeface="Times New Roman"/>
                <a:cs typeface="Times New Roman"/>
              </a:rPr>
              <a:t>switch</a:t>
            </a:r>
            <a:r>
              <a:rPr sz="2000" i="1" spc="-15" dirty="0">
                <a:latin typeface="Times New Roman"/>
                <a:cs typeface="Times New Roman"/>
              </a:rPr>
              <a:t> </a:t>
            </a:r>
            <a:r>
              <a:rPr sz="2000" i="1" spc="-5" dirty="0">
                <a:latin typeface="Times New Roman"/>
                <a:cs typeface="Times New Roman"/>
              </a:rPr>
              <a:t>connecting</a:t>
            </a:r>
            <a:r>
              <a:rPr sz="2000" i="1" spc="-15" dirty="0">
                <a:latin typeface="Times New Roman"/>
                <a:cs typeface="Times New Roman"/>
              </a:rPr>
              <a:t> </a:t>
            </a:r>
            <a:r>
              <a:rPr sz="2000" i="1" spc="-5" dirty="0">
                <a:latin typeface="Times New Roman"/>
                <a:cs typeface="Times New Roman"/>
              </a:rPr>
              <a:t>three</a:t>
            </a:r>
            <a:r>
              <a:rPr sz="2000" i="1" spc="-15" dirty="0">
                <a:latin typeface="Times New Roman"/>
                <a:cs typeface="Times New Roman"/>
              </a:rPr>
              <a:t> </a:t>
            </a:r>
            <a:r>
              <a:rPr sz="2000" i="1" spc="-5" dirty="0">
                <a:latin typeface="Times New Roman"/>
                <a:cs typeface="Times New Roman"/>
              </a:rPr>
              <a:t>LANs</a:t>
            </a:r>
            <a:endParaRPr sz="2000">
              <a:latin typeface="Times New Roman"/>
              <a:cs typeface="Times New Roman"/>
            </a:endParaRPr>
          </a:p>
        </p:txBody>
      </p:sp>
      <p:sp>
        <p:nvSpPr>
          <p:cNvPr id="3" name="object 3"/>
          <p:cNvSpPr/>
          <p:nvPr/>
        </p:nvSpPr>
        <p:spPr>
          <a:xfrm>
            <a:off x="927239" y="1330452"/>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pic>
        <p:nvPicPr>
          <p:cNvPr id="4" name="object 4"/>
          <p:cNvPicPr/>
          <p:nvPr/>
        </p:nvPicPr>
        <p:blipFill>
          <a:blip r:embed="rId2" cstate="print"/>
          <a:stretch>
            <a:fillRect/>
          </a:stretch>
        </p:blipFill>
        <p:spPr>
          <a:xfrm>
            <a:off x="2855099" y="1644395"/>
            <a:ext cx="4396740" cy="4751831"/>
          </a:xfrm>
          <a:prstGeom prst="rect">
            <a:avLst/>
          </a:prstGeom>
        </p:spPr>
      </p:pic>
      <p:sp>
        <p:nvSpPr>
          <p:cNvPr id="5" name="object 5"/>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15.</a:t>
            </a:r>
            <a:fld id="{81D60167-4931-47E6-BA6A-407CBD079E47}" type="slidenum">
              <a:rPr spc="-5" dirty="0"/>
              <a:pPr marL="12700">
                <a:lnSpc>
                  <a:spcPts val="2310"/>
                </a:lnSpc>
              </a:pPr>
              <a:t>25</a:t>
            </a:fld>
            <a:endParaRPr spc="-5"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752347"/>
            <a:ext cx="5015230" cy="391160"/>
          </a:xfrm>
          <a:prstGeom prst="rect">
            <a:avLst/>
          </a:prstGeom>
        </p:spPr>
        <p:txBody>
          <a:bodyPr vert="horz" wrap="square" lIns="0" tIns="12700" rIns="0" bIns="0" rtlCol="0">
            <a:spAutoFit/>
          </a:bodyPr>
          <a:lstStyle/>
          <a:p>
            <a:pPr marL="12700">
              <a:lnSpc>
                <a:spcPct val="100000"/>
              </a:lnSpc>
              <a:spcBef>
                <a:spcPts val="100"/>
              </a:spcBef>
              <a:tabLst>
                <a:tab pos="1782445" algn="l"/>
              </a:tabLst>
            </a:pPr>
            <a:r>
              <a:rPr sz="2400" spc="-15" dirty="0">
                <a:solidFill>
                  <a:srgbClr val="3333CC"/>
                </a:solidFill>
              </a:rPr>
              <a:t>Figure</a:t>
            </a:r>
            <a:r>
              <a:rPr sz="2400" spc="-5" dirty="0">
                <a:solidFill>
                  <a:srgbClr val="3333CC"/>
                </a:solidFill>
              </a:rPr>
              <a:t> 15.16	</a:t>
            </a:r>
            <a:r>
              <a:rPr sz="2000" i="1" spc="-5" dirty="0">
                <a:latin typeface="Times New Roman"/>
                <a:cs typeface="Times New Roman"/>
              </a:rPr>
              <a:t>A</a:t>
            </a:r>
            <a:r>
              <a:rPr sz="2000" i="1" spc="-110" dirty="0">
                <a:latin typeface="Times New Roman"/>
                <a:cs typeface="Times New Roman"/>
              </a:rPr>
              <a:t> </a:t>
            </a:r>
            <a:r>
              <a:rPr sz="2000" i="1" spc="-5" dirty="0">
                <a:latin typeface="Times New Roman"/>
                <a:cs typeface="Times New Roman"/>
              </a:rPr>
              <a:t>switch</a:t>
            </a:r>
            <a:r>
              <a:rPr sz="2000" i="1" spc="-15" dirty="0">
                <a:latin typeface="Times New Roman"/>
                <a:cs typeface="Times New Roman"/>
              </a:rPr>
              <a:t> </a:t>
            </a:r>
            <a:r>
              <a:rPr sz="2000" i="1" spc="-5" dirty="0">
                <a:latin typeface="Times New Roman"/>
                <a:cs typeface="Times New Roman"/>
              </a:rPr>
              <a:t>using</a:t>
            </a:r>
            <a:r>
              <a:rPr sz="2000" i="1" spc="-10" dirty="0">
                <a:latin typeface="Times New Roman"/>
                <a:cs typeface="Times New Roman"/>
              </a:rPr>
              <a:t> </a:t>
            </a:r>
            <a:r>
              <a:rPr sz="2000" i="1" spc="-5" dirty="0">
                <a:latin typeface="Times New Roman"/>
                <a:cs typeface="Times New Roman"/>
              </a:rPr>
              <a:t>VLAN</a:t>
            </a:r>
            <a:r>
              <a:rPr sz="2000" i="1" spc="25" dirty="0">
                <a:latin typeface="Times New Roman"/>
                <a:cs typeface="Times New Roman"/>
              </a:rPr>
              <a:t> </a:t>
            </a:r>
            <a:r>
              <a:rPr sz="2000" i="1" spc="-5" dirty="0">
                <a:latin typeface="Times New Roman"/>
                <a:cs typeface="Times New Roman"/>
              </a:rPr>
              <a:t>software</a:t>
            </a:r>
            <a:endParaRPr sz="2000">
              <a:latin typeface="Times New Roman"/>
              <a:cs typeface="Times New Roman"/>
            </a:endParaRPr>
          </a:p>
        </p:txBody>
      </p:sp>
      <p:sp>
        <p:nvSpPr>
          <p:cNvPr id="3" name="object 3"/>
          <p:cNvSpPr/>
          <p:nvPr/>
        </p:nvSpPr>
        <p:spPr>
          <a:xfrm>
            <a:off x="927239" y="1330452"/>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pic>
        <p:nvPicPr>
          <p:cNvPr id="4" name="object 4"/>
          <p:cNvPicPr/>
          <p:nvPr/>
        </p:nvPicPr>
        <p:blipFill>
          <a:blip r:embed="rId2" cstate="print"/>
          <a:stretch>
            <a:fillRect/>
          </a:stretch>
        </p:blipFill>
        <p:spPr>
          <a:xfrm>
            <a:off x="1454543" y="1587246"/>
            <a:ext cx="8235695" cy="4857749"/>
          </a:xfrm>
          <a:prstGeom prst="rect">
            <a:avLst/>
          </a:prstGeom>
        </p:spPr>
      </p:pic>
      <p:sp>
        <p:nvSpPr>
          <p:cNvPr id="5" name="object 5"/>
          <p:cNvSpPr/>
          <p:nvPr/>
        </p:nvSpPr>
        <p:spPr>
          <a:xfrm>
            <a:off x="927239" y="67116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15.</a:t>
            </a:r>
            <a:fld id="{81D60167-4931-47E6-BA6A-407CBD079E47}" type="slidenum">
              <a:rPr spc="-5" dirty="0"/>
              <a:pPr marL="12700">
                <a:lnSpc>
                  <a:spcPts val="2310"/>
                </a:lnSpc>
              </a:pPr>
              <a:t>26</a:t>
            </a:fld>
            <a:endParaRPr spc="-5"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27239" y="3870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3" name="object 3"/>
          <p:cNvSpPr txBox="1">
            <a:spLocks noGrp="1"/>
          </p:cNvSpPr>
          <p:nvPr>
            <p:ph type="title"/>
          </p:nvPr>
        </p:nvSpPr>
        <p:spPr>
          <a:xfrm>
            <a:off x="1158373" y="676147"/>
            <a:ext cx="7044055" cy="391160"/>
          </a:xfrm>
          <a:prstGeom prst="rect">
            <a:avLst/>
          </a:prstGeom>
        </p:spPr>
        <p:txBody>
          <a:bodyPr vert="horz" wrap="square" lIns="0" tIns="12700" rIns="0" bIns="0" rtlCol="0">
            <a:spAutoFit/>
          </a:bodyPr>
          <a:lstStyle/>
          <a:p>
            <a:pPr marL="12700">
              <a:lnSpc>
                <a:spcPct val="100000"/>
              </a:lnSpc>
              <a:spcBef>
                <a:spcPts val="100"/>
              </a:spcBef>
              <a:tabLst>
                <a:tab pos="1782445" algn="l"/>
              </a:tabLst>
            </a:pPr>
            <a:r>
              <a:rPr sz="2400" spc="-15" dirty="0">
                <a:solidFill>
                  <a:srgbClr val="3333CC"/>
                </a:solidFill>
              </a:rPr>
              <a:t>Figure</a:t>
            </a:r>
            <a:r>
              <a:rPr sz="2400" spc="-5" dirty="0">
                <a:solidFill>
                  <a:srgbClr val="3333CC"/>
                </a:solidFill>
              </a:rPr>
              <a:t> 15.17	</a:t>
            </a:r>
            <a:r>
              <a:rPr sz="2000" i="1" spc="-30" dirty="0">
                <a:latin typeface="Times New Roman"/>
                <a:cs typeface="Times New Roman"/>
              </a:rPr>
              <a:t>Two</a:t>
            </a:r>
            <a:r>
              <a:rPr sz="2000" i="1" spc="15" dirty="0">
                <a:latin typeface="Times New Roman"/>
                <a:cs typeface="Times New Roman"/>
              </a:rPr>
              <a:t> </a:t>
            </a:r>
            <a:r>
              <a:rPr sz="2000" i="1" spc="-5" dirty="0">
                <a:latin typeface="Times New Roman"/>
                <a:cs typeface="Times New Roman"/>
              </a:rPr>
              <a:t>switches</a:t>
            </a:r>
            <a:r>
              <a:rPr sz="2000" i="1" spc="-15" dirty="0">
                <a:latin typeface="Times New Roman"/>
                <a:cs typeface="Times New Roman"/>
              </a:rPr>
              <a:t> </a:t>
            </a:r>
            <a:r>
              <a:rPr sz="2000" i="1" spc="-5" dirty="0">
                <a:latin typeface="Times New Roman"/>
                <a:cs typeface="Times New Roman"/>
              </a:rPr>
              <a:t>in</a:t>
            </a:r>
            <a:r>
              <a:rPr sz="2000" i="1" spc="5" dirty="0">
                <a:latin typeface="Times New Roman"/>
                <a:cs typeface="Times New Roman"/>
              </a:rPr>
              <a:t> </a:t>
            </a:r>
            <a:r>
              <a:rPr sz="2000" i="1" spc="-5" dirty="0">
                <a:latin typeface="Times New Roman"/>
                <a:cs typeface="Times New Roman"/>
              </a:rPr>
              <a:t>a</a:t>
            </a:r>
            <a:r>
              <a:rPr sz="2000" i="1" dirty="0">
                <a:latin typeface="Times New Roman"/>
                <a:cs typeface="Times New Roman"/>
              </a:rPr>
              <a:t> </a:t>
            </a:r>
            <a:r>
              <a:rPr sz="2000" i="1" spc="-5" dirty="0">
                <a:latin typeface="Times New Roman"/>
                <a:cs typeface="Times New Roman"/>
              </a:rPr>
              <a:t>backbone</a:t>
            </a:r>
            <a:r>
              <a:rPr sz="2000" i="1" dirty="0">
                <a:latin typeface="Times New Roman"/>
                <a:cs typeface="Times New Roman"/>
              </a:rPr>
              <a:t> </a:t>
            </a:r>
            <a:r>
              <a:rPr sz="2000" i="1" spc="-5" dirty="0">
                <a:latin typeface="Times New Roman"/>
                <a:cs typeface="Times New Roman"/>
              </a:rPr>
              <a:t>using</a:t>
            </a:r>
            <a:r>
              <a:rPr sz="2000" i="1" spc="5" dirty="0">
                <a:latin typeface="Times New Roman"/>
                <a:cs typeface="Times New Roman"/>
              </a:rPr>
              <a:t> </a:t>
            </a:r>
            <a:r>
              <a:rPr sz="2000" i="1" spc="-5" dirty="0">
                <a:latin typeface="Times New Roman"/>
                <a:cs typeface="Times New Roman"/>
              </a:rPr>
              <a:t>VLAN</a:t>
            </a:r>
            <a:r>
              <a:rPr sz="2000" i="1" spc="25" dirty="0">
                <a:latin typeface="Times New Roman"/>
                <a:cs typeface="Times New Roman"/>
              </a:rPr>
              <a:t> </a:t>
            </a:r>
            <a:r>
              <a:rPr sz="2000" i="1" spc="-5" dirty="0">
                <a:latin typeface="Times New Roman"/>
                <a:cs typeface="Times New Roman"/>
              </a:rPr>
              <a:t>software</a:t>
            </a:r>
            <a:endParaRPr sz="2000">
              <a:latin typeface="Times New Roman"/>
              <a:cs typeface="Times New Roman"/>
            </a:endParaRPr>
          </a:p>
        </p:txBody>
      </p:sp>
      <p:sp>
        <p:nvSpPr>
          <p:cNvPr id="4" name="object 4"/>
          <p:cNvSpPr/>
          <p:nvPr/>
        </p:nvSpPr>
        <p:spPr>
          <a:xfrm>
            <a:off x="927239" y="1254252"/>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pic>
        <p:nvPicPr>
          <p:cNvPr id="5" name="object 5"/>
          <p:cNvPicPr/>
          <p:nvPr/>
        </p:nvPicPr>
        <p:blipFill>
          <a:blip r:embed="rId2" cstate="print"/>
          <a:stretch>
            <a:fillRect/>
          </a:stretch>
        </p:blipFill>
        <p:spPr>
          <a:xfrm>
            <a:off x="1740293" y="1415796"/>
            <a:ext cx="7340345" cy="5229605"/>
          </a:xfrm>
          <a:prstGeom prst="rect">
            <a:avLst/>
          </a:prstGeom>
        </p:spPr>
      </p:pic>
      <p:sp>
        <p:nvSpPr>
          <p:cNvPr id="6" name="object 6"/>
          <p:cNvSpPr/>
          <p:nvPr/>
        </p:nvSpPr>
        <p:spPr>
          <a:xfrm>
            <a:off x="927239" y="67116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15.</a:t>
            </a:r>
            <a:fld id="{81D60167-4931-47E6-BA6A-407CBD079E47}" type="slidenum">
              <a:rPr spc="-5" dirty="0"/>
              <a:pPr marL="12700">
                <a:lnSpc>
                  <a:spcPts val="2310"/>
                </a:lnSpc>
              </a:pPr>
              <a:t>27</a:t>
            </a:fld>
            <a:endParaRPr spc="-5"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32039" y="3663696"/>
            <a:ext cx="8153400" cy="76200"/>
          </a:xfrm>
          <a:custGeom>
            <a:avLst/>
            <a:gdLst/>
            <a:ahLst/>
            <a:cxnLst/>
            <a:rect l="l" t="t" r="r" b="b"/>
            <a:pathLst>
              <a:path w="8153400" h="76200">
                <a:moveTo>
                  <a:pt x="8153400" y="76200"/>
                </a:moveTo>
                <a:lnTo>
                  <a:pt x="8153400" y="0"/>
                </a:lnTo>
                <a:lnTo>
                  <a:pt x="0" y="0"/>
                </a:lnTo>
                <a:lnTo>
                  <a:pt x="0" y="76200"/>
                </a:lnTo>
                <a:lnTo>
                  <a:pt x="8153400" y="76200"/>
                </a:lnTo>
                <a:close/>
              </a:path>
            </a:pathLst>
          </a:custGeom>
          <a:solidFill>
            <a:srgbClr val="009900"/>
          </a:solidFill>
        </p:spPr>
        <p:txBody>
          <a:bodyPr wrap="square" lIns="0" tIns="0" rIns="0" bIns="0" rtlCol="0"/>
          <a:lstStyle/>
          <a:p>
            <a:endParaRPr/>
          </a:p>
        </p:txBody>
      </p:sp>
      <p:pic>
        <p:nvPicPr>
          <p:cNvPr id="3" name="object 3"/>
          <p:cNvPicPr/>
          <p:nvPr/>
        </p:nvPicPr>
        <p:blipFill>
          <a:blip r:embed="rId2" cstate="print"/>
          <a:stretch>
            <a:fillRect/>
          </a:stretch>
        </p:blipFill>
        <p:spPr>
          <a:xfrm>
            <a:off x="1232039" y="2939795"/>
            <a:ext cx="1143000" cy="566927"/>
          </a:xfrm>
          <a:prstGeom prst="rect">
            <a:avLst/>
          </a:prstGeom>
        </p:spPr>
      </p:pic>
      <p:sp>
        <p:nvSpPr>
          <p:cNvPr id="4" name="object 4"/>
          <p:cNvSpPr txBox="1">
            <a:spLocks noGrp="1"/>
          </p:cNvSpPr>
          <p:nvPr>
            <p:ph type="title"/>
          </p:nvPr>
        </p:nvSpPr>
        <p:spPr>
          <a:xfrm>
            <a:off x="1444123" y="2960624"/>
            <a:ext cx="718185" cy="452755"/>
          </a:xfrm>
          <a:prstGeom prst="rect">
            <a:avLst/>
          </a:prstGeom>
        </p:spPr>
        <p:txBody>
          <a:bodyPr vert="horz" wrap="square" lIns="0" tIns="12700" rIns="0" bIns="0" rtlCol="0">
            <a:spAutoFit/>
          </a:bodyPr>
          <a:lstStyle/>
          <a:p>
            <a:pPr marL="12700">
              <a:lnSpc>
                <a:spcPct val="100000"/>
              </a:lnSpc>
              <a:spcBef>
                <a:spcPts val="100"/>
              </a:spcBef>
            </a:pPr>
            <a:r>
              <a:rPr sz="2800" i="1" dirty="0">
                <a:solidFill>
                  <a:srgbClr val="FF0000"/>
                </a:solidFill>
                <a:latin typeface="Times New Roman"/>
                <a:cs typeface="Times New Roman"/>
              </a:rPr>
              <a:t>Note</a:t>
            </a:r>
            <a:endParaRPr sz="2800">
              <a:latin typeface="Times New Roman"/>
              <a:cs typeface="Times New Roman"/>
            </a:endParaRPr>
          </a:p>
        </p:txBody>
      </p:sp>
      <p:sp>
        <p:nvSpPr>
          <p:cNvPr id="5" name="object 5"/>
          <p:cNvSpPr/>
          <p:nvPr/>
        </p:nvSpPr>
        <p:spPr>
          <a:xfrm>
            <a:off x="1234325" y="4425696"/>
            <a:ext cx="8153400" cy="76200"/>
          </a:xfrm>
          <a:custGeom>
            <a:avLst/>
            <a:gdLst/>
            <a:ahLst/>
            <a:cxnLst/>
            <a:rect l="l" t="t" r="r" b="b"/>
            <a:pathLst>
              <a:path w="8153400" h="76200">
                <a:moveTo>
                  <a:pt x="8153400" y="76200"/>
                </a:moveTo>
                <a:lnTo>
                  <a:pt x="8153400" y="0"/>
                </a:lnTo>
                <a:lnTo>
                  <a:pt x="0" y="0"/>
                </a:lnTo>
                <a:lnTo>
                  <a:pt x="0" y="76200"/>
                </a:lnTo>
                <a:lnTo>
                  <a:pt x="8153400" y="76200"/>
                </a:lnTo>
                <a:close/>
              </a:path>
            </a:pathLst>
          </a:custGeom>
          <a:solidFill>
            <a:srgbClr val="009900"/>
          </a:solidFill>
        </p:spPr>
        <p:txBody>
          <a:bodyPr wrap="square" lIns="0" tIns="0" rIns="0" bIns="0" rtlCol="0"/>
          <a:lstStyle/>
          <a:p>
            <a:endParaRPr/>
          </a:p>
        </p:txBody>
      </p:sp>
      <p:sp>
        <p:nvSpPr>
          <p:cNvPr id="6" name="object 6"/>
          <p:cNvSpPr txBox="1"/>
          <p:nvPr/>
        </p:nvSpPr>
        <p:spPr>
          <a:xfrm>
            <a:off x="1308239" y="3777996"/>
            <a:ext cx="8077200" cy="580390"/>
          </a:xfrm>
          <a:prstGeom prst="rect">
            <a:avLst/>
          </a:prstGeom>
          <a:solidFill>
            <a:srgbClr val="99FF33"/>
          </a:solidFill>
        </p:spPr>
        <p:txBody>
          <a:bodyPr vert="horz" wrap="square" lIns="0" tIns="34925" rIns="0" bIns="0" rtlCol="0">
            <a:spAutoFit/>
          </a:bodyPr>
          <a:lstStyle/>
          <a:p>
            <a:pPr marL="744855">
              <a:lnSpc>
                <a:spcPct val="100000"/>
              </a:lnSpc>
              <a:spcBef>
                <a:spcPts val="275"/>
              </a:spcBef>
            </a:pPr>
            <a:r>
              <a:rPr sz="3200" b="1" spc="-10" dirty="0">
                <a:latin typeface="Arial"/>
                <a:cs typeface="Arial"/>
              </a:rPr>
              <a:t>VLANs</a:t>
            </a:r>
            <a:r>
              <a:rPr sz="3200" b="1" spc="-5" dirty="0">
                <a:latin typeface="Arial"/>
                <a:cs typeface="Arial"/>
              </a:rPr>
              <a:t> </a:t>
            </a:r>
            <a:r>
              <a:rPr sz="3200" b="1" spc="-10" dirty="0">
                <a:latin typeface="Arial"/>
                <a:cs typeface="Arial"/>
              </a:rPr>
              <a:t>create broadcast</a:t>
            </a:r>
            <a:r>
              <a:rPr sz="3200" b="1" spc="-5" dirty="0">
                <a:latin typeface="Arial"/>
                <a:cs typeface="Arial"/>
              </a:rPr>
              <a:t> </a:t>
            </a:r>
            <a:r>
              <a:rPr sz="3200" b="1" spc="-10" dirty="0">
                <a:latin typeface="Arial"/>
                <a:cs typeface="Arial"/>
              </a:rPr>
              <a:t>domains.</a:t>
            </a:r>
            <a:endParaRPr sz="32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15.</a:t>
            </a:r>
            <a:fld id="{81D60167-4931-47E6-BA6A-407CBD079E47}" type="slidenum">
              <a:rPr spc="-5" dirty="0"/>
              <a:pPr marL="12700">
                <a:lnSpc>
                  <a:spcPts val="2310"/>
                </a:lnSpc>
              </a:pPr>
              <a:t>28</a:t>
            </a:fld>
            <a:endParaRPr spc="-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27239" y="844296"/>
            <a:ext cx="8763000" cy="76200"/>
          </a:xfrm>
          <a:custGeom>
            <a:avLst/>
            <a:gdLst/>
            <a:ahLst/>
            <a:cxnLst/>
            <a:rect l="l" t="t" r="r" b="b"/>
            <a:pathLst>
              <a:path w="8763000" h="76200">
                <a:moveTo>
                  <a:pt x="8763000" y="76199"/>
                </a:moveTo>
                <a:lnTo>
                  <a:pt x="8763000" y="0"/>
                </a:lnTo>
                <a:lnTo>
                  <a:pt x="0" y="0"/>
                </a:lnTo>
                <a:lnTo>
                  <a:pt x="0" y="76199"/>
                </a:lnTo>
                <a:lnTo>
                  <a:pt x="8763000" y="76199"/>
                </a:lnTo>
                <a:close/>
              </a:path>
            </a:pathLst>
          </a:custGeom>
          <a:solidFill>
            <a:srgbClr val="FF0000"/>
          </a:solidFill>
        </p:spPr>
        <p:txBody>
          <a:bodyPr wrap="square" lIns="0" tIns="0" rIns="0" bIns="0" rtlCol="0"/>
          <a:lstStyle/>
          <a:p>
            <a:endParaRPr/>
          </a:p>
        </p:txBody>
      </p:sp>
      <p:sp>
        <p:nvSpPr>
          <p:cNvPr id="3" name="object 3"/>
          <p:cNvSpPr/>
          <p:nvPr/>
        </p:nvSpPr>
        <p:spPr>
          <a:xfrm>
            <a:off x="927239" y="1711451"/>
            <a:ext cx="8763000" cy="19050"/>
          </a:xfrm>
          <a:custGeom>
            <a:avLst/>
            <a:gdLst/>
            <a:ahLst/>
            <a:cxnLst/>
            <a:rect l="l" t="t" r="r" b="b"/>
            <a:pathLst>
              <a:path w="8763000" h="19050">
                <a:moveTo>
                  <a:pt x="8763000" y="19050"/>
                </a:moveTo>
                <a:lnTo>
                  <a:pt x="8763000" y="0"/>
                </a:lnTo>
                <a:lnTo>
                  <a:pt x="0" y="0"/>
                </a:lnTo>
                <a:lnTo>
                  <a:pt x="0" y="19050"/>
                </a:lnTo>
                <a:lnTo>
                  <a:pt x="8763000" y="19050"/>
                </a:lnTo>
                <a:close/>
              </a:path>
            </a:pathLst>
          </a:custGeom>
          <a:solidFill>
            <a:srgbClr val="FF0000"/>
          </a:solidFill>
        </p:spPr>
        <p:txBody>
          <a:bodyPr wrap="square" lIns="0" tIns="0" rIns="0" bIns="0" rtlCol="0"/>
          <a:lstStyle/>
          <a:p>
            <a:endParaRPr/>
          </a:p>
        </p:txBody>
      </p:sp>
      <p:sp>
        <p:nvSpPr>
          <p:cNvPr id="4" name="object 4"/>
          <p:cNvSpPr txBox="1">
            <a:spLocks noGrp="1"/>
          </p:cNvSpPr>
          <p:nvPr>
            <p:ph type="title"/>
          </p:nvPr>
        </p:nvSpPr>
        <p:spPr>
          <a:xfrm>
            <a:off x="1158373" y="1133347"/>
            <a:ext cx="6427470" cy="391160"/>
          </a:xfrm>
          <a:prstGeom prst="rect">
            <a:avLst/>
          </a:prstGeom>
        </p:spPr>
        <p:txBody>
          <a:bodyPr vert="horz" wrap="square" lIns="0" tIns="12700" rIns="0" bIns="0" rtlCol="0">
            <a:spAutoFit/>
          </a:bodyPr>
          <a:lstStyle/>
          <a:p>
            <a:pPr marL="12700">
              <a:lnSpc>
                <a:spcPct val="100000"/>
              </a:lnSpc>
              <a:spcBef>
                <a:spcPts val="100"/>
              </a:spcBef>
              <a:tabLst>
                <a:tab pos="1630045" algn="l"/>
              </a:tabLst>
            </a:pPr>
            <a:r>
              <a:rPr sz="2400" spc="-15" dirty="0">
                <a:solidFill>
                  <a:srgbClr val="3333CC"/>
                </a:solidFill>
              </a:rPr>
              <a:t>Figure</a:t>
            </a:r>
            <a:r>
              <a:rPr sz="2400" spc="-5" dirty="0">
                <a:solidFill>
                  <a:srgbClr val="3333CC"/>
                </a:solidFill>
              </a:rPr>
              <a:t> 15.2	</a:t>
            </a:r>
            <a:r>
              <a:rPr sz="2000" i="1" spc="-5" dirty="0">
                <a:latin typeface="Times New Roman"/>
                <a:cs typeface="Times New Roman"/>
              </a:rPr>
              <a:t>A</a:t>
            </a:r>
            <a:r>
              <a:rPr sz="2000" i="1" spc="-100" dirty="0">
                <a:latin typeface="Times New Roman"/>
                <a:cs typeface="Times New Roman"/>
              </a:rPr>
              <a:t> </a:t>
            </a:r>
            <a:r>
              <a:rPr sz="2000" i="1" spc="-5" dirty="0">
                <a:latin typeface="Times New Roman"/>
                <a:cs typeface="Times New Roman"/>
              </a:rPr>
              <a:t>repeater</a:t>
            </a:r>
            <a:r>
              <a:rPr sz="2000" i="1" spc="-20" dirty="0">
                <a:latin typeface="Times New Roman"/>
                <a:cs typeface="Times New Roman"/>
              </a:rPr>
              <a:t> </a:t>
            </a:r>
            <a:r>
              <a:rPr sz="2000" i="1" spc="-5" dirty="0">
                <a:latin typeface="Times New Roman"/>
                <a:cs typeface="Times New Roman"/>
              </a:rPr>
              <a:t>connecting</a:t>
            </a:r>
            <a:r>
              <a:rPr sz="2000" i="1" spc="-10" dirty="0">
                <a:latin typeface="Times New Roman"/>
                <a:cs typeface="Times New Roman"/>
              </a:rPr>
              <a:t> </a:t>
            </a:r>
            <a:r>
              <a:rPr sz="2000" i="1" spc="-5" dirty="0">
                <a:latin typeface="Times New Roman"/>
                <a:cs typeface="Times New Roman"/>
              </a:rPr>
              <a:t>two</a:t>
            </a:r>
            <a:r>
              <a:rPr sz="2000" i="1" dirty="0">
                <a:latin typeface="Times New Roman"/>
                <a:cs typeface="Times New Roman"/>
              </a:rPr>
              <a:t> </a:t>
            </a:r>
            <a:r>
              <a:rPr sz="2000" i="1" spc="-5" dirty="0">
                <a:latin typeface="Times New Roman"/>
                <a:cs typeface="Times New Roman"/>
              </a:rPr>
              <a:t>segments</a:t>
            </a:r>
            <a:r>
              <a:rPr sz="2000" i="1" spc="-20" dirty="0">
                <a:latin typeface="Times New Roman"/>
                <a:cs typeface="Times New Roman"/>
              </a:rPr>
              <a:t> </a:t>
            </a:r>
            <a:r>
              <a:rPr sz="2000" i="1" spc="-5" dirty="0">
                <a:latin typeface="Times New Roman"/>
                <a:cs typeface="Times New Roman"/>
              </a:rPr>
              <a:t>of</a:t>
            </a:r>
            <a:r>
              <a:rPr sz="2000" i="1" spc="5" dirty="0">
                <a:latin typeface="Times New Roman"/>
                <a:cs typeface="Times New Roman"/>
              </a:rPr>
              <a:t> </a:t>
            </a:r>
            <a:r>
              <a:rPr sz="2000" i="1" spc="-5" dirty="0">
                <a:latin typeface="Times New Roman"/>
                <a:cs typeface="Times New Roman"/>
              </a:rPr>
              <a:t>a</a:t>
            </a:r>
            <a:r>
              <a:rPr sz="2000" i="1" dirty="0">
                <a:latin typeface="Times New Roman"/>
                <a:cs typeface="Times New Roman"/>
              </a:rPr>
              <a:t> </a:t>
            </a:r>
            <a:r>
              <a:rPr sz="2000" i="1" spc="-5" dirty="0">
                <a:latin typeface="Times New Roman"/>
                <a:cs typeface="Times New Roman"/>
              </a:rPr>
              <a:t>LAN</a:t>
            </a:r>
            <a:endParaRPr sz="2000">
              <a:latin typeface="Times New Roman"/>
              <a:cs typeface="Times New Roman"/>
            </a:endParaRPr>
          </a:p>
        </p:txBody>
      </p:sp>
      <p:pic>
        <p:nvPicPr>
          <p:cNvPr id="5" name="object 5"/>
          <p:cNvPicPr/>
          <p:nvPr/>
        </p:nvPicPr>
        <p:blipFill>
          <a:blip r:embed="rId2" cstate="print"/>
          <a:stretch>
            <a:fillRect/>
          </a:stretch>
        </p:blipFill>
        <p:spPr>
          <a:xfrm>
            <a:off x="1362341" y="2565654"/>
            <a:ext cx="7870697" cy="3269742"/>
          </a:xfrm>
          <a:prstGeom prst="rect">
            <a:avLst/>
          </a:prstGeom>
        </p:spPr>
      </p:pic>
      <p:sp>
        <p:nvSpPr>
          <p:cNvPr id="6" name="object 6"/>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7" name="object 7"/>
          <p:cNvSpPr txBox="1"/>
          <p:nvPr/>
        </p:nvSpPr>
        <p:spPr>
          <a:xfrm>
            <a:off x="853573" y="6860953"/>
            <a:ext cx="544830" cy="309245"/>
          </a:xfrm>
          <a:prstGeom prst="rect">
            <a:avLst/>
          </a:prstGeom>
        </p:spPr>
        <p:txBody>
          <a:bodyPr vert="horz" wrap="square" lIns="0" tIns="0" rIns="0" bIns="0" rtlCol="0">
            <a:spAutoFit/>
          </a:bodyPr>
          <a:lstStyle/>
          <a:p>
            <a:pPr marL="12700">
              <a:lnSpc>
                <a:spcPts val="2310"/>
              </a:lnSpc>
            </a:pPr>
            <a:r>
              <a:rPr sz="2000" b="1" spc="-5" dirty="0">
                <a:solidFill>
                  <a:srgbClr val="1B1B1B"/>
                </a:solidFill>
                <a:latin typeface="Arial"/>
                <a:cs typeface="Arial"/>
              </a:rPr>
              <a:t>15.</a:t>
            </a:r>
            <a:fld id="{81D60167-4931-47E6-BA6A-407CBD079E47}" type="slidenum">
              <a:rPr sz="2000" b="1" spc="-5" dirty="0">
                <a:solidFill>
                  <a:srgbClr val="1B1B1B"/>
                </a:solidFill>
                <a:latin typeface="Arial"/>
                <a:cs typeface="Arial"/>
              </a:rPr>
              <a:pPr marL="12700">
                <a:lnSpc>
                  <a:spcPts val="2310"/>
                </a:lnSpc>
              </a:pPr>
              <a:t>3</a:t>
            </a:fld>
            <a:endParaRPr sz="20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32039" y="2825495"/>
            <a:ext cx="8153400" cy="76200"/>
          </a:xfrm>
          <a:custGeom>
            <a:avLst/>
            <a:gdLst/>
            <a:ahLst/>
            <a:cxnLst/>
            <a:rect l="l" t="t" r="r" b="b"/>
            <a:pathLst>
              <a:path w="8153400" h="76200">
                <a:moveTo>
                  <a:pt x="8153400" y="76200"/>
                </a:moveTo>
                <a:lnTo>
                  <a:pt x="8153400" y="0"/>
                </a:lnTo>
                <a:lnTo>
                  <a:pt x="0" y="0"/>
                </a:lnTo>
                <a:lnTo>
                  <a:pt x="0" y="76200"/>
                </a:lnTo>
                <a:lnTo>
                  <a:pt x="8153400" y="76200"/>
                </a:lnTo>
                <a:close/>
              </a:path>
            </a:pathLst>
          </a:custGeom>
          <a:solidFill>
            <a:srgbClr val="009900"/>
          </a:solidFill>
        </p:spPr>
        <p:txBody>
          <a:bodyPr wrap="square" lIns="0" tIns="0" rIns="0" bIns="0" rtlCol="0"/>
          <a:lstStyle/>
          <a:p>
            <a:endParaRPr/>
          </a:p>
        </p:txBody>
      </p:sp>
      <p:pic>
        <p:nvPicPr>
          <p:cNvPr id="3" name="object 3"/>
          <p:cNvPicPr/>
          <p:nvPr/>
        </p:nvPicPr>
        <p:blipFill>
          <a:blip r:embed="rId2" cstate="print"/>
          <a:stretch>
            <a:fillRect/>
          </a:stretch>
        </p:blipFill>
        <p:spPr>
          <a:xfrm>
            <a:off x="1232039" y="2177795"/>
            <a:ext cx="1143000" cy="566927"/>
          </a:xfrm>
          <a:prstGeom prst="rect">
            <a:avLst/>
          </a:prstGeom>
        </p:spPr>
      </p:pic>
      <p:sp>
        <p:nvSpPr>
          <p:cNvPr id="4" name="object 4"/>
          <p:cNvSpPr txBox="1">
            <a:spLocks noGrp="1"/>
          </p:cNvSpPr>
          <p:nvPr>
            <p:ph type="title"/>
          </p:nvPr>
        </p:nvSpPr>
        <p:spPr>
          <a:xfrm>
            <a:off x="1444123" y="2198624"/>
            <a:ext cx="718185" cy="452755"/>
          </a:xfrm>
          <a:prstGeom prst="rect">
            <a:avLst/>
          </a:prstGeom>
        </p:spPr>
        <p:txBody>
          <a:bodyPr vert="horz" wrap="square" lIns="0" tIns="12700" rIns="0" bIns="0" rtlCol="0">
            <a:spAutoFit/>
          </a:bodyPr>
          <a:lstStyle/>
          <a:p>
            <a:pPr marL="12700">
              <a:lnSpc>
                <a:spcPct val="100000"/>
              </a:lnSpc>
              <a:spcBef>
                <a:spcPts val="100"/>
              </a:spcBef>
            </a:pPr>
            <a:r>
              <a:rPr sz="2800" i="1" dirty="0">
                <a:solidFill>
                  <a:srgbClr val="FF0000"/>
                </a:solidFill>
                <a:latin typeface="Times New Roman"/>
                <a:cs typeface="Times New Roman"/>
              </a:rPr>
              <a:t>Note</a:t>
            </a:r>
            <a:endParaRPr sz="2800">
              <a:latin typeface="Times New Roman"/>
              <a:cs typeface="Times New Roman"/>
            </a:endParaRPr>
          </a:p>
        </p:txBody>
      </p:sp>
      <p:sp>
        <p:nvSpPr>
          <p:cNvPr id="6" name="object 6"/>
          <p:cNvSpPr/>
          <p:nvPr/>
        </p:nvSpPr>
        <p:spPr>
          <a:xfrm>
            <a:off x="1234325" y="5991225"/>
            <a:ext cx="8153400" cy="76200"/>
          </a:xfrm>
          <a:custGeom>
            <a:avLst/>
            <a:gdLst/>
            <a:ahLst/>
            <a:cxnLst/>
            <a:rect l="l" t="t" r="r" b="b"/>
            <a:pathLst>
              <a:path w="8153400" h="76200">
                <a:moveTo>
                  <a:pt x="8153400" y="76200"/>
                </a:moveTo>
                <a:lnTo>
                  <a:pt x="8153400" y="0"/>
                </a:lnTo>
                <a:lnTo>
                  <a:pt x="0" y="0"/>
                </a:lnTo>
                <a:lnTo>
                  <a:pt x="0" y="76200"/>
                </a:lnTo>
                <a:lnTo>
                  <a:pt x="8153400" y="76200"/>
                </a:lnTo>
                <a:close/>
              </a:path>
            </a:pathLst>
          </a:custGeom>
          <a:solidFill>
            <a:srgbClr val="009900"/>
          </a:solidFill>
        </p:spPr>
        <p:txBody>
          <a:bodyPr wrap="square" lIns="0" tIns="0" rIns="0" bIns="0" rtlCol="0"/>
          <a:lstStyle/>
          <a:p>
            <a:endParaRPr/>
          </a:p>
        </p:txBody>
      </p:sp>
      <p:sp>
        <p:nvSpPr>
          <p:cNvPr id="7" name="object 7"/>
          <p:cNvSpPr txBox="1"/>
          <p:nvPr/>
        </p:nvSpPr>
        <p:spPr>
          <a:xfrm>
            <a:off x="853573" y="6860953"/>
            <a:ext cx="544830" cy="309245"/>
          </a:xfrm>
          <a:prstGeom prst="rect">
            <a:avLst/>
          </a:prstGeom>
        </p:spPr>
        <p:txBody>
          <a:bodyPr vert="horz" wrap="square" lIns="0" tIns="0" rIns="0" bIns="0" rtlCol="0">
            <a:spAutoFit/>
          </a:bodyPr>
          <a:lstStyle/>
          <a:p>
            <a:pPr marL="12700">
              <a:lnSpc>
                <a:spcPts val="2310"/>
              </a:lnSpc>
            </a:pPr>
            <a:r>
              <a:rPr sz="2000" b="1" spc="-5" dirty="0">
                <a:solidFill>
                  <a:srgbClr val="1B1B1B"/>
                </a:solidFill>
                <a:latin typeface="Arial"/>
                <a:cs typeface="Arial"/>
              </a:rPr>
              <a:t>15.</a:t>
            </a:r>
            <a:fld id="{81D60167-4931-47E6-BA6A-407CBD079E47}" type="slidenum">
              <a:rPr sz="2000" b="1" spc="-5" dirty="0">
                <a:solidFill>
                  <a:srgbClr val="1B1B1B"/>
                </a:solidFill>
                <a:latin typeface="Arial"/>
                <a:cs typeface="Arial"/>
              </a:rPr>
              <a:pPr marL="12700">
                <a:lnSpc>
                  <a:spcPts val="2310"/>
                </a:lnSpc>
              </a:pPr>
              <a:t>4</a:t>
            </a:fld>
            <a:endParaRPr sz="2000">
              <a:latin typeface="Arial"/>
              <a:cs typeface="Arial"/>
            </a:endParaRPr>
          </a:p>
        </p:txBody>
      </p:sp>
      <p:sp>
        <p:nvSpPr>
          <p:cNvPr id="8" name="object 5"/>
          <p:cNvSpPr txBox="1"/>
          <p:nvPr/>
        </p:nvSpPr>
        <p:spPr>
          <a:xfrm>
            <a:off x="1308100" y="4772025"/>
            <a:ext cx="8077200" cy="1066800"/>
          </a:xfrm>
          <a:prstGeom prst="rect">
            <a:avLst/>
          </a:prstGeom>
          <a:solidFill>
            <a:srgbClr val="99FF33"/>
          </a:solidFill>
        </p:spPr>
        <p:txBody>
          <a:bodyPr vert="horz" wrap="square" lIns="0" tIns="34925" rIns="0" bIns="0" rtlCol="0">
            <a:spAutoFit/>
          </a:bodyPr>
          <a:lstStyle/>
          <a:p>
            <a:pPr marL="1370965" marR="859790" indent="-506095">
              <a:lnSpc>
                <a:spcPct val="100000"/>
              </a:lnSpc>
              <a:spcBef>
                <a:spcPts val="275"/>
              </a:spcBef>
            </a:pPr>
            <a:r>
              <a:rPr sz="3200" b="1" spc="-5" dirty="0">
                <a:latin typeface="Arial"/>
                <a:cs typeface="Arial"/>
              </a:rPr>
              <a:t>A </a:t>
            </a:r>
            <a:r>
              <a:rPr sz="3200" b="1" spc="-10" dirty="0">
                <a:latin typeface="Arial"/>
                <a:cs typeface="Arial"/>
              </a:rPr>
              <a:t>repeater forwards every frame; </a:t>
            </a:r>
            <a:r>
              <a:rPr sz="3200" b="1" spc="-875" dirty="0">
                <a:latin typeface="Arial"/>
                <a:cs typeface="Arial"/>
              </a:rPr>
              <a:t> </a:t>
            </a:r>
            <a:r>
              <a:rPr sz="3200" b="1" spc="-5" dirty="0">
                <a:latin typeface="Arial"/>
                <a:cs typeface="Arial"/>
              </a:rPr>
              <a:t>it</a:t>
            </a:r>
            <a:r>
              <a:rPr sz="3200" b="1" spc="-15" dirty="0">
                <a:latin typeface="Arial"/>
                <a:cs typeface="Arial"/>
              </a:rPr>
              <a:t> </a:t>
            </a:r>
            <a:r>
              <a:rPr sz="3200" b="1" spc="-5" dirty="0">
                <a:latin typeface="Arial"/>
                <a:cs typeface="Arial"/>
              </a:rPr>
              <a:t>has</a:t>
            </a:r>
            <a:r>
              <a:rPr sz="3200" b="1" spc="-15" dirty="0">
                <a:latin typeface="Arial"/>
                <a:cs typeface="Arial"/>
              </a:rPr>
              <a:t> </a:t>
            </a:r>
            <a:r>
              <a:rPr sz="3200" b="1" spc="-5" dirty="0">
                <a:latin typeface="Arial"/>
                <a:cs typeface="Arial"/>
              </a:rPr>
              <a:t>no</a:t>
            </a:r>
            <a:r>
              <a:rPr sz="3200" b="1" spc="-20" dirty="0">
                <a:latin typeface="Arial"/>
                <a:cs typeface="Arial"/>
              </a:rPr>
              <a:t> </a:t>
            </a:r>
            <a:r>
              <a:rPr sz="3200" b="1" spc="-10" dirty="0">
                <a:latin typeface="Arial"/>
                <a:cs typeface="Arial"/>
              </a:rPr>
              <a:t>filtering </a:t>
            </a:r>
            <a:r>
              <a:rPr sz="3200" b="1" spc="-30" dirty="0">
                <a:latin typeface="Arial"/>
                <a:cs typeface="Arial"/>
              </a:rPr>
              <a:t>capability.</a:t>
            </a:r>
            <a:endParaRPr sz="3200">
              <a:latin typeface="Arial"/>
              <a:cs typeface="Arial"/>
            </a:endParaRPr>
          </a:p>
        </p:txBody>
      </p:sp>
      <p:sp>
        <p:nvSpPr>
          <p:cNvPr id="10" name="object 5"/>
          <p:cNvSpPr txBox="1"/>
          <p:nvPr/>
        </p:nvSpPr>
        <p:spPr>
          <a:xfrm>
            <a:off x="1308239" y="3629025"/>
            <a:ext cx="8077200" cy="1066800"/>
          </a:xfrm>
          <a:prstGeom prst="rect">
            <a:avLst/>
          </a:prstGeom>
          <a:solidFill>
            <a:srgbClr val="99FF33"/>
          </a:solidFill>
        </p:spPr>
        <p:txBody>
          <a:bodyPr vert="horz" wrap="square" lIns="0" tIns="34925" rIns="0" bIns="0" rtlCol="0">
            <a:spAutoFit/>
          </a:bodyPr>
          <a:lstStyle/>
          <a:p>
            <a:pPr marL="2482850" marR="1411605" indent="-1065530">
              <a:lnSpc>
                <a:spcPct val="100000"/>
              </a:lnSpc>
              <a:spcBef>
                <a:spcPts val="275"/>
              </a:spcBef>
            </a:pPr>
            <a:r>
              <a:rPr sz="3200" b="1" spc="-5" dirty="0">
                <a:latin typeface="Arial"/>
                <a:cs typeface="Arial"/>
              </a:rPr>
              <a:t>A</a:t>
            </a:r>
            <a:r>
              <a:rPr sz="3200" b="1" spc="-120" dirty="0">
                <a:latin typeface="Arial"/>
                <a:cs typeface="Arial"/>
              </a:rPr>
              <a:t> </a:t>
            </a:r>
            <a:r>
              <a:rPr sz="3200" b="1" spc="-10" dirty="0">
                <a:latin typeface="Arial"/>
                <a:cs typeface="Arial"/>
              </a:rPr>
              <a:t>repeater</a:t>
            </a:r>
            <a:r>
              <a:rPr sz="3200" b="1" spc="-5" dirty="0">
                <a:latin typeface="Arial"/>
                <a:cs typeface="Arial"/>
              </a:rPr>
              <a:t> is a </a:t>
            </a:r>
            <a:r>
              <a:rPr sz="3200" b="1" spc="-25" dirty="0">
                <a:latin typeface="Arial"/>
                <a:cs typeface="Arial"/>
              </a:rPr>
              <a:t>regenerator, </a:t>
            </a:r>
            <a:r>
              <a:rPr sz="3200" b="1" spc="-875" dirty="0">
                <a:latin typeface="Arial"/>
                <a:cs typeface="Arial"/>
              </a:rPr>
              <a:t> </a:t>
            </a:r>
            <a:r>
              <a:rPr sz="3200" b="1" spc="-5" dirty="0">
                <a:latin typeface="Arial"/>
                <a:cs typeface="Arial"/>
              </a:rPr>
              <a:t>not</a:t>
            </a:r>
            <a:r>
              <a:rPr sz="3200" b="1" spc="-35" dirty="0">
                <a:latin typeface="Arial"/>
                <a:cs typeface="Arial"/>
              </a:rPr>
              <a:t> </a:t>
            </a:r>
            <a:r>
              <a:rPr sz="3200" b="1" spc="-5" dirty="0">
                <a:latin typeface="Arial"/>
                <a:cs typeface="Arial"/>
              </a:rPr>
              <a:t>an</a:t>
            </a:r>
            <a:r>
              <a:rPr sz="3200" b="1" spc="-10" dirty="0">
                <a:latin typeface="Arial"/>
                <a:cs typeface="Arial"/>
              </a:rPr>
              <a:t> </a:t>
            </a:r>
            <a:r>
              <a:rPr sz="3200" b="1" spc="-25" dirty="0">
                <a:latin typeface="Arial"/>
                <a:cs typeface="Arial"/>
              </a:rPr>
              <a:t>amplifier.</a:t>
            </a:r>
            <a:endParaRPr sz="3200">
              <a:latin typeface="Arial"/>
              <a:cs typeface="Arial"/>
            </a:endParaRPr>
          </a:p>
        </p:txBody>
      </p:sp>
      <p:sp>
        <p:nvSpPr>
          <p:cNvPr id="11" name="object 6"/>
          <p:cNvSpPr txBox="1"/>
          <p:nvPr/>
        </p:nvSpPr>
        <p:spPr>
          <a:xfrm>
            <a:off x="1308239" y="3015995"/>
            <a:ext cx="8077200" cy="580390"/>
          </a:xfrm>
          <a:prstGeom prst="rect">
            <a:avLst/>
          </a:prstGeom>
          <a:solidFill>
            <a:srgbClr val="99FF33"/>
          </a:solidFill>
        </p:spPr>
        <p:txBody>
          <a:bodyPr vert="horz" wrap="square" lIns="0" tIns="34925" rIns="0" bIns="0" rtlCol="0">
            <a:spAutoFit/>
          </a:bodyPr>
          <a:lstStyle/>
          <a:p>
            <a:pPr marL="145415">
              <a:lnSpc>
                <a:spcPct val="100000"/>
              </a:lnSpc>
              <a:spcBef>
                <a:spcPts val="275"/>
              </a:spcBef>
            </a:pPr>
            <a:r>
              <a:rPr sz="3200" b="1" spc="-5" dirty="0">
                <a:latin typeface="Arial"/>
                <a:cs typeface="Arial"/>
              </a:rPr>
              <a:t>A</a:t>
            </a:r>
            <a:r>
              <a:rPr sz="3200" b="1" spc="-125" dirty="0">
                <a:latin typeface="Arial"/>
                <a:cs typeface="Arial"/>
              </a:rPr>
              <a:t> </a:t>
            </a:r>
            <a:r>
              <a:rPr sz="3200" b="1" spc="-10" dirty="0">
                <a:latin typeface="Arial"/>
                <a:cs typeface="Arial"/>
              </a:rPr>
              <a:t>repeater</a:t>
            </a:r>
            <a:r>
              <a:rPr sz="3200" b="1" dirty="0">
                <a:latin typeface="Arial"/>
                <a:cs typeface="Arial"/>
              </a:rPr>
              <a:t> </a:t>
            </a:r>
            <a:r>
              <a:rPr sz="3200" b="1" spc="-10" dirty="0">
                <a:latin typeface="Arial"/>
                <a:cs typeface="Arial"/>
              </a:rPr>
              <a:t>connects</a:t>
            </a:r>
            <a:r>
              <a:rPr sz="3200" b="1" spc="-25" dirty="0">
                <a:latin typeface="Arial"/>
                <a:cs typeface="Arial"/>
              </a:rPr>
              <a:t> </a:t>
            </a:r>
            <a:r>
              <a:rPr sz="3200" b="1" spc="-10" dirty="0">
                <a:latin typeface="Arial"/>
                <a:cs typeface="Arial"/>
              </a:rPr>
              <a:t>segments</a:t>
            </a:r>
            <a:r>
              <a:rPr sz="3200" b="1" dirty="0">
                <a:latin typeface="Arial"/>
                <a:cs typeface="Arial"/>
              </a:rPr>
              <a:t> </a:t>
            </a:r>
            <a:r>
              <a:rPr sz="3200" b="1" spc="-5" dirty="0">
                <a:latin typeface="Arial"/>
                <a:cs typeface="Arial"/>
              </a:rPr>
              <a:t>of</a:t>
            </a:r>
            <a:r>
              <a:rPr sz="3200" b="1" dirty="0">
                <a:latin typeface="Arial"/>
                <a:cs typeface="Arial"/>
              </a:rPr>
              <a:t> </a:t>
            </a:r>
            <a:r>
              <a:rPr sz="3200" b="1" spc="-5" dirty="0">
                <a:latin typeface="Arial"/>
                <a:cs typeface="Arial"/>
              </a:rPr>
              <a:t>a </a:t>
            </a:r>
            <a:r>
              <a:rPr sz="3200" b="1" spc="-10" dirty="0">
                <a:latin typeface="Arial"/>
                <a:cs typeface="Arial"/>
              </a:rPr>
              <a:t>LAN.</a:t>
            </a:r>
            <a:endParaRPr sz="32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27239" y="844296"/>
            <a:ext cx="8763000" cy="76200"/>
          </a:xfrm>
          <a:custGeom>
            <a:avLst/>
            <a:gdLst/>
            <a:ahLst/>
            <a:cxnLst/>
            <a:rect l="l" t="t" r="r" b="b"/>
            <a:pathLst>
              <a:path w="8763000" h="76200">
                <a:moveTo>
                  <a:pt x="8763000" y="76199"/>
                </a:moveTo>
                <a:lnTo>
                  <a:pt x="8763000" y="0"/>
                </a:lnTo>
                <a:lnTo>
                  <a:pt x="0" y="0"/>
                </a:lnTo>
                <a:lnTo>
                  <a:pt x="0" y="76199"/>
                </a:lnTo>
                <a:lnTo>
                  <a:pt x="8763000" y="76199"/>
                </a:lnTo>
                <a:close/>
              </a:path>
            </a:pathLst>
          </a:custGeom>
          <a:solidFill>
            <a:srgbClr val="FF0000"/>
          </a:solidFill>
        </p:spPr>
        <p:txBody>
          <a:bodyPr wrap="square" lIns="0" tIns="0" rIns="0" bIns="0" rtlCol="0"/>
          <a:lstStyle/>
          <a:p>
            <a:endParaRPr/>
          </a:p>
        </p:txBody>
      </p:sp>
      <p:sp>
        <p:nvSpPr>
          <p:cNvPr id="3" name="object 3"/>
          <p:cNvSpPr/>
          <p:nvPr/>
        </p:nvSpPr>
        <p:spPr>
          <a:xfrm>
            <a:off x="927239" y="1711451"/>
            <a:ext cx="8763000" cy="19050"/>
          </a:xfrm>
          <a:custGeom>
            <a:avLst/>
            <a:gdLst/>
            <a:ahLst/>
            <a:cxnLst/>
            <a:rect l="l" t="t" r="r" b="b"/>
            <a:pathLst>
              <a:path w="8763000" h="19050">
                <a:moveTo>
                  <a:pt x="8763000" y="19050"/>
                </a:moveTo>
                <a:lnTo>
                  <a:pt x="8763000" y="0"/>
                </a:lnTo>
                <a:lnTo>
                  <a:pt x="0" y="0"/>
                </a:lnTo>
                <a:lnTo>
                  <a:pt x="0" y="19050"/>
                </a:lnTo>
                <a:lnTo>
                  <a:pt x="8763000" y="19050"/>
                </a:lnTo>
                <a:close/>
              </a:path>
            </a:pathLst>
          </a:custGeom>
          <a:solidFill>
            <a:srgbClr val="FF0000"/>
          </a:solidFill>
        </p:spPr>
        <p:txBody>
          <a:bodyPr wrap="square" lIns="0" tIns="0" rIns="0" bIns="0" rtlCol="0"/>
          <a:lstStyle/>
          <a:p>
            <a:endParaRPr/>
          </a:p>
        </p:txBody>
      </p:sp>
      <p:sp>
        <p:nvSpPr>
          <p:cNvPr id="4" name="object 4"/>
          <p:cNvSpPr txBox="1">
            <a:spLocks noGrp="1"/>
          </p:cNvSpPr>
          <p:nvPr>
            <p:ph type="title"/>
          </p:nvPr>
        </p:nvSpPr>
        <p:spPr>
          <a:xfrm>
            <a:off x="1158373" y="1133347"/>
            <a:ext cx="4006215" cy="391160"/>
          </a:xfrm>
          <a:prstGeom prst="rect">
            <a:avLst/>
          </a:prstGeom>
        </p:spPr>
        <p:txBody>
          <a:bodyPr vert="horz" wrap="square" lIns="0" tIns="12700" rIns="0" bIns="0" rtlCol="0">
            <a:spAutoFit/>
          </a:bodyPr>
          <a:lstStyle/>
          <a:p>
            <a:pPr marL="12700">
              <a:lnSpc>
                <a:spcPct val="100000"/>
              </a:lnSpc>
              <a:spcBef>
                <a:spcPts val="100"/>
              </a:spcBef>
              <a:tabLst>
                <a:tab pos="1630045" algn="l"/>
              </a:tabLst>
            </a:pPr>
            <a:r>
              <a:rPr sz="2400" spc="-15" dirty="0">
                <a:solidFill>
                  <a:srgbClr val="3333CC"/>
                </a:solidFill>
              </a:rPr>
              <a:t>Figure</a:t>
            </a:r>
            <a:r>
              <a:rPr sz="2400" spc="-5" dirty="0">
                <a:solidFill>
                  <a:srgbClr val="3333CC"/>
                </a:solidFill>
              </a:rPr>
              <a:t> 15.3	</a:t>
            </a:r>
            <a:r>
              <a:rPr sz="2000" i="1" spc="-5" dirty="0">
                <a:latin typeface="Times New Roman"/>
                <a:cs typeface="Times New Roman"/>
              </a:rPr>
              <a:t>Function</a:t>
            </a:r>
            <a:r>
              <a:rPr sz="2000" i="1" spc="-15" dirty="0">
                <a:latin typeface="Times New Roman"/>
                <a:cs typeface="Times New Roman"/>
              </a:rPr>
              <a:t> </a:t>
            </a:r>
            <a:r>
              <a:rPr sz="2000" i="1" spc="-5" dirty="0">
                <a:latin typeface="Times New Roman"/>
                <a:cs typeface="Times New Roman"/>
              </a:rPr>
              <a:t>of</a:t>
            </a:r>
            <a:r>
              <a:rPr sz="2000" i="1" spc="-10" dirty="0">
                <a:latin typeface="Times New Roman"/>
                <a:cs typeface="Times New Roman"/>
              </a:rPr>
              <a:t> </a:t>
            </a:r>
            <a:r>
              <a:rPr sz="2000" i="1" spc="-5" dirty="0">
                <a:latin typeface="Times New Roman"/>
                <a:cs typeface="Times New Roman"/>
              </a:rPr>
              <a:t>a</a:t>
            </a:r>
            <a:r>
              <a:rPr sz="2000" i="1" spc="-15" dirty="0">
                <a:latin typeface="Times New Roman"/>
                <a:cs typeface="Times New Roman"/>
              </a:rPr>
              <a:t> </a:t>
            </a:r>
            <a:r>
              <a:rPr sz="2000" i="1" spc="-5" dirty="0">
                <a:latin typeface="Times New Roman"/>
                <a:cs typeface="Times New Roman"/>
              </a:rPr>
              <a:t>repeater</a:t>
            </a:r>
            <a:endParaRPr sz="2000">
              <a:latin typeface="Times New Roman"/>
              <a:cs typeface="Times New Roman"/>
            </a:endParaRPr>
          </a:p>
        </p:txBody>
      </p:sp>
      <p:pic>
        <p:nvPicPr>
          <p:cNvPr id="5" name="object 5"/>
          <p:cNvPicPr/>
          <p:nvPr/>
        </p:nvPicPr>
        <p:blipFill>
          <a:blip r:embed="rId2" cstate="print"/>
          <a:stretch>
            <a:fillRect/>
          </a:stretch>
        </p:blipFill>
        <p:spPr>
          <a:xfrm>
            <a:off x="1140599" y="2152650"/>
            <a:ext cx="8473440" cy="4063746"/>
          </a:xfrm>
          <a:prstGeom prst="rect">
            <a:avLst/>
          </a:prstGeom>
        </p:spPr>
      </p:pic>
      <p:sp>
        <p:nvSpPr>
          <p:cNvPr id="6" name="object 6"/>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7" name="object 7"/>
          <p:cNvSpPr txBox="1"/>
          <p:nvPr/>
        </p:nvSpPr>
        <p:spPr>
          <a:xfrm>
            <a:off x="853573" y="6860953"/>
            <a:ext cx="544830" cy="309245"/>
          </a:xfrm>
          <a:prstGeom prst="rect">
            <a:avLst/>
          </a:prstGeom>
        </p:spPr>
        <p:txBody>
          <a:bodyPr vert="horz" wrap="square" lIns="0" tIns="0" rIns="0" bIns="0" rtlCol="0">
            <a:spAutoFit/>
          </a:bodyPr>
          <a:lstStyle/>
          <a:p>
            <a:pPr marL="12700">
              <a:lnSpc>
                <a:spcPts val="2310"/>
              </a:lnSpc>
            </a:pPr>
            <a:r>
              <a:rPr sz="2000" b="1" spc="-5" dirty="0">
                <a:solidFill>
                  <a:srgbClr val="1B1B1B"/>
                </a:solidFill>
                <a:latin typeface="Arial"/>
                <a:cs typeface="Arial"/>
              </a:rPr>
              <a:t>15.</a:t>
            </a:r>
            <a:fld id="{81D60167-4931-47E6-BA6A-407CBD079E47}" type="slidenum">
              <a:rPr sz="2000" b="1" spc="-5" dirty="0">
                <a:solidFill>
                  <a:srgbClr val="1B1B1B"/>
                </a:solidFill>
                <a:latin typeface="Arial"/>
                <a:cs typeface="Arial"/>
              </a:rPr>
              <a:pPr marL="12700">
                <a:lnSpc>
                  <a:spcPts val="2310"/>
                </a:lnSpc>
              </a:pPr>
              <a:t>5</a:t>
            </a:fld>
            <a:endParaRPr sz="20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27239" y="844296"/>
            <a:ext cx="8763000" cy="76200"/>
          </a:xfrm>
          <a:custGeom>
            <a:avLst/>
            <a:gdLst/>
            <a:ahLst/>
            <a:cxnLst/>
            <a:rect l="l" t="t" r="r" b="b"/>
            <a:pathLst>
              <a:path w="8763000" h="76200">
                <a:moveTo>
                  <a:pt x="8763000" y="76199"/>
                </a:moveTo>
                <a:lnTo>
                  <a:pt x="8763000" y="0"/>
                </a:lnTo>
                <a:lnTo>
                  <a:pt x="0" y="0"/>
                </a:lnTo>
                <a:lnTo>
                  <a:pt x="0" y="76199"/>
                </a:lnTo>
                <a:lnTo>
                  <a:pt x="8763000" y="76199"/>
                </a:lnTo>
                <a:close/>
              </a:path>
            </a:pathLst>
          </a:custGeom>
          <a:solidFill>
            <a:srgbClr val="FF0000"/>
          </a:solidFill>
        </p:spPr>
        <p:txBody>
          <a:bodyPr wrap="square" lIns="0" tIns="0" rIns="0" bIns="0" rtlCol="0"/>
          <a:lstStyle/>
          <a:p>
            <a:endParaRPr/>
          </a:p>
        </p:txBody>
      </p:sp>
      <p:sp>
        <p:nvSpPr>
          <p:cNvPr id="3" name="object 3"/>
          <p:cNvSpPr/>
          <p:nvPr/>
        </p:nvSpPr>
        <p:spPr>
          <a:xfrm>
            <a:off x="927239" y="1711451"/>
            <a:ext cx="8763000" cy="19050"/>
          </a:xfrm>
          <a:custGeom>
            <a:avLst/>
            <a:gdLst/>
            <a:ahLst/>
            <a:cxnLst/>
            <a:rect l="l" t="t" r="r" b="b"/>
            <a:pathLst>
              <a:path w="8763000" h="19050">
                <a:moveTo>
                  <a:pt x="8763000" y="19050"/>
                </a:moveTo>
                <a:lnTo>
                  <a:pt x="8763000" y="0"/>
                </a:lnTo>
                <a:lnTo>
                  <a:pt x="0" y="0"/>
                </a:lnTo>
                <a:lnTo>
                  <a:pt x="0" y="19050"/>
                </a:lnTo>
                <a:lnTo>
                  <a:pt x="8763000" y="19050"/>
                </a:lnTo>
                <a:close/>
              </a:path>
            </a:pathLst>
          </a:custGeom>
          <a:solidFill>
            <a:srgbClr val="FF0000"/>
          </a:solidFill>
        </p:spPr>
        <p:txBody>
          <a:bodyPr wrap="square" lIns="0" tIns="0" rIns="0" bIns="0" rtlCol="0"/>
          <a:lstStyle/>
          <a:p>
            <a:endParaRPr/>
          </a:p>
        </p:txBody>
      </p:sp>
      <p:sp>
        <p:nvSpPr>
          <p:cNvPr id="4" name="object 4"/>
          <p:cNvSpPr txBox="1">
            <a:spLocks noGrp="1"/>
          </p:cNvSpPr>
          <p:nvPr>
            <p:ph type="title"/>
          </p:nvPr>
        </p:nvSpPr>
        <p:spPr>
          <a:xfrm>
            <a:off x="1158373" y="1133347"/>
            <a:ext cx="3723004" cy="391160"/>
          </a:xfrm>
          <a:prstGeom prst="rect">
            <a:avLst/>
          </a:prstGeom>
        </p:spPr>
        <p:txBody>
          <a:bodyPr vert="horz" wrap="square" lIns="0" tIns="12700" rIns="0" bIns="0" rtlCol="0">
            <a:spAutoFit/>
          </a:bodyPr>
          <a:lstStyle/>
          <a:p>
            <a:pPr marL="12700">
              <a:lnSpc>
                <a:spcPct val="100000"/>
              </a:lnSpc>
              <a:spcBef>
                <a:spcPts val="100"/>
              </a:spcBef>
              <a:tabLst>
                <a:tab pos="1630045" algn="l"/>
              </a:tabLst>
            </a:pPr>
            <a:r>
              <a:rPr sz="2400" spc="-15" dirty="0">
                <a:solidFill>
                  <a:srgbClr val="3333CC"/>
                </a:solidFill>
              </a:rPr>
              <a:t>Figure</a:t>
            </a:r>
            <a:r>
              <a:rPr sz="2400" spc="-5" dirty="0">
                <a:solidFill>
                  <a:srgbClr val="3333CC"/>
                </a:solidFill>
              </a:rPr>
              <a:t> 15.4	</a:t>
            </a:r>
            <a:r>
              <a:rPr sz="2000" i="1" spc="-5" dirty="0">
                <a:latin typeface="Times New Roman"/>
                <a:cs typeface="Times New Roman"/>
              </a:rPr>
              <a:t>A</a:t>
            </a:r>
            <a:r>
              <a:rPr sz="2000" i="1" spc="-120" dirty="0">
                <a:latin typeface="Times New Roman"/>
                <a:cs typeface="Times New Roman"/>
              </a:rPr>
              <a:t> </a:t>
            </a:r>
            <a:r>
              <a:rPr sz="2000" i="1" spc="-5" dirty="0">
                <a:latin typeface="Times New Roman"/>
                <a:cs typeface="Times New Roman"/>
              </a:rPr>
              <a:t>hierarchy</a:t>
            </a:r>
            <a:r>
              <a:rPr sz="2000" i="1" spc="-35" dirty="0">
                <a:latin typeface="Times New Roman"/>
                <a:cs typeface="Times New Roman"/>
              </a:rPr>
              <a:t> </a:t>
            </a:r>
            <a:r>
              <a:rPr sz="2000" i="1" spc="-5" dirty="0">
                <a:latin typeface="Times New Roman"/>
                <a:cs typeface="Times New Roman"/>
              </a:rPr>
              <a:t>of</a:t>
            </a:r>
            <a:r>
              <a:rPr sz="2000" i="1" spc="-10" dirty="0">
                <a:latin typeface="Times New Roman"/>
                <a:cs typeface="Times New Roman"/>
              </a:rPr>
              <a:t> </a:t>
            </a:r>
            <a:r>
              <a:rPr sz="2000" i="1" spc="-5" dirty="0">
                <a:latin typeface="Times New Roman"/>
                <a:cs typeface="Times New Roman"/>
              </a:rPr>
              <a:t>hubs</a:t>
            </a:r>
            <a:endParaRPr sz="2000">
              <a:latin typeface="Times New Roman"/>
              <a:cs typeface="Times New Roman"/>
            </a:endParaRPr>
          </a:p>
        </p:txBody>
      </p:sp>
      <p:pic>
        <p:nvPicPr>
          <p:cNvPr id="5" name="object 5"/>
          <p:cNvPicPr/>
          <p:nvPr/>
        </p:nvPicPr>
        <p:blipFill>
          <a:blip r:embed="rId2" cstate="print"/>
          <a:stretch>
            <a:fillRect/>
          </a:stretch>
        </p:blipFill>
        <p:spPr>
          <a:xfrm>
            <a:off x="1750199" y="2558795"/>
            <a:ext cx="7330440" cy="2773680"/>
          </a:xfrm>
          <a:prstGeom prst="rect">
            <a:avLst/>
          </a:prstGeom>
        </p:spPr>
      </p:pic>
      <p:sp>
        <p:nvSpPr>
          <p:cNvPr id="6" name="object 6"/>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7" name="object 7"/>
          <p:cNvSpPr txBox="1"/>
          <p:nvPr/>
        </p:nvSpPr>
        <p:spPr>
          <a:xfrm>
            <a:off x="853573" y="6860953"/>
            <a:ext cx="544830" cy="309245"/>
          </a:xfrm>
          <a:prstGeom prst="rect">
            <a:avLst/>
          </a:prstGeom>
        </p:spPr>
        <p:txBody>
          <a:bodyPr vert="horz" wrap="square" lIns="0" tIns="0" rIns="0" bIns="0" rtlCol="0">
            <a:spAutoFit/>
          </a:bodyPr>
          <a:lstStyle/>
          <a:p>
            <a:pPr marL="12700">
              <a:lnSpc>
                <a:spcPts val="2310"/>
              </a:lnSpc>
            </a:pPr>
            <a:r>
              <a:rPr sz="2000" b="1" spc="-5" dirty="0">
                <a:solidFill>
                  <a:srgbClr val="1B1B1B"/>
                </a:solidFill>
                <a:latin typeface="Arial"/>
                <a:cs typeface="Arial"/>
              </a:rPr>
              <a:t>15.</a:t>
            </a:r>
            <a:fld id="{81D60167-4931-47E6-BA6A-407CBD079E47}" type="slidenum">
              <a:rPr sz="2000" b="1" spc="-5" dirty="0">
                <a:solidFill>
                  <a:srgbClr val="1B1B1B"/>
                </a:solidFill>
                <a:latin typeface="Arial"/>
                <a:cs typeface="Arial"/>
              </a:rPr>
              <a:pPr marL="12700">
                <a:lnSpc>
                  <a:spcPts val="2310"/>
                </a:lnSpc>
              </a:pPr>
              <a:t>6</a:t>
            </a:fld>
            <a:endParaRPr sz="20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15.</a:t>
            </a:r>
            <a:fld id="{81D60167-4931-47E6-BA6A-407CBD079E47}" type="slidenum">
              <a:rPr spc="-5" dirty="0"/>
              <a:pPr marL="12700">
                <a:lnSpc>
                  <a:spcPts val="2310"/>
                </a:lnSpc>
              </a:pPr>
              <a:t>7</a:t>
            </a:fld>
            <a:endParaRPr spc="-5" dirty="0"/>
          </a:p>
        </p:txBody>
      </p:sp>
      <p:sp>
        <p:nvSpPr>
          <p:cNvPr id="9" name="Title 8"/>
          <p:cNvSpPr>
            <a:spLocks noGrp="1"/>
          </p:cNvSpPr>
          <p:nvPr>
            <p:ph type="title"/>
          </p:nvPr>
        </p:nvSpPr>
        <p:spPr>
          <a:xfrm>
            <a:off x="780402" y="1419225"/>
            <a:ext cx="9132595" cy="5601533"/>
          </a:xfrm>
        </p:spPr>
        <p:txBody>
          <a:bodyPr/>
          <a:lstStyle/>
          <a:p>
            <a:r>
              <a:rPr lang="en-US" sz="2800" i="1" spc="-5" dirty="0"/>
              <a:t>Hubs are used  to bridge media segments together in a networks. </a:t>
            </a:r>
            <a:br>
              <a:rPr lang="en-US" sz="2800" i="1" spc="-5" dirty="0"/>
            </a:br>
            <a:br>
              <a:rPr lang="en-US" sz="2800" i="1" spc="-5" dirty="0"/>
            </a:br>
            <a:r>
              <a:rPr lang="en-US" sz="2800" i="1" spc="-5" dirty="0">
                <a:solidFill>
                  <a:schemeClr val="tx2"/>
                </a:solidFill>
              </a:rPr>
              <a:t>Types of Hubs</a:t>
            </a:r>
            <a:br>
              <a:rPr lang="en-US" sz="2800" i="1" spc="-5" dirty="0"/>
            </a:br>
            <a:br>
              <a:rPr lang="en-US" sz="2800" i="1" spc="-5" dirty="0"/>
            </a:br>
            <a:r>
              <a:rPr lang="en-US" sz="2800" i="1" spc="-5" dirty="0"/>
              <a:t>1.Passive Hubs </a:t>
            </a:r>
            <a:br>
              <a:rPr lang="en-US" sz="2800" i="1" spc="-5" dirty="0"/>
            </a:br>
            <a:r>
              <a:rPr lang="en-US" sz="2800" i="1" spc="-5" dirty="0"/>
              <a:t>2.Active Hubs</a:t>
            </a:r>
            <a:br>
              <a:rPr lang="en-US" sz="2800" i="1" spc="-5" dirty="0"/>
            </a:br>
            <a:r>
              <a:rPr lang="en-US" sz="2800" i="1" spc="-5" dirty="0"/>
              <a:t>3.Intelligent Hubs </a:t>
            </a:r>
            <a:br>
              <a:rPr lang="en-US" sz="2800" i="1" spc="-5" dirty="0"/>
            </a:br>
            <a:br>
              <a:rPr lang="en-US" sz="2800" i="1" spc="-5" dirty="0"/>
            </a:br>
            <a:r>
              <a:rPr lang="en-US" sz="2800" i="1" spc="-5" dirty="0">
                <a:solidFill>
                  <a:schemeClr val="tx2"/>
                </a:solidFill>
              </a:rPr>
              <a:t>1.Passive Hubs:</a:t>
            </a:r>
            <a:r>
              <a:rPr lang="en-US" sz="2800" i="1" spc="-5" dirty="0"/>
              <a:t> Reduce the cabling distance by half because it does not boost the signals and infact absorbs some of the signal. There is no signal processibng or regeneration.</a:t>
            </a:r>
            <a:br>
              <a:rPr lang="en-US" sz="2800" i="1" spc="-5" dirty="0"/>
            </a:br>
            <a:endParaRPr lang="en-US" sz="2800" i="1" spc="-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15.</a:t>
            </a:r>
            <a:fld id="{81D60167-4931-47E6-BA6A-407CBD079E47}" type="slidenum">
              <a:rPr spc="-5" dirty="0"/>
              <a:pPr marL="12700">
                <a:lnSpc>
                  <a:spcPts val="2310"/>
                </a:lnSpc>
              </a:pPr>
              <a:t>8</a:t>
            </a:fld>
            <a:endParaRPr spc="-5" dirty="0"/>
          </a:p>
        </p:txBody>
      </p:sp>
      <p:sp>
        <p:nvSpPr>
          <p:cNvPr id="9" name="Title 8"/>
          <p:cNvSpPr>
            <a:spLocks noGrp="1"/>
          </p:cNvSpPr>
          <p:nvPr>
            <p:ph type="title"/>
          </p:nvPr>
        </p:nvSpPr>
        <p:spPr>
          <a:xfrm>
            <a:off x="780402" y="1419225"/>
            <a:ext cx="9132595" cy="5170646"/>
          </a:xfrm>
        </p:spPr>
        <p:txBody>
          <a:bodyPr/>
          <a:lstStyle/>
          <a:p>
            <a:r>
              <a:rPr lang="en-US" sz="2800" i="1" spc="-5" dirty="0">
                <a:solidFill>
                  <a:schemeClr val="tx2"/>
                </a:solidFill>
              </a:rPr>
              <a:t>2.Active Hubs:</a:t>
            </a:r>
            <a:r>
              <a:rPr lang="en-US" sz="2800" i="1" spc="-5" dirty="0"/>
              <a:t> have electronic components for regeneration and amplification of signals. By using Active Hubs the distance between devices can be increased. </a:t>
            </a:r>
            <a:br>
              <a:rPr lang="en-US" sz="2800" i="1" spc="-5" dirty="0"/>
            </a:br>
            <a:r>
              <a:rPr lang="en-US" sz="2800" i="1" spc="-5" dirty="0"/>
              <a:t>The main drawback of  active hubs is that they amplify noise along with signals.They are also much expensive than Passive Hubs.</a:t>
            </a:r>
            <a:br>
              <a:rPr lang="en-US" sz="2800" i="1" spc="-5" dirty="0"/>
            </a:br>
            <a:br>
              <a:rPr lang="en-US" sz="2800" i="1" spc="-5" dirty="0"/>
            </a:br>
            <a:r>
              <a:rPr lang="en-US" sz="2800" i="1" spc="-5" dirty="0">
                <a:solidFill>
                  <a:schemeClr val="tx2"/>
                </a:solidFill>
              </a:rPr>
              <a:t>3.Intelligent Hubs:</a:t>
            </a:r>
            <a:r>
              <a:rPr lang="en-US" sz="2800" i="1" spc="-5" dirty="0"/>
              <a:t> In addition to signal regeneration , Intelligent Hubs perform some network managementand intelligent path selection </a:t>
            </a:r>
            <a:br>
              <a:rPr lang="en-US" sz="2800" i="1" spc="-5" dirty="0"/>
            </a:br>
            <a:br>
              <a:rPr lang="en-US" sz="2800" i="1" spc="-5" dirty="0"/>
            </a:br>
            <a:endParaRPr lang="en-US" sz="2800" i="1" spc="-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752347"/>
            <a:ext cx="4843780" cy="391160"/>
          </a:xfrm>
          <a:prstGeom prst="rect">
            <a:avLst/>
          </a:prstGeom>
        </p:spPr>
        <p:txBody>
          <a:bodyPr vert="horz" wrap="square" lIns="0" tIns="12700" rIns="0" bIns="0" rtlCol="0">
            <a:spAutoFit/>
          </a:bodyPr>
          <a:lstStyle/>
          <a:p>
            <a:pPr marL="12700">
              <a:lnSpc>
                <a:spcPct val="100000"/>
              </a:lnSpc>
              <a:spcBef>
                <a:spcPts val="100"/>
              </a:spcBef>
              <a:tabLst>
                <a:tab pos="1630045" algn="l"/>
              </a:tabLst>
            </a:pPr>
            <a:r>
              <a:rPr sz="2400" spc="-15" dirty="0">
                <a:solidFill>
                  <a:srgbClr val="3333CC"/>
                </a:solidFill>
              </a:rPr>
              <a:t>Figure</a:t>
            </a:r>
            <a:r>
              <a:rPr sz="2400" spc="-5" dirty="0">
                <a:solidFill>
                  <a:srgbClr val="3333CC"/>
                </a:solidFill>
              </a:rPr>
              <a:t> 15.5	</a:t>
            </a:r>
            <a:r>
              <a:rPr sz="2000" i="1" spc="-5" dirty="0">
                <a:latin typeface="Times New Roman"/>
                <a:cs typeface="Times New Roman"/>
              </a:rPr>
              <a:t>A</a:t>
            </a:r>
            <a:r>
              <a:rPr sz="2000" i="1" spc="-110" dirty="0">
                <a:latin typeface="Times New Roman"/>
                <a:cs typeface="Times New Roman"/>
              </a:rPr>
              <a:t> </a:t>
            </a:r>
            <a:r>
              <a:rPr sz="2000" i="1" spc="-5" dirty="0">
                <a:latin typeface="Times New Roman"/>
                <a:cs typeface="Times New Roman"/>
              </a:rPr>
              <a:t>bridge</a:t>
            </a:r>
            <a:r>
              <a:rPr sz="2000" i="1" spc="-25" dirty="0">
                <a:latin typeface="Times New Roman"/>
                <a:cs typeface="Times New Roman"/>
              </a:rPr>
              <a:t> </a:t>
            </a:r>
            <a:r>
              <a:rPr sz="2000" i="1" spc="-5" dirty="0">
                <a:latin typeface="Times New Roman"/>
                <a:cs typeface="Times New Roman"/>
              </a:rPr>
              <a:t>connecting</a:t>
            </a:r>
            <a:r>
              <a:rPr sz="2000" i="1" spc="-15" dirty="0">
                <a:latin typeface="Times New Roman"/>
                <a:cs typeface="Times New Roman"/>
              </a:rPr>
              <a:t> </a:t>
            </a:r>
            <a:r>
              <a:rPr sz="2000" i="1" spc="-5" dirty="0">
                <a:latin typeface="Times New Roman"/>
                <a:cs typeface="Times New Roman"/>
              </a:rPr>
              <a:t>two</a:t>
            </a:r>
            <a:r>
              <a:rPr sz="2000" i="1" dirty="0">
                <a:latin typeface="Times New Roman"/>
                <a:cs typeface="Times New Roman"/>
              </a:rPr>
              <a:t> </a:t>
            </a:r>
            <a:r>
              <a:rPr sz="2000" i="1" spc="-5" dirty="0">
                <a:latin typeface="Times New Roman"/>
                <a:cs typeface="Times New Roman"/>
              </a:rPr>
              <a:t>LANs</a:t>
            </a:r>
            <a:endParaRPr sz="2000">
              <a:latin typeface="Times New Roman"/>
              <a:cs typeface="Times New Roman"/>
            </a:endParaRPr>
          </a:p>
        </p:txBody>
      </p:sp>
      <p:sp>
        <p:nvSpPr>
          <p:cNvPr id="3" name="object 3"/>
          <p:cNvSpPr/>
          <p:nvPr/>
        </p:nvSpPr>
        <p:spPr>
          <a:xfrm>
            <a:off x="927239" y="1330452"/>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pic>
        <p:nvPicPr>
          <p:cNvPr id="4" name="object 4"/>
          <p:cNvPicPr/>
          <p:nvPr/>
        </p:nvPicPr>
        <p:blipFill>
          <a:blip r:embed="rId2" cstate="print"/>
          <a:stretch>
            <a:fillRect/>
          </a:stretch>
        </p:blipFill>
        <p:spPr>
          <a:xfrm>
            <a:off x="1268615" y="1491996"/>
            <a:ext cx="8116823" cy="5084825"/>
          </a:xfrm>
          <a:prstGeom prst="rect">
            <a:avLst/>
          </a:prstGeom>
        </p:spPr>
      </p:pic>
      <p:sp>
        <p:nvSpPr>
          <p:cNvPr id="5" name="object 5"/>
          <p:cNvSpPr/>
          <p:nvPr/>
        </p:nvSpPr>
        <p:spPr>
          <a:xfrm>
            <a:off x="927239" y="66354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15.</a:t>
            </a:r>
            <a:fld id="{81D60167-4931-47E6-BA6A-407CBD079E47}" type="slidenum">
              <a:rPr spc="-5" dirty="0"/>
              <a:pPr marL="12700">
                <a:lnSpc>
                  <a:spcPts val="2310"/>
                </a:lnSpc>
              </a:pPr>
              <a:t>9</a:t>
            </a:fld>
            <a:endParaRPr spc="-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348</TotalTime>
  <Words>339</Words>
  <Application>Microsoft Office PowerPoint</Application>
  <PresentationFormat>Custom</PresentationFormat>
  <Paragraphs>80</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15-1 CONNECTING DEVICES</vt:lpstr>
      <vt:lpstr>Figure 15.1 Five categories of connecting devices</vt:lpstr>
      <vt:lpstr>Figure 15.2 A repeater connecting two segments of a LAN</vt:lpstr>
      <vt:lpstr>Note</vt:lpstr>
      <vt:lpstr>Figure 15.3 Function of a repeater</vt:lpstr>
      <vt:lpstr>Figure 15.4 A hierarchy of hubs</vt:lpstr>
      <vt:lpstr>Hubs are used  to bridge media segments together in a networks.   Types of Hubs  1.Passive Hubs  2.Active Hubs 3.Intelligent Hubs   1.Passive Hubs: Reduce the cabling distance by half because it does not boost the signals and infact absorbs some of the signal. There is no signal processibng or regeneration. </vt:lpstr>
      <vt:lpstr>2.Active Hubs: have electronic components for regeneration and amplification of signals. By using Active Hubs the distance between devices can be increased.  The main drawback of  active hubs is that they amplify noise along with signals.They are also much expensive than Passive Hubs.  3.Intelligent Hubs: In addition to signal regeneration , Intelligent Hubs perform some network managementand intelligent path selection   </vt:lpstr>
      <vt:lpstr>Figure 15.5 A bridge connecting two LANs</vt:lpstr>
      <vt:lpstr>Note</vt:lpstr>
      <vt:lpstr>Figure 15.6 A learning bridge and the process of learning</vt:lpstr>
      <vt:lpstr>Figure 15.7 Loop problem in a learning bridge</vt:lpstr>
      <vt:lpstr>Figure 15.8 A system of connected LANs and its graph representation</vt:lpstr>
      <vt:lpstr>Figure 15.9 Finding the shortest paths and the spanning  tree in a system of bridges</vt:lpstr>
      <vt:lpstr>Figure 15.10 Forwarding and blocking ports after using spanning  tree algorithm</vt:lpstr>
      <vt:lpstr>Figure 15.11 Routers connecting independent LANs and WANs</vt:lpstr>
      <vt:lpstr>15-2 BACKBONE NETWORKS</vt:lpstr>
      <vt:lpstr>Note</vt:lpstr>
      <vt:lpstr>Figure 15.12 Bus backbone</vt:lpstr>
      <vt:lpstr>Note</vt:lpstr>
      <vt:lpstr>Figure 15.13 Star backbone</vt:lpstr>
      <vt:lpstr>Figure 15.14 Connecting remote LANs with bridges</vt:lpstr>
      <vt:lpstr>Note</vt:lpstr>
      <vt:lpstr>15-3 VIRTUAL LANs</vt:lpstr>
      <vt:lpstr>Figure 15.15 A switch connecting three LANs</vt:lpstr>
      <vt:lpstr>Figure 15.16 A switch using VLAN software</vt:lpstr>
      <vt:lpstr>Figure 15.17 Two switches in a backbone using VLAN software</vt:lpstr>
      <vt:lpstr>Note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ch15.ppt [Compatibility Mode]</dc:title>
  <dc:creator>Noi</dc:creator>
  <cp:lastModifiedBy>917993645466</cp:lastModifiedBy>
  <cp:revision>35</cp:revision>
  <dcterms:created xsi:type="dcterms:W3CDTF">2022-10-30T11:38:30Z</dcterms:created>
  <dcterms:modified xsi:type="dcterms:W3CDTF">2022-11-01T08:35:55Z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2009-06-18T00:00:00Z</vt:filetime>
  </property>
  <property fmtid="{D5CDD505-2E9C-101B-9397-08002B2CF9AE}" pid="3" name="Creator">
    <vt:lpwstr>PScript5.dll Version 5.2.2</vt:lpwstr>
  </property>
  <property fmtid="{D5CDD505-2E9C-101B-9397-08002B2CF9AE}" pid="4" name="LastSaved">
    <vt:filetime>2022-10-30T00:00:00Z</vt:filetime>
  </property>
</Properties>
</file>