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4" r:id="rId3"/>
    <p:sldId id="267" r:id="rId4"/>
    <p:sldId id="269" r:id="rId5"/>
    <p:sldId id="270" r:id="rId6"/>
    <p:sldId id="273" r:id="rId7"/>
    <p:sldId id="274" r:id="rId8"/>
    <p:sldId id="275" r:id="rId9"/>
    <p:sldId id="278" r:id="rId10"/>
    <p:sldId id="279" r:id="rId11"/>
    <p:sldId id="280" r:id="rId12"/>
    <p:sldId id="281" r:id="rId13"/>
    <p:sldId id="284" r:id="rId14"/>
    <p:sldId id="288" r:id="rId15"/>
    <p:sldId id="289" r:id="rId16"/>
    <p:sldId id="294" r:id="rId17"/>
    <p:sldId id="295" r:id="rId18"/>
    <p:sldId id="297" r:id="rId19"/>
    <p:sldId id="298" r:id="rId20"/>
    <p:sldId id="299" r:id="rId21"/>
    <p:sldId id="306" r:id="rId22"/>
    <p:sldId id="331" r:id="rId23"/>
    <p:sldId id="332" r:id="rId24"/>
    <p:sldId id="314" r:id="rId25"/>
    <p:sldId id="315" r:id="rId26"/>
    <p:sldId id="316" r:id="rId27"/>
    <p:sldId id="317" r:id="rId28"/>
    <p:sldId id="318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4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97989" y="2460193"/>
            <a:ext cx="5596890" cy="1488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16762" y="3924426"/>
            <a:ext cx="7359650" cy="100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C1C1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05"/>
              </a:lnSpc>
            </a:pPr>
            <a:r>
              <a:rPr spc="-35" dirty="0"/>
              <a:t>11.</a:t>
            </a:r>
            <a:fld id="{81D60167-4931-47E6-BA6A-407CBD079E47}" type="slidenum">
              <a:rPr spc="-35" dirty="0"/>
              <a:pPr marL="12700">
                <a:lnSpc>
                  <a:spcPts val="2305"/>
                </a:lnSpc>
              </a:pPr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5760" y="106679"/>
            <a:ext cx="384175" cy="475615"/>
          </a:xfrm>
          <a:custGeom>
            <a:avLst/>
            <a:gdLst/>
            <a:ahLst/>
            <a:cxnLst/>
            <a:rect l="l" t="t" r="r" b="b"/>
            <a:pathLst>
              <a:path w="384175" h="475615">
                <a:moveTo>
                  <a:pt x="384048" y="0"/>
                </a:moveTo>
                <a:lnTo>
                  <a:pt x="0" y="0"/>
                </a:lnTo>
                <a:lnTo>
                  <a:pt x="0" y="350520"/>
                </a:lnTo>
                <a:lnTo>
                  <a:pt x="0" y="475488"/>
                </a:lnTo>
                <a:lnTo>
                  <a:pt x="384048" y="475488"/>
                </a:lnTo>
                <a:lnTo>
                  <a:pt x="384048" y="350520"/>
                </a:lnTo>
                <a:lnTo>
                  <a:pt x="384048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808" y="106679"/>
            <a:ext cx="329184" cy="47548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90728" y="530351"/>
            <a:ext cx="368935" cy="475615"/>
          </a:xfrm>
          <a:custGeom>
            <a:avLst/>
            <a:gdLst/>
            <a:ahLst/>
            <a:cxnLst/>
            <a:rect l="l" t="t" r="r" b="b"/>
            <a:pathLst>
              <a:path w="368934" h="475615">
                <a:moveTo>
                  <a:pt x="368808" y="0"/>
                </a:moveTo>
                <a:lnTo>
                  <a:pt x="0" y="0"/>
                </a:lnTo>
                <a:lnTo>
                  <a:pt x="0" y="350520"/>
                </a:lnTo>
                <a:lnTo>
                  <a:pt x="0" y="475488"/>
                </a:lnTo>
                <a:lnTo>
                  <a:pt x="368808" y="475488"/>
                </a:lnTo>
                <a:lnTo>
                  <a:pt x="368808" y="350520"/>
                </a:lnTo>
                <a:lnTo>
                  <a:pt x="368808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536" y="530351"/>
            <a:ext cx="368807" cy="47548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" y="457200"/>
            <a:ext cx="560832" cy="423672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10184" y="0"/>
            <a:ext cx="33655" cy="1051560"/>
          </a:xfrm>
          <a:custGeom>
            <a:avLst/>
            <a:gdLst/>
            <a:ahLst/>
            <a:cxnLst/>
            <a:rect l="l" t="t" r="r" b="b"/>
            <a:pathLst>
              <a:path w="33654" h="1051560">
                <a:moveTo>
                  <a:pt x="33528" y="563880"/>
                </a:moveTo>
                <a:lnTo>
                  <a:pt x="0" y="563880"/>
                </a:lnTo>
                <a:lnTo>
                  <a:pt x="0" y="1051560"/>
                </a:lnTo>
                <a:lnTo>
                  <a:pt x="33528" y="1051560"/>
                </a:lnTo>
                <a:lnTo>
                  <a:pt x="33528" y="563880"/>
                </a:lnTo>
                <a:close/>
              </a:path>
              <a:path w="33654" h="1051560">
                <a:moveTo>
                  <a:pt x="33528" y="0"/>
                </a:moveTo>
                <a:lnTo>
                  <a:pt x="0" y="0"/>
                </a:lnTo>
                <a:lnTo>
                  <a:pt x="0" y="533400"/>
                </a:lnTo>
                <a:lnTo>
                  <a:pt x="33528" y="533400"/>
                </a:lnTo>
                <a:lnTo>
                  <a:pt x="33528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1959" y="533400"/>
            <a:ext cx="8226552" cy="304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C1C1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05"/>
              </a:lnSpc>
            </a:pPr>
            <a:r>
              <a:rPr spc="-35" dirty="0"/>
              <a:t>11.</a:t>
            </a:r>
            <a:fld id="{81D60167-4931-47E6-BA6A-407CBD079E47}" type="slidenum">
              <a:rPr spc="-35" dirty="0"/>
              <a:pPr marL="12700">
                <a:lnSpc>
                  <a:spcPts val="2305"/>
                </a:lnSpc>
              </a:pPr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C1C1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05"/>
              </a:lnSpc>
            </a:pPr>
            <a:r>
              <a:rPr spc="-35" dirty="0"/>
              <a:t>11.</a:t>
            </a:r>
            <a:fld id="{81D60167-4931-47E6-BA6A-407CBD079E47}" type="slidenum">
              <a:rPr spc="-35" dirty="0"/>
              <a:pPr marL="12700">
                <a:lnSpc>
                  <a:spcPts val="2305"/>
                </a:lnSpc>
              </a:pPr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3923" y="153923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400" y="990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828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C1C1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05"/>
              </a:lnSpc>
            </a:pPr>
            <a:r>
              <a:rPr spc="-35" dirty="0"/>
              <a:t>11.</a:t>
            </a:r>
            <a:fld id="{81D60167-4931-47E6-BA6A-407CBD079E47}" type="slidenum">
              <a:rPr spc="-35" dirty="0"/>
              <a:pPr marL="12700">
                <a:lnSpc>
                  <a:spcPts val="2305"/>
                </a:lnSpc>
              </a:pPr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5760" y="106679"/>
            <a:ext cx="384175" cy="475615"/>
          </a:xfrm>
          <a:custGeom>
            <a:avLst/>
            <a:gdLst/>
            <a:ahLst/>
            <a:cxnLst/>
            <a:rect l="l" t="t" r="r" b="b"/>
            <a:pathLst>
              <a:path w="384175" h="475615">
                <a:moveTo>
                  <a:pt x="384048" y="0"/>
                </a:moveTo>
                <a:lnTo>
                  <a:pt x="0" y="0"/>
                </a:lnTo>
                <a:lnTo>
                  <a:pt x="0" y="350520"/>
                </a:lnTo>
                <a:lnTo>
                  <a:pt x="0" y="475488"/>
                </a:lnTo>
                <a:lnTo>
                  <a:pt x="384048" y="475488"/>
                </a:lnTo>
                <a:lnTo>
                  <a:pt x="384048" y="350520"/>
                </a:lnTo>
                <a:lnTo>
                  <a:pt x="384048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808" y="106679"/>
            <a:ext cx="329184" cy="47548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90728" y="530351"/>
            <a:ext cx="368935" cy="475615"/>
          </a:xfrm>
          <a:custGeom>
            <a:avLst/>
            <a:gdLst/>
            <a:ahLst/>
            <a:cxnLst/>
            <a:rect l="l" t="t" r="r" b="b"/>
            <a:pathLst>
              <a:path w="368934" h="475615">
                <a:moveTo>
                  <a:pt x="368808" y="0"/>
                </a:moveTo>
                <a:lnTo>
                  <a:pt x="0" y="0"/>
                </a:lnTo>
                <a:lnTo>
                  <a:pt x="0" y="350520"/>
                </a:lnTo>
                <a:lnTo>
                  <a:pt x="0" y="475488"/>
                </a:lnTo>
                <a:lnTo>
                  <a:pt x="368808" y="475488"/>
                </a:lnTo>
                <a:lnTo>
                  <a:pt x="368808" y="350520"/>
                </a:lnTo>
                <a:lnTo>
                  <a:pt x="368808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536" y="530351"/>
            <a:ext cx="368807" cy="47548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" y="457200"/>
            <a:ext cx="560832" cy="423672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10184" y="0"/>
            <a:ext cx="33655" cy="1051560"/>
          </a:xfrm>
          <a:custGeom>
            <a:avLst/>
            <a:gdLst/>
            <a:ahLst/>
            <a:cxnLst/>
            <a:rect l="l" t="t" r="r" b="b"/>
            <a:pathLst>
              <a:path w="33654" h="1051560">
                <a:moveTo>
                  <a:pt x="33528" y="563880"/>
                </a:moveTo>
                <a:lnTo>
                  <a:pt x="0" y="563880"/>
                </a:lnTo>
                <a:lnTo>
                  <a:pt x="0" y="1051560"/>
                </a:lnTo>
                <a:lnTo>
                  <a:pt x="33528" y="1051560"/>
                </a:lnTo>
                <a:lnTo>
                  <a:pt x="33528" y="563880"/>
                </a:lnTo>
                <a:close/>
              </a:path>
              <a:path w="33654" h="1051560">
                <a:moveTo>
                  <a:pt x="33528" y="0"/>
                </a:moveTo>
                <a:lnTo>
                  <a:pt x="0" y="0"/>
                </a:lnTo>
                <a:lnTo>
                  <a:pt x="0" y="533400"/>
                </a:lnTo>
                <a:lnTo>
                  <a:pt x="33528" y="533400"/>
                </a:lnTo>
                <a:lnTo>
                  <a:pt x="33528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1959" y="533400"/>
            <a:ext cx="8226552" cy="304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C1C1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05"/>
              </a:lnSpc>
            </a:pPr>
            <a:r>
              <a:rPr spc="-35" dirty="0"/>
              <a:t>11.</a:t>
            </a:r>
            <a:fld id="{81D60167-4931-47E6-BA6A-407CBD079E47}" type="slidenum">
              <a:rPr spc="-35" dirty="0"/>
              <a:pPr marL="12700">
                <a:lnSpc>
                  <a:spcPts val="2305"/>
                </a:lnSpc>
              </a:pPr>
              <a:t>‹#›</a:t>
            </a:fld>
            <a:endParaRPr spc="-3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4344" y="2022094"/>
            <a:ext cx="7421880" cy="100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9719" y="1164158"/>
            <a:ext cx="8544560" cy="4003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40" y="6515420"/>
            <a:ext cx="667385" cy="30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1C1C1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05"/>
              </a:lnSpc>
            </a:pPr>
            <a:r>
              <a:rPr spc="-35" dirty="0"/>
              <a:t>11.</a:t>
            </a:r>
            <a:fld id="{81D60167-4931-47E6-BA6A-407CBD079E47}" type="slidenum">
              <a:rPr spc="-35" dirty="0"/>
              <a:pPr marL="12700">
                <a:lnSpc>
                  <a:spcPts val="2305"/>
                </a:lnSpc>
              </a:pPr>
              <a:t>‹#›</a:t>
            </a:fld>
            <a:endParaRPr spc="-3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26" Type="http://schemas.openxmlformats.org/officeDocument/2006/relationships/image" Target="../media/image92.png"/><Relationship Id="rId39" Type="http://schemas.openxmlformats.org/officeDocument/2006/relationships/image" Target="../media/image104.png"/><Relationship Id="rId3" Type="http://schemas.openxmlformats.org/officeDocument/2006/relationships/image" Target="../media/image6.png"/><Relationship Id="rId21" Type="http://schemas.openxmlformats.org/officeDocument/2006/relationships/image" Target="../media/image87.png"/><Relationship Id="rId34" Type="http://schemas.openxmlformats.org/officeDocument/2006/relationships/image" Target="../media/image9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5" Type="http://schemas.openxmlformats.org/officeDocument/2006/relationships/image" Target="../media/image91.png"/><Relationship Id="rId33" Type="http://schemas.openxmlformats.org/officeDocument/2006/relationships/image" Target="../media/image98.png"/><Relationship Id="rId38" Type="http://schemas.openxmlformats.org/officeDocument/2006/relationships/image" Target="../media/image103.png"/><Relationship Id="rId2" Type="http://schemas.openxmlformats.org/officeDocument/2006/relationships/image" Target="../media/image5.png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29" Type="http://schemas.openxmlformats.org/officeDocument/2006/relationships/image" Target="../media/image94.png"/><Relationship Id="rId41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24" Type="http://schemas.openxmlformats.org/officeDocument/2006/relationships/image" Target="../media/image90.png"/><Relationship Id="rId32" Type="http://schemas.openxmlformats.org/officeDocument/2006/relationships/image" Target="../media/image97.png"/><Relationship Id="rId37" Type="http://schemas.openxmlformats.org/officeDocument/2006/relationships/image" Target="../media/image102.png"/><Relationship Id="rId40" Type="http://schemas.openxmlformats.org/officeDocument/2006/relationships/image" Target="../media/image64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23" Type="http://schemas.openxmlformats.org/officeDocument/2006/relationships/image" Target="../media/image89.png"/><Relationship Id="rId28" Type="http://schemas.openxmlformats.org/officeDocument/2006/relationships/image" Target="../media/image54.png"/><Relationship Id="rId36" Type="http://schemas.openxmlformats.org/officeDocument/2006/relationships/image" Target="../media/image101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31" Type="http://schemas.openxmlformats.org/officeDocument/2006/relationships/image" Target="../media/image9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2" Type="http://schemas.openxmlformats.org/officeDocument/2006/relationships/image" Target="../media/image88.png"/><Relationship Id="rId27" Type="http://schemas.openxmlformats.org/officeDocument/2006/relationships/image" Target="../media/image93.png"/><Relationship Id="rId30" Type="http://schemas.openxmlformats.org/officeDocument/2006/relationships/image" Target="../media/image95.png"/><Relationship Id="rId35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../media/image57.png"/><Relationship Id="rId3" Type="http://schemas.openxmlformats.org/officeDocument/2006/relationships/image" Target="../media/image6.png"/><Relationship Id="rId21" Type="http://schemas.openxmlformats.org/officeDocument/2006/relationships/image" Target="../media/image52.png"/><Relationship Id="rId34" Type="http://schemas.openxmlformats.org/officeDocument/2006/relationships/image" Target="../media/image65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33" Type="http://schemas.openxmlformats.org/officeDocument/2006/relationships/image" Target="../media/image64.png"/><Relationship Id="rId2" Type="http://schemas.openxmlformats.org/officeDocument/2006/relationships/image" Target="../media/image5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55.png"/><Relationship Id="rId32" Type="http://schemas.openxmlformats.org/officeDocument/2006/relationships/image" Target="../media/image63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31" Type="http://schemas.openxmlformats.org/officeDocument/2006/relationships/image" Target="../media/image62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40" y="6491427"/>
            <a:ext cx="50165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35" dirty="0">
                <a:solidFill>
                  <a:srgbClr val="1C1C1C"/>
                </a:solidFill>
                <a:latin typeface="Arial"/>
                <a:cs typeface="Arial"/>
              </a:rPr>
              <a:t>1</a:t>
            </a:r>
            <a:r>
              <a:rPr sz="2000" b="1" spc="-5" dirty="0">
                <a:solidFill>
                  <a:srgbClr val="1C1C1C"/>
                </a:solidFill>
                <a:latin typeface="Arial"/>
                <a:cs typeface="Arial"/>
              </a:rPr>
              <a:t>1</a:t>
            </a:r>
            <a:r>
              <a:rPr sz="2000" b="1" spc="-15" dirty="0">
                <a:solidFill>
                  <a:srgbClr val="1C1C1C"/>
                </a:solidFill>
                <a:latin typeface="Arial"/>
                <a:cs typeface="Arial"/>
              </a:rPr>
              <a:t>.</a:t>
            </a:r>
            <a:r>
              <a:rPr sz="2000" b="1" spc="-5" dirty="0">
                <a:solidFill>
                  <a:srgbClr val="1C1C1C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2151" y="2227691"/>
            <a:ext cx="4681220" cy="1976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99160">
              <a:lnSpc>
                <a:spcPct val="145500"/>
              </a:lnSpc>
              <a:spcBef>
                <a:spcPts val="100"/>
              </a:spcBef>
            </a:pPr>
            <a:r>
              <a:rPr sz="4400" spc="-5" smtClean="0">
                <a:solidFill>
                  <a:srgbClr val="333399"/>
                </a:solidFill>
              </a:rPr>
              <a:t>Chapter</a:t>
            </a:r>
            <a:r>
              <a:rPr sz="4400" spc="10" smtClean="0">
                <a:solidFill>
                  <a:srgbClr val="333399"/>
                </a:solidFill>
              </a:rPr>
              <a:t> </a:t>
            </a:r>
            <a:r>
              <a:rPr sz="4400" spc="-125" smtClean="0">
                <a:solidFill>
                  <a:srgbClr val="333399"/>
                </a:solidFill>
              </a:rPr>
              <a:t>11 </a:t>
            </a:r>
            <a:r>
              <a:rPr sz="4400" spc="-120" smtClean="0">
                <a:solidFill>
                  <a:srgbClr val="333399"/>
                </a:solidFill>
              </a:rPr>
              <a:t> </a:t>
            </a:r>
            <a:r>
              <a:rPr sz="4400" spc="-5" smtClean="0"/>
              <a:t>Data</a:t>
            </a:r>
            <a:r>
              <a:rPr sz="4400" spc="-40" smtClean="0"/>
              <a:t> </a:t>
            </a:r>
            <a:r>
              <a:rPr sz="4400" spc="-5" dirty="0"/>
              <a:t>Link Control</a:t>
            </a:r>
            <a:endParaRPr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04825"/>
            <a:ext cx="49593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2900" algn="l"/>
              </a:tabLst>
            </a:pPr>
            <a:r>
              <a:rPr sz="2400" spc="-15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spc="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3333CC"/>
                </a:solidFill>
                <a:latin typeface="Times New Roman"/>
                <a:cs typeface="Times New Roman"/>
              </a:rPr>
              <a:t>11.9	</a:t>
            </a:r>
            <a:r>
              <a:rPr sz="2000" i="1" spc="-10" dirty="0">
                <a:latin typeface="Times New Roman"/>
                <a:cs typeface="Times New Roman"/>
              </a:rPr>
              <a:t>Flow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diagram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for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Example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spc="-30" dirty="0">
                <a:latin typeface="Times New Roman"/>
                <a:cs typeface="Times New Roman"/>
              </a:rPr>
              <a:t>11.2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923" y="6249923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736" y="1712976"/>
            <a:ext cx="5236464" cy="388770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5"/>
              </a:lnSpc>
            </a:pPr>
            <a:r>
              <a:rPr spc="-35" dirty="0"/>
              <a:t>11.</a:t>
            </a:r>
            <a:fld id="{81D60167-4931-47E6-BA6A-407CBD079E47}" type="slidenum">
              <a:rPr spc="-35" dirty="0"/>
              <a:pPr marL="12700">
                <a:lnSpc>
                  <a:spcPts val="2305"/>
                </a:lnSpc>
              </a:pPr>
              <a:t>10</a:t>
            </a:fld>
            <a:endParaRPr spc="-3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7" y="0"/>
            <a:ext cx="9153525" cy="1381125"/>
            <a:chOff x="-3047" y="0"/>
            <a:chExt cx="9153525" cy="1381125"/>
          </a:xfrm>
        </p:grpSpPr>
        <p:sp>
          <p:nvSpPr>
            <p:cNvPr id="3" name="object 3"/>
            <p:cNvSpPr/>
            <p:nvPr/>
          </p:nvSpPr>
          <p:spPr>
            <a:xfrm>
              <a:off x="1524" y="1524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91440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9144000" y="1371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" y="1524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0" y="1371600"/>
                  </a:moveTo>
                  <a:lnTo>
                    <a:pt x="9144000" y="1371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08" y="316941"/>
              <a:ext cx="924902" cy="90352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103" y="316941"/>
              <a:ext cx="671893" cy="90352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215" y="316941"/>
              <a:ext cx="4670933" cy="90352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7340" y="427736"/>
            <a:ext cx="46786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40130" algn="l"/>
              </a:tabLst>
            </a:pPr>
            <a:r>
              <a:rPr spc="-45" dirty="0">
                <a:latin typeface="Times New Roman"/>
                <a:cs typeface="Times New Roman"/>
              </a:rPr>
              <a:t>11-5	</a:t>
            </a:r>
            <a:r>
              <a:rPr spc="-15" dirty="0">
                <a:latin typeface="Times New Roman"/>
                <a:cs typeface="Times New Roman"/>
              </a:rPr>
              <a:t>NOISY</a:t>
            </a:r>
            <a:r>
              <a:rPr spc="-15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CHANNELS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21335" y="1530134"/>
            <a:ext cx="8517890" cy="2071370"/>
            <a:chOff x="21335" y="1530134"/>
            <a:chExt cx="8517890" cy="207137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845" y="1746660"/>
              <a:ext cx="1402699" cy="3483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0952" y="1530134"/>
              <a:ext cx="927925" cy="79079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90928" y="1530134"/>
              <a:ext cx="1122984" cy="79079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43200" y="1530134"/>
              <a:ext cx="589572" cy="79079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62071" y="1530134"/>
              <a:ext cx="1025448" cy="79079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16807" y="1530134"/>
              <a:ext cx="589572" cy="79079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35680" y="1530134"/>
              <a:ext cx="1135202" cy="79079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12920" y="1530134"/>
              <a:ext cx="1717421" cy="79079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72327" y="1530134"/>
              <a:ext cx="1202258" cy="79079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16624" y="1530134"/>
              <a:ext cx="809028" cy="79079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67728" y="1530134"/>
              <a:ext cx="848702" cy="79079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58455" y="1530134"/>
              <a:ext cx="1080325" cy="7907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335" y="1956854"/>
              <a:ext cx="769416" cy="79079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6720" y="1956854"/>
              <a:ext cx="1083360" cy="79079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42999" y="1956854"/>
              <a:ext cx="748093" cy="79079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23999" y="1956854"/>
              <a:ext cx="1007160" cy="79079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167128" y="1956854"/>
              <a:ext cx="1101648" cy="79079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901696" y="1956854"/>
              <a:ext cx="1516253" cy="79079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53839" y="1956854"/>
              <a:ext cx="748093" cy="79079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434839" y="1956854"/>
              <a:ext cx="805992" cy="79079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876800" y="1956854"/>
              <a:ext cx="2253742" cy="79079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766559" y="1956854"/>
              <a:ext cx="1772284" cy="79079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335" y="2383574"/>
              <a:ext cx="1796542" cy="79079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93519" y="2383574"/>
              <a:ext cx="946226" cy="79079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115312" y="2383574"/>
              <a:ext cx="2168398" cy="79079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813047" y="2383574"/>
              <a:ext cx="559104" cy="79079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047744" y="2383574"/>
              <a:ext cx="915746" cy="79079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639056" y="2383574"/>
              <a:ext cx="1516252" cy="79079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830824" y="2383574"/>
              <a:ext cx="1220546" cy="79079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726935" y="2383574"/>
              <a:ext cx="1811908" cy="79079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1335" y="2810294"/>
              <a:ext cx="769416" cy="79079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08431" y="2810294"/>
              <a:ext cx="1010246" cy="79079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030224" y="2810294"/>
              <a:ext cx="1503934" cy="79079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142743" y="2810294"/>
              <a:ext cx="1049858" cy="79079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807208" y="2810294"/>
              <a:ext cx="967549" cy="79079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389376" y="2810294"/>
              <a:ext cx="1229690" cy="79079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227576" y="2810294"/>
              <a:ext cx="1525397" cy="79079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282183" y="2810294"/>
              <a:ext cx="559104" cy="790790"/>
            </a:xfrm>
            <a:prstGeom prst="rect">
              <a:avLst/>
            </a:prstGeom>
          </p:spPr>
        </p:pic>
      </p:grpSp>
      <p:pic>
        <p:nvPicPr>
          <p:cNvPr id="48" name="object 48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45719" y="4133126"/>
            <a:ext cx="5125085" cy="790790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231140" y="1622501"/>
            <a:ext cx="8076565" cy="42068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2800" b="1" i="1" dirty="0">
                <a:latin typeface="Times New Roman"/>
                <a:cs typeface="Times New Roman"/>
              </a:rPr>
              <a:t>Although </a:t>
            </a:r>
            <a:r>
              <a:rPr sz="2800" b="1" i="1" spc="5" dirty="0">
                <a:latin typeface="Times New Roman"/>
                <a:cs typeface="Times New Roman"/>
              </a:rPr>
              <a:t>the </a:t>
            </a:r>
            <a:r>
              <a:rPr sz="2800" b="1" i="1" spc="-20" dirty="0">
                <a:latin typeface="Times New Roman"/>
                <a:cs typeface="Times New Roman"/>
              </a:rPr>
              <a:t>Stop-and-Wait </a:t>
            </a:r>
            <a:r>
              <a:rPr sz="2800" b="1" i="1" spc="-5" dirty="0">
                <a:latin typeface="Times New Roman"/>
                <a:cs typeface="Times New Roman"/>
              </a:rPr>
              <a:t>Protocol gives </a:t>
            </a:r>
            <a:r>
              <a:rPr sz="2800" b="1" i="1" dirty="0">
                <a:latin typeface="Times New Roman"/>
                <a:cs typeface="Times New Roman"/>
              </a:rPr>
              <a:t>us </a:t>
            </a:r>
            <a:r>
              <a:rPr sz="2800" b="1" i="1" spc="10" dirty="0">
                <a:latin typeface="Times New Roman"/>
                <a:cs typeface="Times New Roman"/>
              </a:rPr>
              <a:t>an </a:t>
            </a:r>
            <a:r>
              <a:rPr sz="2800" b="1" i="1" spc="-5" dirty="0">
                <a:latin typeface="Times New Roman"/>
                <a:cs typeface="Times New Roman"/>
              </a:rPr>
              <a:t>idea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5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how to </a:t>
            </a:r>
            <a:r>
              <a:rPr sz="2800" b="1" i="1" dirty="0">
                <a:latin typeface="Times New Roman"/>
                <a:cs typeface="Times New Roman"/>
              </a:rPr>
              <a:t>add </a:t>
            </a:r>
            <a:r>
              <a:rPr sz="2800" b="1" i="1" spc="-10" dirty="0">
                <a:latin typeface="Times New Roman"/>
                <a:cs typeface="Times New Roman"/>
              </a:rPr>
              <a:t>flow </a:t>
            </a:r>
            <a:r>
              <a:rPr sz="2800" b="1" i="1" spc="-5" dirty="0">
                <a:latin typeface="Times New Roman"/>
                <a:cs typeface="Times New Roman"/>
              </a:rPr>
              <a:t>control to its </a:t>
            </a:r>
            <a:r>
              <a:rPr sz="2800" b="1" i="1" spc="-20" dirty="0">
                <a:latin typeface="Times New Roman"/>
                <a:cs typeface="Times New Roman"/>
              </a:rPr>
              <a:t>predecessor, </a:t>
            </a:r>
            <a:r>
              <a:rPr sz="2800" b="1" i="1" spc="-10" dirty="0">
                <a:latin typeface="Times New Roman"/>
                <a:cs typeface="Times New Roman"/>
              </a:rPr>
              <a:t>noiseless </a:t>
            </a:r>
            <a:r>
              <a:rPr sz="2800" b="1" i="1" spc="-5" dirty="0">
                <a:latin typeface="Times New Roman"/>
                <a:cs typeface="Times New Roman"/>
              </a:rPr>
              <a:t> channels</a:t>
            </a:r>
            <a:r>
              <a:rPr sz="2800" b="1" i="1" spc="4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are</a:t>
            </a:r>
            <a:r>
              <a:rPr sz="2800" b="1" i="1" spc="459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nonexistent.</a:t>
            </a:r>
            <a:r>
              <a:rPr sz="2800" b="1" i="1" spc="450" dirty="0">
                <a:latin typeface="Times New Roman"/>
                <a:cs typeface="Times New Roman"/>
              </a:rPr>
              <a:t> </a:t>
            </a:r>
            <a:r>
              <a:rPr sz="2800" b="1" i="1" spc="-120" dirty="0">
                <a:latin typeface="Times New Roman"/>
                <a:cs typeface="Times New Roman"/>
              </a:rPr>
              <a:t>We</a:t>
            </a:r>
            <a:r>
              <a:rPr sz="2800" b="1" i="1" spc="45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discuss</a:t>
            </a:r>
            <a:r>
              <a:rPr sz="2800" b="1" i="1" spc="46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three</a:t>
            </a:r>
            <a:r>
              <a:rPr sz="2800" b="1" i="1" spc="459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protocols </a:t>
            </a:r>
            <a:r>
              <a:rPr sz="2800" b="1" i="1" spc="-690" dirty="0">
                <a:latin typeface="Times New Roman"/>
                <a:cs typeface="Times New Roman"/>
              </a:rPr>
              <a:t> </a:t>
            </a:r>
            <a:r>
              <a:rPr sz="2800" b="1" i="1" spc="5" dirty="0">
                <a:latin typeface="Times New Roman"/>
                <a:cs typeface="Times New Roman"/>
              </a:rPr>
              <a:t>in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this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spc="5" dirty="0">
                <a:latin typeface="Times New Roman"/>
                <a:cs typeface="Times New Roman"/>
              </a:rPr>
              <a:t>section</a:t>
            </a:r>
            <a:r>
              <a:rPr sz="2800" b="1" i="1" spc="-85" dirty="0">
                <a:latin typeface="Times New Roman"/>
                <a:cs typeface="Times New Roman"/>
              </a:rPr>
              <a:t> </a:t>
            </a:r>
            <a:r>
              <a:rPr sz="2800" b="1" i="1" spc="5" dirty="0">
                <a:latin typeface="Times New Roman"/>
                <a:cs typeface="Times New Roman"/>
              </a:rPr>
              <a:t>that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5" dirty="0">
                <a:latin typeface="Times New Roman"/>
                <a:cs typeface="Times New Roman"/>
              </a:rPr>
              <a:t>use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spc="5" dirty="0">
                <a:latin typeface="Times New Roman"/>
                <a:cs typeface="Times New Roman"/>
              </a:rPr>
              <a:t>error</a:t>
            </a:r>
            <a:r>
              <a:rPr sz="2800" b="1" i="1" spc="-60" dirty="0">
                <a:latin typeface="Times New Roman"/>
                <a:cs typeface="Times New Roman"/>
              </a:rPr>
              <a:t> </a:t>
            </a:r>
            <a:r>
              <a:rPr sz="2800" b="1" i="1" spc="5" dirty="0">
                <a:latin typeface="Times New Roman"/>
                <a:cs typeface="Times New Roman"/>
              </a:rPr>
              <a:t>control.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800" b="1" i="1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sz="2800" b="1" i="1" u="heavy" spc="-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sz="2800" b="1" i="1" u="heavy" spc="-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800" b="1" i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800" b="1" i="1" u="heavy" spc="-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 marR="2386965">
              <a:lnSpc>
                <a:spcPct val="100000"/>
              </a:lnSpc>
              <a:spcBef>
                <a:spcPts val="405"/>
              </a:spcBef>
            </a:pPr>
            <a:r>
              <a:rPr sz="2400" b="1" spc="-15" dirty="0">
                <a:solidFill>
                  <a:srgbClr val="0033CC"/>
                </a:solidFill>
                <a:latin typeface="Times New Roman"/>
                <a:cs typeface="Times New Roman"/>
              </a:rPr>
              <a:t>Stop-and-Wait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Automatic Repeat Request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Go-Back-N Automatic Repeat Request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Selective</a:t>
            </a:r>
            <a:r>
              <a:rPr sz="2400" b="1" spc="-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Repeat</a:t>
            </a:r>
            <a:r>
              <a:rPr sz="2400" b="1" spc="-114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Automatic</a:t>
            </a:r>
            <a:r>
              <a:rPr sz="2400" b="1" spc="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Repeat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Request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0" name="object 5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259079" y="4623815"/>
            <a:ext cx="4698365" cy="77724"/>
          </a:xfrm>
          <a:prstGeom prst="rect">
            <a:avLst/>
          </a:prstGeom>
        </p:spPr>
      </p:pic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5"/>
              </a:lnSpc>
            </a:pPr>
            <a:r>
              <a:rPr spc="-35" dirty="0"/>
              <a:t>11.</a:t>
            </a:r>
            <a:fld id="{81D60167-4931-47E6-BA6A-407CBD079E47}" type="slidenum">
              <a:rPr spc="-35" dirty="0"/>
              <a:pPr marL="12700">
                <a:lnSpc>
                  <a:spcPts val="2305"/>
                </a:lnSpc>
              </a:pPr>
              <a:t>11</a:t>
            </a:fld>
            <a:endParaRPr spc="-3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723" y="2287523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1772" y="59436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6822" y="2382472"/>
            <a:ext cx="8342377" cy="3484928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7465" rIns="0" bIns="0" rtlCol="0">
            <a:spAutoFit/>
          </a:bodyPr>
          <a:lstStyle/>
          <a:p>
            <a:pPr marL="154305" marR="148590">
              <a:lnSpc>
                <a:spcPct val="100000"/>
              </a:lnSpc>
              <a:spcBef>
                <a:spcPts val="295"/>
              </a:spcBef>
            </a:pPr>
            <a:r>
              <a:rPr sz="3200" b="1" spc="-5" dirty="0">
                <a:latin typeface="Arial"/>
                <a:cs typeface="Arial"/>
              </a:rPr>
              <a:t>Error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correction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in</a:t>
            </a:r>
            <a:r>
              <a:rPr sz="3200" b="1" spc="-15" dirty="0">
                <a:latin typeface="Arial"/>
                <a:cs typeface="Arial"/>
              </a:rPr>
              <a:t> Stop-and-Wait</a:t>
            </a:r>
            <a:r>
              <a:rPr sz="3200" b="1" spc="-95" dirty="0">
                <a:latin typeface="Arial"/>
                <a:cs typeface="Arial"/>
              </a:rPr>
              <a:t> </a:t>
            </a:r>
            <a:r>
              <a:rPr sz="3200" b="1" spc="-40" dirty="0">
                <a:latin typeface="Arial"/>
                <a:cs typeface="Arial"/>
              </a:rPr>
              <a:t>ARQ</a:t>
            </a:r>
            <a:r>
              <a:rPr sz="3200" b="1" spc="9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is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done</a:t>
            </a:r>
            <a:r>
              <a:rPr sz="3200" b="1" spc="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by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keeping</a:t>
            </a:r>
            <a:r>
              <a:rPr sz="3200" b="1" spc="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</a:t>
            </a:r>
            <a:r>
              <a:rPr sz="3200" b="1" spc="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copy</a:t>
            </a:r>
            <a:r>
              <a:rPr sz="3200" b="1" spc="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of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the</a:t>
            </a:r>
            <a:r>
              <a:rPr sz="3200" b="1" spc="40" dirty="0">
                <a:latin typeface="Arial"/>
                <a:cs typeface="Arial"/>
              </a:rPr>
              <a:t> </a:t>
            </a:r>
            <a:r>
              <a:rPr sz="3200" b="1" spc="-5">
                <a:latin typeface="Arial"/>
                <a:cs typeface="Arial"/>
              </a:rPr>
              <a:t>sent </a:t>
            </a:r>
            <a:r>
              <a:rPr sz="3200" b="1" spc="-5" smtClean="0">
                <a:latin typeface="Arial"/>
                <a:cs typeface="Arial"/>
              </a:rPr>
              <a:t>frame</a:t>
            </a:r>
            <a:r>
              <a:rPr sz="3200" b="1" spc="10" smtClean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and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retransmitting</a:t>
            </a:r>
            <a:r>
              <a:rPr sz="3200" b="1" spc="6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of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10">
                <a:latin typeface="Arial"/>
                <a:cs typeface="Arial"/>
              </a:rPr>
              <a:t>the</a:t>
            </a:r>
            <a:r>
              <a:rPr sz="3200" b="1" spc="15">
                <a:latin typeface="Arial"/>
                <a:cs typeface="Arial"/>
              </a:rPr>
              <a:t> </a:t>
            </a:r>
            <a:r>
              <a:rPr sz="3200" b="1" spc="-5" smtClean="0">
                <a:latin typeface="Arial"/>
                <a:cs typeface="Arial"/>
              </a:rPr>
              <a:t>frame</a:t>
            </a:r>
            <a:r>
              <a:rPr lang="en-US" sz="3200" b="1" spc="-5" dirty="0" smtClean="0">
                <a:latin typeface="Arial"/>
                <a:cs typeface="Arial"/>
              </a:rPr>
              <a:t> </a:t>
            </a:r>
            <a:r>
              <a:rPr sz="3200" b="1" spc="10" smtClean="0">
                <a:latin typeface="Arial"/>
                <a:cs typeface="Arial"/>
              </a:rPr>
              <a:t>when</a:t>
            </a:r>
            <a:r>
              <a:rPr sz="3200" b="1" spc="-90" smtClean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the</a:t>
            </a:r>
            <a:r>
              <a:rPr sz="3200" b="1" spc="20" dirty="0">
                <a:latin typeface="Arial"/>
                <a:cs typeface="Arial"/>
              </a:rPr>
              <a:t> </a:t>
            </a:r>
            <a:r>
              <a:rPr sz="3200" b="1" spc="-10">
                <a:latin typeface="Arial"/>
                <a:cs typeface="Arial"/>
              </a:rPr>
              <a:t>timer</a:t>
            </a:r>
            <a:r>
              <a:rPr sz="3200" b="1" spc="20">
                <a:latin typeface="Arial"/>
                <a:cs typeface="Arial"/>
              </a:rPr>
              <a:t> </a:t>
            </a:r>
            <a:r>
              <a:rPr sz="3200" b="1" spc="-5" smtClean="0">
                <a:latin typeface="Arial"/>
                <a:cs typeface="Arial"/>
              </a:rPr>
              <a:t>expires.</a:t>
            </a:r>
            <a:r>
              <a:rPr lang="en-US" sz="3200" b="1" spc="35" dirty="0" smtClean="0">
                <a:latin typeface="Arial"/>
                <a:cs typeface="Arial"/>
              </a:rPr>
              <a:t>we</a:t>
            </a:r>
            <a:r>
              <a:rPr lang="en-US" sz="3200" b="1" spc="-35" dirty="0" smtClean="0">
                <a:latin typeface="Arial"/>
                <a:cs typeface="Arial"/>
              </a:rPr>
              <a:t> </a:t>
            </a:r>
            <a:r>
              <a:rPr lang="en-US" sz="3200" b="1" spc="-5" dirty="0" smtClean="0">
                <a:latin typeface="Arial"/>
                <a:cs typeface="Arial"/>
              </a:rPr>
              <a:t>use </a:t>
            </a:r>
            <a:r>
              <a:rPr lang="en-US" sz="3200" b="1" spc="-10" dirty="0" smtClean="0">
                <a:latin typeface="Arial"/>
                <a:cs typeface="Arial"/>
              </a:rPr>
              <a:t>sequence </a:t>
            </a:r>
            <a:r>
              <a:rPr lang="en-US" sz="3200" b="1" spc="-869" dirty="0" smtClean="0">
                <a:latin typeface="Arial"/>
                <a:cs typeface="Arial"/>
              </a:rPr>
              <a:t> </a:t>
            </a:r>
            <a:r>
              <a:rPr lang="en-US" sz="3200" b="1" spc="-10" dirty="0" smtClean="0">
                <a:latin typeface="Arial"/>
                <a:cs typeface="Arial"/>
              </a:rPr>
              <a:t>numbers</a:t>
            </a:r>
            <a:r>
              <a:rPr lang="en-US" sz="3200" b="1" spc="15" dirty="0" smtClean="0">
                <a:latin typeface="Arial"/>
                <a:cs typeface="Arial"/>
              </a:rPr>
              <a:t> </a:t>
            </a:r>
            <a:r>
              <a:rPr lang="en-US" sz="3200" b="1" spc="-5" dirty="0" smtClean="0">
                <a:latin typeface="Arial"/>
                <a:cs typeface="Arial"/>
              </a:rPr>
              <a:t>to </a:t>
            </a:r>
            <a:r>
              <a:rPr lang="en-US" sz="3200" b="1" spc="-15" dirty="0" smtClean="0">
                <a:latin typeface="Arial"/>
                <a:cs typeface="Arial"/>
              </a:rPr>
              <a:t>number</a:t>
            </a:r>
            <a:r>
              <a:rPr lang="en-US" sz="3200" b="1" spc="50" dirty="0" smtClean="0">
                <a:latin typeface="Arial"/>
                <a:cs typeface="Arial"/>
              </a:rPr>
              <a:t> </a:t>
            </a:r>
            <a:r>
              <a:rPr lang="en-US" sz="3200" b="1" spc="-10" dirty="0" smtClean="0">
                <a:latin typeface="Arial"/>
                <a:cs typeface="Arial"/>
              </a:rPr>
              <a:t>the </a:t>
            </a:r>
            <a:r>
              <a:rPr lang="en-US" sz="3200" b="1" spc="-5" dirty="0" smtClean="0">
                <a:latin typeface="Arial"/>
                <a:cs typeface="Arial"/>
              </a:rPr>
              <a:t>frames.</a:t>
            </a:r>
            <a:r>
              <a:rPr lang="en-US" sz="3200" b="1" spc="-10" dirty="0" smtClean="0">
                <a:latin typeface="Arial"/>
                <a:cs typeface="Arial"/>
              </a:rPr>
              <a:t> The </a:t>
            </a:r>
            <a:r>
              <a:rPr lang="en-US" sz="3200" b="1" spc="-5" dirty="0" smtClean="0">
                <a:latin typeface="Arial"/>
                <a:cs typeface="Arial"/>
              </a:rPr>
              <a:t>sequence</a:t>
            </a:r>
            <a:r>
              <a:rPr lang="en-US" sz="3200" b="1" spc="10" dirty="0" smtClean="0">
                <a:latin typeface="Arial"/>
                <a:cs typeface="Arial"/>
              </a:rPr>
              <a:t> </a:t>
            </a:r>
            <a:r>
              <a:rPr lang="en-US" sz="3200" b="1" spc="-10" dirty="0" smtClean="0">
                <a:latin typeface="Arial"/>
                <a:cs typeface="Arial"/>
              </a:rPr>
              <a:t>number</a:t>
            </a:r>
            <a:r>
              <a:rPr lang="en-US" sz="3200" b="1" spc="15" dirty="0" smtClean="0">
                <a:latin typeface="Arial"/>
                <a:cs typeface="Arial"/>
              </a:rPr>
              <a:t> </a:t>
            </a:r>
            <a:r>
              <a:rPr lang="en-US" sz="3200" b="1" spc="-5" dirty="0" smtClean="0">
                <a:latin typeface="Arial"/>
                <a:cs typeface="Arial"/>
              </a:rPr>
              <a:t>of</a:t>
            </a:r>
            <a:r>
              <a:rPr lang="en-US" sz="3200" b="1" spc="5" dirty="0" smtClean="0">
                <a:latin typeface="Arial"/>
                <a:cs typeface="Arial"/>
              </a:rPr>
              <a:t> </a:t>
            </a:r>
            <a:r>
              <a:rPr lang="en-US" sz="3200" b="1" spc="-10" dirty="0" smtClean="0">
                <a:latin typeface="Arial"/>
                <a:cs typeface="Arial"/>
              </a:rPr>
              <a:t>the </a:t>
            </a:r>
            <a:r>
              <a:rPr lang="en-US" sz="3200" b="1" spc="-5" dirty="0" smtClean="0">
                <a:latin typeface="Arial"/>
                <a:cs typeface="Arial"/>
              </a:rPr>
              <a:t>next</a:t>
            </a:r>
            <a:r>
              <a:rPr lang="en-US" sz="3200" b="1" spc="-10" dirty="0" smtClean="0">
                <a:latin typeface="Arial"/>
                <a:cs typeface="Arial"/>
              </a:rPr>
              <a:t> frame </a:t>
            </a:r>
            <a:r>
              <a:rPr lang="en-US" sz="3200" b="1" spc="-5" dirty="0" smtClean="0">
                <a:latin typeface="Arial"/>
                <a:cs typeface="Arial"/>
              </a:rPr>
              <a:t> </a:t>
            </a:r>
            <a:r>
              <a:rPr lang="en-US" sz="3200" b="1" spc="-10" dirty="0" smtClean="0">
                <a:latin typeface="Arial"/>
                <a:cs typeface="Arial"/>
              </a:rPr>
              <a:t>expected as </a:t>
            </a:r>
            <a:r>
              <a:rPr lang="en-US" sz="3200" b="1" spc="-5" dirty="0" smtClean="0">
                <a:latin typeface="Arial"/>
                <a:cs typeface="Arial"/>
              </a:rPr>
              <a:t>acknowledgment</a:t>
            </a:r>
            <a:r>
              <a:rPr lang="en-US" sz="3200" b="1" spc="-40" dirty="0" smtClean="0">
                <a:latin typeface="Arial"/>
                <a:cs typeface="Arial"/>
              </a:rPr>
              <a:t> </a:t>
            </a:r>
            <a:r>
              <a:rPr lang="en-US" sz="3200" b="1" spc="-15" dirty="0" smtClean="0">
                <a:latin typeface="Arial"/>
                <a:cs typeface="Arial"/>
              </a:rPr>
              <a:t>number.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1143000" cy="56692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9442" y="1621612"/>
            <a:ext cx="7200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ot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5"/>
              </a:lnSpc>
            </a:pPr>
            <a:r>
              <a:rPr spc="-35" dirty="0"/>
              <a:t>11.</a:t>
            </a:r>
            <a:fld id="{81D60167-4931-47E6-BA6A-407CBD079E47}" type="slidenum">
              <a:rPr spc="-35" dirty="0"/>
              <a:pPr marL="12700">
                <a:lnSpc>
                  <a:spcPts val="2305"/>
                </a:lnSpc>
              </a:pPr>
              <a:t>12</a:t>
            </a:fld>
            <a:endParaRPr spc="-3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04825"/>
            <a:ext cx="62718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5300" algn="l"/>
              </a:tabLst>
            </a:pPr>
            <a:r>
              <a:rPr sz="2400" spc="-15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spc="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3333CC"/>
                </a:solidFill>
                <a:latin typeface="Times New Roman"/>
                <a:cs typeface="Times New Roman"/>
              </a:rPr>
              <a:t>11.10	</a:t>
            </a:r>
            <a:r>
              <a:rPr sz="2000" i="1" spc="-5" dirty="0">
                <a:latin typeface="Times New Roman"/>
                <a:cs typeface="Times New Roman"/>
              </a:rPr>
              <a:t>Design</a:t>
            </a:r>
            <a:r>
              <a:rPr sz="2000" i="1" spc="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of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the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i="1" spc="-15" dirty="0">
                <a:latin typeface="Times New Roman"/>
                <a:cs typeface="Times New Roman"/>
              </a:rPr>
              <a:t>Stop-and-Wait</a:t>
            </a:r>
            <a:r>
              <a:rPr sz="2000" i="1" spc="-120" dirty="0">
                <a:latin typeface="Times New Roman"/>
                <a:cs typeface="Times New Roman"/>
              </a:rPr>
              <a:t> </a:t>
            </a:r>
            <a:r>
              <a:rPr sz="2000" i="1" spc="-15" dirty="0">
                <a:latin typeface="Times New Roman"/>
                <a:cs typeface="Times New Roman"/>
              </a:rPr>
              <a:t>ARQ</a:t>
            </a:r>
            <a:r>
              <a:rPr sz="2000" i="1" spc="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Protocol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923" y="6326123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2080" y="1188719"/>
            <a:ext cx="6217920" cy="498348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5"/>
              </a:lnSpc>
            </a:pPr>
            <a:r>
              <a:rPr spc="-35" dirty="0"/>
              <a:t>11.</a:t>
            </a:r>
            <a:fld id="{81D60167-4931-47E6-BA6A-407CBD079E47}" type="slidenum">
              <a:rPr spc="-35" dirty="0"/>
              <a:pPr marL="12700">
                <a:lnSpc>
                  <a:spcPts val="2305"/>
                </a:lnSpc>
              </a:pPr>
              <a:t>13</a:t>
            </a:fld>
            <a:endParaRPr spc="-3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164158"/>
            <a:ext cx="8383270" cy="34423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2800" b="1" i="1">
                <a:latin typeface="Times New Roman"/>
                <a:cs typeface="Times New Roman"/>
              </a:rPr>
              <a:t>Figure </a:t>
            </a:r>
            <a:r>
              <a:rPr sz="2800" b="1" i="1" spc="-60" smtClean="0">
                <a:latin typeface="Times New Roman"/>
                <a:cs typeface="Times New Roman"/>
              </a:rPr>
              <a:t>11.1</a:t>
            </a:r>
            <a:r>
              <a:rPr lang="en-US" sz="2800" b="1" i="1" spc="-60" dirty="0" smtClean="0">
                <a:latin typeface="Times New Roman"/>
                <a:cs typeface="Times New Roman"/>
              </a:rPr>
              <a:t>0</a:t>
            </a:r>
            <a:r>
              <a:rPr sz="2800" b="1" i="1" spc="-60" smtClean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shows </a:t>
            </a:r>
            <a:r>
              <a:rPr sz="2800" b="1" i="1" spc="10" dirty="0">
                <a:latin typeface="Times New Roman"/>
                <a:cs typeface="Times New Roman"/>
              </a:rPr>
              <a:t>an </a:t>
            </a:r>
            <a:r>
              <a:rPr sz="2800" b="1" i="1" spc="-5" dirty="0">
                <a:latin typeface="Times New Roman"/>
                <a:cs typeface="Times New Roman"/>
              </a:rPr>
              <a:t>example </a:t>
            </a:r>
            <a:r>
              <a:rPr sz="2800" b="1" i="1" spc="5" dirty="0">
                <a:latin typeface="Times New Roman"/>
                <a:cs typeface="Times New Roman"/>
              </a:rPr>
              <a:t>of </a:t>
            </a:r>
            <a:r>
              <a:rPr sz="28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Stop-and-Wait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ARQ</a:t>
            </a:r>
            <a:r>
              <a:rPr sz="2800" b="1" i="1" spc="-5" dirty="0">
                <a:latin typeface="Times New Roman"/>
                <a:cs typeface="Times New Roman"/>
              </a:rPr>
              <a:t>. </a:t>
            </a:r>
            <a:r>
              <a:rPr sz="2800" b="1" i="1" dirty="0">
                <a:latin typeface="Times New Roman"/>
                <a:cs typeface="Times New Roman"/>
              </a:rPr>
              <a:t> Frame </a:t>
            </a:r>
            <a:r>
              <a:rPr sz="2800" b="1" i="1" spc="5" dirty="0">
                <a:latin typeface="Times New Roman"/>
                <a:cs typeface="Times New Roman"/>
              </a:rPr>
              <a:t>0 is </a:t>
            </a:r>
            <a:r>
              <a:rPr sz="2800" b="1" i="1" dirty="0">
                <a:latin typeface="Times New Roman"/>
                <a:cs typeface="Times New Roman"/>
              </a:rPr>
              <a:t>sent </a:t>
            </a:r>
            <a:r>
              <a:rPr sz="2800" b="1" i="1" spc="5" dirty="0">
                <a:latin typeface="Times New Roman"/>
                <a:cs typeface="Times New Roman"/>
              </a:rPr>
              <a:t>and </a:t>
            </a:r>
            <a:r>
              <a:rPr sz="2800" b="1" i="1" spc="-5" dirty="0">
                <a:latin typeface="Times New Roman"/>
                <a:cs typeface="Times New Roman"/>
              </a:rPr>
              <a:t>acknowledged. </a:t>
            </a:r>
            <a:r>
              <a:rPr sz="2800" b="1" i="1" dirty="0">
                <a:latin typeface="Times New Roman"/>
                <a:cs typeface="Times New Roman"/>
              </a:rPr>
              <a:t>Frame </a:t>
            </a:r>
            <a:r>
              <a:rPr sz="2800" b="1" i="1" spc="5" dirty="0">
                <a:latin typeface="Times New Roman"/>
                <a:cs typeface="Times New Roman"/>
              </a:rPr>
              <a:t>1 </a:t>
            </a:r>
            <a:r>
              <a:rPr sz="2800" b="1" i="1" spc="-5" dirty="0">
                <a:latin typeface="Times New Roman"/>
                <a:cs typeface="Times New Roman"/>
              </a:rPr>
              <a:t>is lost </a:t>
            </a:r>
            <a:r>
              <a:rPr sz="2800" b="1" i="1" spc="5" dirty="0">
                <a:latin typeface="Times New Roman"/>
                <a:cs typeface="Times New Roman"/>
              </a:rPr>
              <a:t>and 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resent</a:t>
            </a:r>
            <a:r>
              <a:rPr sz="2800" b="1" i="1" dirty="0">
                <a:latin typeface="Times New Roman"/>
                <a:cs typeface="Times New Roman"/>
              </a:rPr>
              <a:t> after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the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time-out.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resent</a:t>
            </a:r>
            <a:r>
              <a:rPr sz="2800" b="1" i="1" dirty="0">
                <a:latin typeface="Times New Roman"/>
                <a:cs typeface="Times New Roman"/>
              </a:rPr>
              <a:t> frame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15" dirty="0">
                <a:latin typeface="Times New Roman"/>
                <a:cs typeface="Times New Roman"/>
              </a:rPr>
              <a:t>is 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acknowledged </a:t>
            </a:r>
            <a:r>
              <a:rPr sz="2800" b="1" i="1" spc="5" dirty="0">
                <a:latin typeface="Times New Roman"/>
                <a:cs typeface="Times New Roman"/>
              </a:rPr>
              <a:t>and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timer </a:t>
            </a:r>
            <a:r>
              <a:rPr sz="2800" b="1" i="1" spc="-5" dirty="0">
                <a:latin typeface="Times New Roman"/>
                <a:cs typeface="Times New Roman"/>
              </a:rPr>
              <a:t>stops. </a:t>
            </a:r>
            <a:r>
              <a:rPr sz="2800" b="1" i="1" dirty="0">
                <a:latin typeface="Times New Roman"/>
                <a:cs typeface="Times New Roman"/>
              </a:rPr>
              <a:t>Frame </a:t>
            </a:r>
            <a:r>
              <a:rPr sz="2800" b="1" i="1" spc="5" dirty="0">
                <a:latin typeface="Times New Roman"/>
                <a:cs typeface="Times New Roman"/>
              </a:rPr>
              <a:t>0 </a:t>
            </a:r>
            <a:r>
              <a:rPr sz="2800" b="1" i="1" spc="-5" dirty="0">
                <a:latin typeface="Times New Roman"/>
                <a:cs typeface="Times New Roman"/>
              </a:rPr>
              <a:t>is </a:t>
            </a:r>
            <a:r>
              <a:rPr sz="2800" b="1" i="1" dirty="0">
                <a:latin typeface="Times New Roman"/>
                <a:cs typeface="Times New Roman"/>
              </a:rPr>
              <a:t>sent </a:t>
            </a:r>
            <a:r>
              <a:rPr sz="2800" b="1" i="1" spc="5" dirty="0">
                <a:latin typeface="Times New Roman"/>
                <a:cs typeface="Times New Roman"/>
              </a:rPr>
              <a:t>and 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acknowledged,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but</a:t>
            </a:r>
            <a:r>
              <a:rPr sz="2800" b="1" i="1" dirty="0">
                <a:latin typeface="Times New Roman"/>
                <a:cs typeface="Times New Roman"/>
              </a:rPr>
              <a:t> the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acknowledgment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5" dirty="0">
                <a:latin typeface="Times New Roman"/>
                <a:cs typeface="Times New Roman"/>
              </a:rPr>
              <a:t>is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lost.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dirty="0">
                <a:latin typeface="Times New Roman"/>
                <a:cs typeface="Times New Roman"/>
              </a:rPr>
              <a:t> sender</a:t>
            </a:r>
            <a:r>
              <a:rPr sz="2800" b="1" i="1" spc="26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has</a:t>
            </a:r>
            <a:r>
              <a:rPr sz="2800" b="1" i="1" spc="26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no</a:t>
            </a:r>
            <a:r>
              <a:rPr sz="2800" b="1" i="1" spc="2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idea</a:t>
            </a:r>
            <a:r>
              <a:rPr sz="2800" b="1" i="1" spc="250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if</a:t>
            </a:r>
            <a:r>
              <a:rPr sz="2800" b="1" i="1" spc="254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26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frame</a:t>
            </a:r>
            <a:r>
              <a:rPr sz="2800" b="1" i="1" spc="24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or</a:t>
            </a:r>
            <a:r>
              <a:rPr sz="2800" b="1" i="1" spc="265" dirty="0">
                <a:latin typeface="Times New Roman"/>
                <a:cs typeface="Times New Roman"/>
              </a:rPr>
              <a:t> </a:t>
            </a:r>
            <a:r>
              <a:rPr sz="2800" b="1" i="1" spc="5" dirty="0">
                <a:latin typeface="Times New Roman"/>
                <a:cs typeface="Times New Roman"/>
              </a:rPr>
              <a:t>the</a:t>
            </a:r>
            <a:r>
              <a:rPr sz="2800" b="1" i="1" spc="229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acknowledgment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5" dirty="0">
                <a:latin typeface="Times New Roman"/>
                <a:cs typeface="Times New Roman"/>
              </a:rPr>
              <a:t>is </a:t>
            </a:r>
            <a:r>
              <a:rPr sz="2800" b="1" i="1" spc="-5" dirty="0">
                <a:latin typeface="Times New Roman"/>
                <a:cs typeface="Times New Roman"/>
              </a:rPr>
              <a:t>lost, </a:t>
            </a:r>
            <a:r>
              <a:rPr sz="2800" b="1" i="1" spc="5" dirty="0">
                <a:latin typeface="Times New Roman"/>
                <a:cs typeface="Times New Roman"/>
              </a:rPr>
              <a:t>so </a:t>
            </a:r>
            <a:r>
              <a:rPr sz="2800" b="1" i="1" spc="-5" dirty="0">
                <a:latin typeface="Times New Roman"/>
                <a:cs typeface="Times New Roman"/>
              </a:rPr>
              <a:t>after </a:t>
            </a:r>
            <a:r>
              <a:rPr sz="2800" b="1" i="1" spc="5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time-out, it resends </a:t>
            </a:r>
            <a:r>
              <a:rPr sz="2800" b="1" i="1" dirty="0">
                <a:latin typeface="Times New Roman"/>
                <a:cs typeface="Times New Roman"/>
              </a:rPr>
              <a:t>frame </a:t>
            </a:r>
            <a:r>
              <a:rPr sz="2800" b="1" i="1" spc="5" dirty="0">
                <a:latin typeface="Times New Roman"/>
                <a:cs typeface="Times New Roman"/>
              </a:rPr>
              <a:t>0, </a:t>
            </a:r>
            <a:r>
              <a:rPr sz="2800" b="1" i="1" dirty="0">
                <a:latin typeface="Times New Roman"/>
                <a:cs typeface="Times New Roman"/>
              </a:rPr>
              <a:t>which </a:t>
            </a:r>
            <a:r>
              <a:rPr sz="2800" b="1" i="1" spc="10" dirty="0">
                <a:latin typeface="Times New Roman"/>
                <a:cs typeface="Times New Roman"/>
              </a:rPr>
              <a:t>is 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acknowledged.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5"/>
              </a:lnSpc>
            </a:pPr>
            <a:r>
              <a:rPr spc="-35" dirty="0"/>
              <a:t>11.</a:t>
            </a:r>
            <a:fld id="{81D60167-4931-47E6-BA6A-407CBD079E47}" type="slidenum">
              <a:rPr spc="-35" dirty="0"/>
              <a:pPr marL="12700">
                <a:lnSpc>
                  <a:spcPts val="2305"/>
                </a:lnSpc>
              </a:pPr>
              <a:t>14</a:t>
            </a:fld>
            <a:endParaRPr spc="-3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1081"/>
            <a:ext cx="23094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11.3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04825"/>
            <a:ext cx="51034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50060" algn="l"/>
              </a:tabLst>
            </a:pPr>
            <a:r>
              <a:rPr sz="2400" spc="-15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spc="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3333CC"/>
                </a:solidFill>
                <a:latin typeface="Times New Roman"/>
                <a:cs typeface="Times New Roman"/>
              </a:rPr>
              <a:t>11.11	</a:t>
            </a:r>
            <a:r>
              <a:rPr sz="2000" i="1" spc="-5" dirty="0">
                <a:latin typeface="Times New Roman"/>
                <a:cs typeface="Times New Roman"/>
              </a:rPr>
              <a:t>Flow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diagram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for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Example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spc="-30" dirty="0">
                <a:latin typeface="Times New Roman"/>
                <a:cs typeface="Times New Roman"/>
              </a:rPr>
              <a:t>11.3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923" y="6402323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4167" y="1109472"/>
            <a:ext cx="5894832" cy="51865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5"/>
              </a:lnSpc>
            </a:pPr>
            <a:r>
              <a:rPr spc="-35" dirty="0"/>
              <a:t>11.</a:t>
            </a:r>
            <a:fld id="{81D60167-4931-47E6-BA6A-407CBD079E47}" type="slidenum">
              <a:rPr spc="-35" dirty="0"/>
              <a:pPr marL="12700">
                <a:lnSpc>
                  <a:spcPts val="2305"/>
                </a:lnSpc>
              </a:pPr>
              <a:t>15</a:t>
            </a:fld>
            <a:endParaRPr spc="-3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04825"/>
            <a:ext cx="53797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5300" algn="l"/>
              </a:tabLst>
            </a:pPr>
            <a:r>
              <a:rPr sz="2400" spc="-15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spc="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3333CC"/>
                </a:solidFill>
                <a:latin typeface="Times New Roman"/>
                <a:cs typeface="Times New Roman"/>
              </a:rPr>
              <a:t>11.12	</a:t>
            </a:r>
            <a:r>
              <a:rPr sz="2000" i="1" spc="-5" dirty="0">
                <a:latin typeface="Times New Roman"/>
                <a:cs typeface="Times New Roman"/>
              </a:rPr>
              <a:t>Send</a:t>
            </a:r>
            <a:r>
              <a:rPr sz="2000" i="1" spc="3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window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for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Go-Back-N</a:t>
            </a:r>
            <a:r>
              <a:rPr sz="2000" i="1" spc="-100" dirty="0">
                <a:latin typeface="Times New Roman"/>
                <a:cs typeface="Times New Roman"/>
              </a:rPr>
              <a:t> </a:t>
            </a:r>
            <a:r>
              <a:rPr sz="2000" i="1" spc="-15" dirty="0">
                <a:latin typeface="Times New Roman"/>
                <a:cs typeface="Times New Roman"/>
              </a:rPr>
              <a:t>ARQ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923" y="6249923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552" y="1228344"/>
            <a:ext cx="8537448" cy="45628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5"/>
              </a:lnSpc>
            </a:pPr>
            <a:r>
              <a:rPr spc="-35" dirty="0"/>
              <a:t>11.</a:t>
            </a:r>
            <a:fld id="{81D60167-4931-47E6-BA6A-407CBD079E47}" type="slidenum">
              <a:rPr spc="-35" dirty="0"/>
              <a:pPr marL="12700">
                <a:lnSpc>
                  <a:spcPts val="2305"/>
                </a:lnSpc>
              </a:pPr>
              <a:t>16</a:t>
            </a:fld>
            <a:endParaRPr spc="-3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143000"/>
            <a:ext cx="8155305" cy="683260"/>
            <a:chOff x="457200" y="2023872"/>
            <a:chExt cx="8155305" cy="683260"/>
          </a:xfrm>
        </p:grpSpPr>
        <p:sp>
          <p:nvSpPr>
            <p:cNvPr id="3" name="object 3"/>
            <p:cNvSpPr/>
            <p:nvPr/>
          </p:nvSpPr>
          <p:spPr>
            <a:xfrm>
              <a:off x="458723" y="2668523"/>
              <a:ext cx="8153400" cy="0"/>
            </a:xfrm>
            <a:custGeom>
              <a:avLst/>
              <a:gdLst/>
              <a:ahLst/>
              <a:cxnLst/>
              <a:rect l="l" t="t" r="r" b="b"/>
              <a:pathLst>
                <a:path w="8153400">
                  <a:moveTo>
                    <a:pt x="0" y="0"/>
                  </a:moveTo>
                  <a:lnTo>
                    <a:pt x="8153400" y="0"/>
                  </a:lnTo>
                </a:path>
              </a:pathLst>
            </a:custGeom>
            <a:ln w="762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2023872"/>
              <a:ext cx="1143000" cy="566927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381000" y="53340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7200" y="1905000"/>
            <a:ext cx="8077200" cy="155448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7465" rIns="0" bIns="0" rtlCol="0">
            <a:spAutoFit/>
          </a:bodyPr>
          <a:lstStyle/>
          <a:p>
            <a:pPr marL="151765" marR="145415" algn="ctr">
              <a:lnSpc>
                <a:spcPct val="100000"/>
              </a:lnSpc>
              <a:spcBef>
                <a:spcPts val="295"/>
              </a:spcBef>
            </a:pPr>
            <a:r>
              <a:rPr sz="3200" b="1" spc="-15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send </a:t>
            </a:r>
            <a:r>
              <a:rPr sz="3200" b="1" dirty="0">
                <a:latin typeface="Arial"/>
                <a:cs typeface="Arial"/>
              </a:rPr>
              <a:t>window </a:t>
            </a:r>
            <a:r>
              <a:rPr sz="3200" b="1" spc="-5" dirty="0">
                <a:latin typeface="Arial"/>
                <a:cs typeface="Arial"/>
              </a:rPr>
              <a:t>is an </a:t>
            </a:r>
            <a:r>
              <a:rPr sz="3200" b="1" spc="-10" dirty="0">
                <a:latin typeface="Arial"/>
                <a:cs typeface="Arial"/>
              </a:rPr>
              <a:t>abstract concept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defining </a:t>
            </a:r>
            <a:r>
              <a:rPr sz="3200" b="1" spc="-5" dirty="0">
                <a:latin typeface="Arial"/>
                <a:cs typeface="Arial"/>
              </a:rPr>
              <a:t>an </a:t>
            </a:r>
            <a:r>
              <a:rPr sz="3200" b="1" spc="-10" dirty="0">
                <a:latin typeface="Arial"/>
                <a:cs typeface="Arial"/>
              </a:rPr>
              <a:t>imaginary box </a:t>
            </a:r>
            <a:r>
              <a:rPr sz="3200" b="1" spc="-5" dirty="0">
                <a:latin typeface="Arial"/>
                <a:cs typeface="Arial"/>
              </a:rPr>
              <a:t>of size </a:t>
            </a:r>
            <a:r>
              <a:rPr sz="3200" b="1" spc="30" dirty="0">
                <a:latin typeface="Arial"/>
                <a:cs typeface="Arial"/>
              </a:rPr>
              <a:t>2</a:t>
            </a:r>
            <a:r>
              <a:rPr sz="3150" b="1" i="1" spc="44" baseline="25132" dirty="0">
                <a:latin typeface="Arial"/>
                <a:cs typeface="Arial"/>
              </a:rPr>
              <a:t>m</a:t>
            </a:r>
            <a:r>
              <a:rPr sz="3150" b="1" i="1" spc="52" baseline="25132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− 1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15" dirty="0">
                <a:latin typeface="Arial"/>
                <a:cs typeface="Arial"/>
              </a:rPr>
              <a:t>with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three</a:t>
            </a:r>
            <a:r>
              <a:rPr sz="3200" b="1" spc="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variables:</a:t>
            </a:r>
            <a:r>
              <a:rPr sz="3200" b="1" spc="6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</a:t>
            </a:r>
            <a:r>
              <a:rPr sz="3150" b="1" spc="-7" baseline="-14550" dirty="0">
                <a:latin typeface="Arial"/>
                <a:cs typeface="Arial"/>
              </a:rPr>
              <a:t>f</a:t>
            </a:r>
            <a:r>
              <a:rPr sz="3200" b="1" spc="-5" dirty="0">
                <a:latin typeface="Arial"/>
                <a:cs typeface="Arial"/>
              </a:rPr>
              <a:t>,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</a:t>
            </a:r>
            <a:r>
              <a:rPr sz="3150" b="1" baseline="-14550" dirty="0">
                <a:latin typeface="Arial"/>
                <a:cs typeface="Arial"/>
              </a:rPr>
              <a:t>n</a:t>
            </a:r>
            <a:r>
              <a:rPr sz="3200" b="1" dirty="0">
                <a:latin typeface="Arial"/>
                <a:cs typeface="Arial"/>
              </a:rPr>
              <a:t>,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and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10" dirty="0">
                <a:latin typeface="Arial"/>
                <a:cs typeface="Arial"/>
              </a:rPr>
              <a:t>S</a:t>
            </a:r>
            <a:r>
              <a:rPr sz="3150" b="1" spc="15" baseline="-13227" dirty="0">
                <a:latin typeface="Arial"/>
                <a:cs typeface="Arial"/>
              </a:rPr>
              <a:t>size</a:t>
            </a:r>
            <a:r>
              <a:rPr sz="3200" b="1" spc="10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5"/>
              </a:lnSpc>
            </a:pPr>
            <a:r>
              <a:rPr spc="-35" dirty="0"/>
              <a:t>11.</a:t>
            </a:r>
            <a:fld id="{81D60167-4931-47E6-BA6A-407CBD079E47}" type="slidenum">
              <a:rPr spc="-35" dirty="0"/>
              <a:pPr marL="12700">
                <a:lnSpc>
                  <a:spcPts val="2305"/>
                </a:lnSpc>
              </a:pPr>
              <a:t>17</a:t>
            </a:fld>
            <a:endParaRPr spc="-35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1219200"/>
            <a:ext cx="7200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ot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496823" y="3581400"/>
            <a:ext cx="8077200" cy="155448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7465" rIns="0" bIns="0" rtlCol="0">
            <a:spAutoFit/>
          </a:bodyPr>
          <a:lstStyle/>
          <a:p>
            <a:pPr marL="1008380" marR="1003300" algn="ctr">
              <a:lnSpc>
                <a:spcPct val="100000"/>
              </a:lnSpc>
              <a:spcBef>
                <a:spcPts val="295"/>
              </a:spcBef>
            </a:pPr>
            <a:r>
              <a:rPr sz="3200" b="1" spc="-15" dirty="0">
                <a:latin typeface="Arial"/>
                <a:cs typeface="Arial"/>
              </a:rPr>
              <a:t>The </a:t>
            </a:r>
            <a:r>
              <a:rPr sz="3200" b="1" spc="-5" dirty="0">
                <a:latin typeface="Arial"/>
                <a:cs typeface="Arial"/>
              </a:rPr>
              <a:t>send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window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can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slide </a:t>
            </a:r>
            <a:r>
              <a:rPr sz="3200" b="1" spc="-15" dirty="0">
                <a:latin typeface="Arial"/>
                <a:cs typeface="Arial"/>
              </a:rPr>
              <a:t>one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or </a:t>
            </a:r>
            <a:r>
              <a:rPr sz="3200" b="1" spc="-10" dirty="0">
                <a:latin typeface="Arial"/>
                <a:cs typeface="Arial"/>
              </a:rPr>
              <a:t>more </a:t>
            </a:r>
            <a:r>
              <a:rPr sz="3200" b="1" spc="-5" dirty="0">
                <a:latin typeface="Arial"/>
                <a:cs typeface="Arial"/>
              </a:rPr>
              <a:t>slots </a:t>
            </a:r>
            <a:r>
              <a:rPr sz="3200" b="1" spc="10" dirty="0">
                <a:latin typeface="Arial"/>
                <a:cs typeface="Arial"/>
              </a:rPr>
              <a:t>when </a:t>
            </a:r>
            <a:r>
              <a:rPr sz="3200" b="1" spc="-5" dirty="0">
                <a:latin typeface="Arial"/>
                <a:cs typeface="Arial"/>
              </a:rPr>
              <a:t>a </a:t>
            </a:r>
            <a:r>
              <a:rPr sz="3200" b="1" spc="-20" dirty="0">
                <a:latin typeface="Arial"/>
                <a:cs typeface="Arial"/>
              </a:rPr>
              <a:t>valid 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acknowledgment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15" dirty="0">
                <a:latin typeface="Arial"/>
                <a:cs typeface="Arial"/>
              </a:rPr>
              <a:t>arrives.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04825"/>
            <a:ext cx="56635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5300" algn="l"/>
              </a:tabLst>
            </a:pPr>
            <a:r>
              <a:rPr sz="2400" spc="-15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spc="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3333CC"/>
                </a:solidFill>
                <a:latin typeface="Times New Roman"/>
                <a:cs typeface="Times New Roman"/>
              </a:rPr>
              <a:t>11.13	</a:t>
            </a:r>
            <a:r>
              <a:rPr sz="2000" i="1" spc="-5" dirty="0">
                <a:latin typeface="Times New Roman"/>
                <a:cs typeface="Times New Roman"/>
              </a:rPr>
              <a:t>Receive</a:t>
            </a:r>
            <a:r>
              <a:rPr sz="2000" i="1" spc="3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window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for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Go-Back-N</a:t>
            </a:r>
            <a:r>
              <a:rPr sz="2000" i="1" spc="-75" dirty="0">
                <a:latin typeface="Times New Roman"/>
                <a:cs typeface="Times New Roman"/>
              </a:rPr>
              <a:t> </a:t>
            </a:r>
            <a:r>
              <a:rPr sz="2000" i="1" spc="-15" dirty="0">
                <a:latin typeface="Times New Roman"/>
                <a:cs typeface="Times New Roman"/>
              </a:rPr>
              <a:t>ARQ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923" y="6249923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991" y="1844039"/>
            <a:ext cx="7760208" cy="34137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5"/>
              </a:lnSpc>
            </a:pPr>
            <a:r>
              <a:rPr spc="-35" dirty="0"/>
              <a:t>11.</a:t>
            </a:r>
            <a:fld id="{81D60167-4931-47E6-BA6A-407CBD079E47}" type="slidenum">
              <a:rPr spc="-35" dirty="0"/>
              <a:pPr marL="12700">
                <a:lnSpc>
                  <a:spcPts val="2305"/>
                </a:lnSpc>
              </a:pPr>
              <a:t>18</a:t>
            </a:fld>
            <a:endParaRPr spc="-3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723" y="2058923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1772" y="5259323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6823" y="2148839"/>
            <a:ext cx="8077200" cy="3017520"/>
          </a:xfrm>
          <a:custGeom>
            <a:avLst/>
            <a:gdLst/>
            <a:ahLst/>
            <a:cxnLst/>
            <a:rect l="l" t="t" r="r" b="b"/>
            <a:pathLst>
              <a:path w="8077200" h="3017520">
                <a:moveTo>
                  <a:pt x="8077200" y="0"/>
                </a:moveTo>
                <a:lnTo>
                  <a:pt x="0" y="0"/>
                </a:lnTo>
                <a:lnTo>
                  <a:pt x="0" y="3017519"/>
                </a:lnTo>
                <a:lnTo>
                  <a:pt x="8077200" y="3017519"/>
                </a:lnTo>
                <a:lnTo>
                  <a:pt x="8077200" y="0"/>
                </a:lnTo>
                <a:close/>
              </a:path>
            </a:pathLst>
          </a:custGeom>
          <a:solidFill>
            <a:srgbClr val="99FF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4938" y="2174189"/>
            <a:ext cx="7162165" cy="295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-5715" algn="ctr">
              <a:lnSpc>
                <a:spcPct val="100000"/>
              </a:lnSpc>
              <a:spcBef>
                <a:spcPts val="95"/>
              </a:spcBef>
              <a:tabLst>
                <a:tab pos="6553834" algn="l"/>
              </a:tabLst>
            </a:pPr>
            <a:r>
              <a:rPr sz="3200" b="1" spc="-15" dirty="0">
                <a:latin typeface="Arial"/>
                <a:cs typeface="Arial"/>
              </a:rPr>
              <a:t>The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15" dirty="0">
                <a:latin typeface="Arial"/>
                <a:cs typeface="Arial"/>
              </a:rPr>
              <a:t>receive</a:t>
            </a:r>
            <a:r>
              <a:rPr sz="3200" b="1" spc="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window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is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an </a:t>
            </a:r>
            <a:r>
              <a:rPr sz="3200" b="1" spc="-10" dirty="0">
                <a:latin typeface="Arial"/>
                <a:cs typeface="Arial"/>
              </a:rPr>
              <a:t>abstract 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concept</a:t>
            </a:r>
            <a:r>
              <a:rPr sz="3200" b="1" spc="6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defining</a:t>
            </a:r>
            <a:r>
              <a:rPr sz="3200" b="1" spc="6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an</a:t>
            </a:r>
            <a:r>
              <a:rPr sz="3200" b="1" spc="5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imaginary</a:t>
            </a:r>
            <a:r>
              <a:rPr sz="3200" b="1" spc="7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box </a:t>
            </a:r>
            <a:r>
              <a:rPr sz="3200" b="1" spc="-5" dirty="0">
                <a:latin typeface="Arial"/>
                <a:cs typeface="Arial"/>
              </a:rPr>
              <a:t> of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si</a:t>
            </a:r>
            <a:r>
              <a:rPr sz="3200" b="1" spc="5" dirty="0">
                <a:latin typeface="Arial"/>
                <a:cs typeface="Arial"/>
              </a:rPr>
              <a:t>z</a:t>
            </a:r>
            <a:r>
              <a:rPr sz="3200" b="1" spc="-5" dirty="0">
                <a:latin typeface="Arial"/>
                <a:cs typeface="Arial"/>
              </a:rPr>
              <a:t>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1 </a:t>
            </a:r>
            <a:r>
              <a:rPr sz="3200" b="1" spc="75" dirty="0">
                <a:latin typeface="Arial"/>
                <a:cs typeface="Arial"/>
              </a:rPr>
              <a:t>w</a:t>
            </a:r>
            <a:r>
              <a:rPr sz="3200" b="1" spc="-5" dirty="0">
                <a:latin typeface="Arial"/>
                <a:cs typeface="Arial"/>
              </a:rPr>
              <a:t>ith</a:t>
            </a:r>
            <a:r>
              <a:rPr sz="3200" b="1" spc="-9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</a:t>
            </a:r>
            <a:r>
              <a:rPr sz="3200" b="1" spc="-15" dirty="0">
                <a:latin typeface="Arial"/>
                <a:cs typeface="Arial"/>
              </a:rPr>
              <a:t>n</a:t>
            </a:r>
            <a:r>
              <a:rPr sz="3200" b="1" spc="-5" dirty="0">
                <a:latin typeface="Arial"/>
                <a:cs typeface="Arial"/>
              </a:rPr>
              <a:t>e</a:t>
            </a:r>
            <a:r>
              <a:rPr sz="3200" b="1" spc="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single </a:t>
            </a:r>
            <a:r>
              <a:rPr sz="3200" b="1" spc="-85" dirty="0">
                <a:latin typeface="Arial"/>
                <a:cs typeface="Arial"/>
              </a:rPr>
              <a:t>v</a:t>
            </a:r>
            <a:r>
              <a:rPr sz="3200" b="1" spc="-5" dirty="0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r</a:t>
            </a:r>
            <a:r>
              <a:rPr sz="3200" b="1" spc="-5" dirty="0">
                <a:latin typeface="Arial"/>
                <a:cs typeface="Arial"/>
              </a:rPr>
              <a:t>iable</a:t>
            </a:r>
            <a:r>
              <a:rPr sz="3200" b="1" dirty="0">
                <a:latin typeface="Arial"/>
                <a:cs typeface="Arial"/>
              </a:rPr>
              <a:t>	</a:t>
            </a:r>
            <a:r>
              <a:rPr sz="3200" b="1" spc="-10" dirty="0">
                <a:latin typeface="Arial"/>
                <a:cs typeface="Arial"/>
              </a:rPr>
              <a:t>R</a:t>
            </a:r>
            <a:r>
              <a:rPr sz="3150" b="1" spc="15" baseline="-13227" dirty="0">
                <a:latin typeface="Arial"/>
                <a:cs typeface="Arial"/>
              </a:rPr>
              <a:t>n</a:t>
            </a:r>
            <a:r>
              <a:rPr sz="3200" b="1" spc="-5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200" b="1" spc="-10" dirty="0">
                <a:latin typeface="Arial"/>
                <a:cs typeface="Arial"/>
              </a:rPr>
              <a:t>The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>
                <a:latin typeface="Arial"/>
                <a:cs typeface="Arial"/>
              </a:rPr>
              <a:t>window</a:t>
            </a:r>
            <a:r>
              <a:rPr sz="3200" b="1" spc="-60">
                <a:latin typeface="Arial"/>
                <a:cs typeface="Arial"/>
              </a:rPr>
              <a:t> </a:t>
            </a:r>
            <a:r>
              <a:rPr sz="3200" b="1" spc="-5" smtClean="0">
                <a:latin typeface="Arial"/>
                <a:cs typeface="Arial"/>
              </a:rPr>
              <a:t>slides</a:t>
            </a:r>
            <a:r>
              <a:rPr lang="en-US" sz="3200" b="1" spc="-5" dirty="0" smtClean="0">
                <a:latin typeface="Arial"/>
                <a:cs typeface="Arial"/>
              </a:rPr>
              <a:t> </a:t>
            </a:r>
            <a:r>
              <a:rPr sz="3200" b="1" spc="15" smtClean="0">
                <a:latin typeface="Arial"/>
                <a:cs typeface="Arial"/>
              </a:rPr>
              <a:t>when</a:t>
            </a:r>
            <a:r>
              <a:rPr sz="3200" b="1" spc="-105" smtClean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correct</a:t>
            </a:r>
            <a:r>
              <a:rPr sz="3200" b="1" spc="1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frame</a:t>
            </a:r>
            <a:r>
              <a:rPr sz="3200" b="1" spc="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has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15" dirty="0">
                <a:latin typeface="Arial"/>
                <a:cs typeface="Arial"/>
              </a:rPr>
              <a:t>arrived;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sliding</a:t>
            </a:r>
            <a:r>
              <a:rPr sz="3200" b="1" spc="-10" dirty="0">
                <a:latin typeface="Arial"/>
                <a:cs typeface="Arial"/>
              </a:rPr>
              <a:t> occurs </a:t>
            </a:r>
            <a:r>
              <a:rPr sz="3200" b="1" spc="-5" dirty="0">
                <a:latin typeface="Arial"/>
                <a:cs typeface="Arial"/>
              </a:rPr>
              <a:t>one</a:t>
            </a:r>
            <a:r>
              <a:rPr sz="3200" b="1" spc="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slot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at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</a:t>
            </a:r>
            <a:r>
              <a:rPr sz="3200" b="1" spc="-10" dirty="0">
                <a:latin typeface="Arial"/>
                <a:cs typeface="Arial"/>
              </a:rPr>
              <a:t> time.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371600"/>
            <a:ext cx="1143000" cy="5669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9442" y="1393317"/>
            <a:ext cx="7200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i="1" spc="5" dirty="0">
                <a:solidFill>
                  <a:srgbClr val="FF0000"/>
                </a:solidFill>
                <a:latin typeface="Times New Roman"/>
                <a:cs typeface="Times New Roman"/>
              </a:rPr>
              <a:t>ot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5"/>
              </a:lnSpc>
            </a:pPr>
            <a:r>
              <a:rPr spc="-35" dirty="0"/>
              <a:t>11.</a:t>
            </a:r>
            <a:fld id="{81D60167-4931-47E6-BA6A-407CBD079E47}" type="slidenum">
              <a:rPr spc="-35" dirty="0"/>
              <a:pPr marL="12700">
                <a:lnSpc>
                  <a:spcPts val="2305"/>
                </a:lnSpc>
              </a:pPr>
              <a:t>19</a:t>
            </a:fld>
            <a:endParaRPr spc="-3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7" y="0"/>
            <a:ext cx="9153525" cy="1381125"/>
            <a:chOff x="-3047" y="0"/>
            <a:chExt cx="9153525" cy="1381125"/>
          </a:xfrm>
        </p:grpSpPr>
        <p:sp>
          <p:nvSpPr>
            <p:cNvPr id="3" name="object 3"/>
            <p:cNvSpPr/>
            <p:nvPr/>
          </p:nvSpPr>
          <p:spPr>
            <a:xfrm>
              <a:off x="1524" y="1524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91440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9144000" y="1371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" y="1524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0" y="1371600"/>
                  </a:moveTo>
                  <a:lnTo>
                    <a:pt x="9144000" y="1371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08" y="316941"/>
              <a:ext cx="924902" cy="90352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103" y="316941"/>
              <a:ext cx="671893" cy="90352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215" y="316941"/>
              <a:ext cx="6956806" cy="90352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7340" y="427736"/>
            <a:ext cx="696404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40130" algn="l"/>
              </a:tabLst>
            </a:pPr>
            <a:r>
              <a:rPr spc="-160" dirty="0">
                <a:latin typeface="Times New Roman"/>
                <a:cs typeface="Times New Roman"/>
              </a:rPr>
              <a:t>1</a:t>
            </a:r>
            <a:r>
              <a:rPr spc="5" dirty="0">
                <a:latin typeface="Times New Roman"/>
                <a:cs typeface="Times New Roman"/>
              </a:rPr>
              <a:t>1</a:t>
            </a:r>
            <a:r>
              <a:rPr spc="-15" dirty="0">
                <a:latin typeface="Times New Roman"/>
                <a:cs typeface="Times New Roman"/>
              </a:rPr>
              <a:t>-</a:t>
            </a:r>
            <a:r>
              <a:rPr spc="-5" dirty="0">
                <a:latin typeface="Times New Roman"/>
                <a:cs typeface="Times New Roman"/>
              </a:rPr>
              <a:t>2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0" dirty="0">
                <a:latin typeface="Times New Roman"/>
                <a:cs typeface="Times New Roman"/>
              </a:rPr>
              <a:t>F</a:t>
            </a:r>
            <a:r>
              <a:rPr spc="-10" dirty="0">
                <a:latin typeface="Times New Roman"/>
                <a:cs typeface="Times New Roman"/>
              </a:rPr>
              <a:t>LOW</a:t>
            </a:r>
            <a:r>
              <a:rPr spc="-204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AN</a:t>
            </a:r>
            <a:r>
              <a:rPr spc="-10" dirty="0">
                <a:latin typeface="Times New Roman"/>
                <a:cs typeface="Times New Roman"/>
              </a:rPr>
              <a:t>D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ERROR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Times New Roman"/>
                <a:cs typeface="Times New Roman"/>
              </a:rPr>
              <a:t>C</a:t>
            </a:r>
            <a:r>
              <a:rPr spc="-25" dirty="0">
                <a:latin typeface="Times New Roman"/>
                <a:cs typeface="Times New Roman"/>
              </a:rPr>
              <a:t>O</a:t>
            </a:r>
            <a:r>
              <a:rPr spc="-15" dirty="0">
                <a:latin typeface="Times New Roman"/>
                <a:cs typeface="Times New Roman"/>
              </a:rPr>
              <a:t>NTROL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73736" y="1524038"/>
            <a:ext cx="8517890" cy="1644650"/>
            <a:chOff x="173736" y="1524038"/>
            <a:chExt cx="8517890" cy="16446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9929" y="1749978"/>
              <a:ext cx="559829" cy="2635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400" y="1524038"/>
              <a:ext cx="1168704" cy="79079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0032" y="1524038"/>
              <a:ext cx="1912366" cy="79079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92424" y="1524038"/>
              <a:ext cx="2662174" cy="79079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54624" y="1524038"/>
              <a:ext cx="769416" cy="79079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20968" y="1524038"/>
              <a:ext cx="924890" cy="79079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45807" y="1524038"/>
              <a:ext cx="1104684" cy="79079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47431" y="1524038"/>
              <a:ext cx="1043749" cy="79079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3736" y="1950758"/>
              <a:ext cx="1202258" cy="79079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39368" y="1950758"/>
              <a:ext cx="946226" cy="79079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52016" y="1950758"/>
              <a:ext cx="1101648" cy="79079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20112" y="1950758"/>
              <a:ext cx="1519174" cy="7907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02736" y="1950758"/>
              <a:ext cx="1025448" cy="79079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94632" y="1950758"/>
              <a:ext cx="1220546" cy="79079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181600" y="1950758"/>
              <a:ext cx="1513077" cy="79079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24015" y="1950758"/>
              <a:ext cx="559104" cy="79079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449568" y="1950758"/>
              <a:ext cx="2241676" cy="79079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73736" y="2377478"/>
              <a:ext cx="1226616" cy="79079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11936" y="2377478"/>
              <a:ext cx="1863598" cy="79079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484119" y="2377478"/>
              <a:ext cx="949248" cy="79079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048000" y="2377478"/>
              <a:ext cx="1464310" cy="79079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123944" y="2377478"/>
              <a:ext cx="790790" cy="79079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529327" y="2377478"/>
              <a:ext cx="1110805" cy="79079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251703" y="2377478"/>
              <a:ext cx="1049858" cy="79079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913120" y="2377478"/>
              <a:ext cx="1525397" cy="79079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67728" y="2377478"/>
              <a:ext cx="559104" cy="790790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383540" y="1617675"/>
            <a:ext cx="8076565" cy="481798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5" smtClean="0">
                <a:latin typeface="Times New Roman"/>
                <a:cs typeface="Times New Roman"/>
              </a:rPr>
              <a:t>most </a:t>
            </a:r>
            <a:r>
              <a:rPr sz="2800" b="1" i="1" spc="-5" smtClean="0">
                <a:latin typeface="Times New Roman"/>
                <a:cs typeface="Times New Roman"/>
              </a:rPr>
              <a:t>important responsibilities</a:t>
            </a:r>
            <a:r>
              <a:rPr sz="2800" b="1" i="1" smtClean="0">
                <a:latin typeface="Times New Roman"/>
                <a:cs typeface="Times New Roman"/>
              </a:rPr>
              <a:t> </a:t>
            </a:r>
            <a:r>
              <a:rPr sz="2800" b="1" i="1" spc="5" smtClean="0">
                <a:latin typeface="Times New Roman"/>
                <a:cs typeface="Times New Roman"/>
              </a:rPr>
              <a:t>of </a:t>
            </a:r>
            <a:r>
              <a:rPr sz="2800" b="1" i="1" spc="-5" smtClean="0">
                <a:latin typeface="Times New Roman"/>
                <a:cs typeface="Times New Roman"/>
              </a:rPr>
              <a:t>the</a:t>
            </a:r>
            <a:r>
              <a:rPr sz="2800" b="1" i="1" smtClean="0">
                <a:latin typeface="Times New Roman"/>
                <a:cs typeface="Times New Roman"/>
              </a:rPr>
              <a:t> </a:t>
            </a:r>
            <a:r>
              <a:rPr sz="2800" b="1" i="1" spc="-5" smtClean="0">
                <a:latin typeface="Times New Roman"/>
                <a:cs typeface="Times New Roman"/>
              </a:rPr>
              <a:t>data link </a:t>
            </a:r>
            <a:r>
              <a:rPr sz="2800" b="1" i="1" smtClean="0">
                <a:latin typeface="Times New Roman"/>
                <a:cs typeface="Times New Roman"/>
              </a:rPr>
              <a:t> </a:t>
            </a:r>
            <a:r>
              <a:rPr sz="2800" b="1" i="1" spc="-5" smtClean="0">
                <a:latin typeface="Times New Roman"/>
                <a:cs typeface="Times New Roman"/>
              </a:rPr>
              <a:t>layer </a:t>
            </a:r>
            <a:r>
              <a:rPr sz="2800" b="1" i="1" smtClean="0">
                <a:latin typeface="Times New Roman"/>
                <a:cs typeface="Times New Roman"/>
              </a:rPr>
              <a:t>are </a:t>
            </a:r>
            <a:r>
              <a:rPr sz="2800" b="1" i="1" spc="-5" smtClean="0">
                <a:solidFill>
                  <a:srgbClr val="FF0000"/>
                </a:solidFill>
                <a:latin typeface="Times New Roman"/>
                <a:cs typeface="Times New Roman"/>
              </a:rPr>
              <a:t>flow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control </a:t>
            </a:r>
            <a:r>
              <a:rPr sz="2800" b="1" i="1" spc="-5" dirty="0">
                <a:latin typeface="Times New Roman"/>
                <a:cs typeface="Times New Roman"/>
              </a:rPr>
              <a:t>and </a:t>
            </a:r>
            <a:r>
              <a:rPr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error control</a:t>
            </a:r>
            <a:r>
              <a:rPr sz="2800" b="1" i="1" spc="-10" dirty="0">
                <a:latin typeface="Times New Roman"/>
                <a:cs typeface="Times New Roman"/>
              </a:rPr>
              <a:t>. </a:t>
            </a:r>
            <a:r>
              <a:rPr sz="2800" b="1" i="1" spc="-15" dirty="0">
                <a:latin typeface="Times New Roman"/>
                <a:cs typeface="Times New Roman"/>
              </a:rPr>
              <a:t>Collectively</a:t>
            </a:r>
            <a:r>
              <a:rPr sz="2800" b="1" i="1" spc="-15">
                <a:latin typeface="Times New Roman"/>
                <a:cs typeface="Times New Roman"/>
              </a:rPr>
              <a:t>, </a:t>
            </a:r>
            <a:r>
              <a:rPr sz="2800" b="1" i="1" spc="-10">
                <a:latin typeface="Times New Roman"/>
                <a:cs typeface="Times New Roman"/>
              </a:rPr>
              <a:t> </a:t>
            </a:r>
            <a:r>
              <a:rPr sz="2800" b="1" i="1" spc="5" dirty="0">
                <a:latin typeface="Times New Roman"/>
                <a:cs typeface="Times New Roman"/>
              </a:rPr>
              <a:t>these</a:t>
            </a:r>
            <a:r>
              <a:rPr sz="2800" b="1" i="1" spc="-60" smtClean="0">
                <a:latin typeface="Times New Roman"/>
                <a:cs typeface="Times New Roman"/>
              </a:rPr>
              <a:t> </a:t>
            </a:r>
            <a:r>
              <a:rPr sz="2800" b="1" i="1" spc="5" smtClean="0">
                <a:latin typeface="Times New Roman"/>
                <a:cs typeface="Times New Roman"/>
              </a:rPr>
              <a:t>functions</a:t>
            </a:r>
            <a:r>
              <a:rPr sz="2800" b="1" i="1" spc="-75" smtClean="0">
                <a:latin typeface="Times New Roman"/>
                <a:cs typeface="Times New Roman"/>
              </a:rPr>
              <a:t> </a:t>
            </a:r>
            <a:r>
              <a:rPr sz="2800" b="1" i="1" spc="10" smtClean="0">
                <a:latin typeface="Times New Roman"/>
                <a:cs typeface="Times New Roman"/>
              </a:rPr>
              <a:t>are</a:t>
            </a:r>
            <a:r>
              <a:rPr sz="2800" b="1" i="1" spc="-25" smtClean="0">
                <a:latin typeface="Times New Roman"/>
                <a:cs typeface="Times New Roman"/>
              </a:rPr>
              <a:t> </a:t>
            </a:r>
            <a:r>
              <a:rPr sz="2800" b="1" i="1" spc="5" smtClean="0">
                <a:latin typeface="Times New Roman"/>
                <a:cs typeface="Times New Roman"/>
              </a:rPr>
              <a:t>known</a:t>
            </a:r>
            <a:r>
              <a:rPr sz="2800" b="1" i="1" spc="-45" smtClean="0">
                <a:latin typeface="Times New Roman"/>
                <a:cs typeface="Times New Roman"/>
              </a:rPr>
              <a:t> </a:t>
            </a:r>
            <a:r>
              <a:rPr sz="2800" b="1" i="1" spc="5" smtClean="0">
                <a:latin typeface="Times New Roman"/>
                <a:cs typeface="Times New Roman"/>
              </a:rPr>
              <a:t>as</a:t>
            </a:r>
            <a:r>
              <a:rPr sz="2800" b="1" i="1" spc="-20" smtClean="0">
                <a:latin typeface="Times New Roman"/>
                <a:cs typeface="Times New Roman"/>
              </a:rPr>
              <a:t> </a:t>
            </a:r>
            <a:r>
              <a:rPr sz="2800" b="1" i="1" spc="10" smtClean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2800" b="1" i="1" spc="-5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spc="5">
                <a:solidFill>
                  <a:srgbClr val="FF0000"/>
                </a:solidFill>
                <a:latin typeface="Times New Roman"/>
                <a:cs typeface="Times New Roman"/>
              </a:rPr>
              <a:t>link</a:t>
            </a:r>
            <a:r>
              <a:rPr sz="2800" b="1" i="1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spc="5" smtClean="0">
                <a:solidFill>
                  <a:srgbClr val="FF0000"/>
                </a:solidFill>
                <a:latin typeface="Times New Roman"/>
                <a:cs typeface="Times New Roman"/>
              </a:rPr>
              <a:t>control</a:t>
            </a:r>
            <a:r>
              <a:rPr sz="2800" b="1" i="1" spc="5" smtClean="0">
                <a:latin typeface="Times New Roman"/>
                <a:cs typeface="Times New Roman"/>
              </a:rPr>
              <a:t>.</a:t>
            </a:r>
            <a:endParaRPr lang="en-US" sz="2800" b="1" i="1" spc="5" dirty="0" smtClean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endParaRPr lang="en-US" sz="2800" b="1" i="1" spc="5" dirty="0" smtClean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lang="en-US" sz="2800" b="1" i="1" spc="5" dirty="0" smtClean="0">
                <a:latin typeface="Times New Roman"/>
                <a:cs typeface="Times New Roman"/>
              </a:rPr>
              <a:t>Flow control refers to a set of procedures  used to restrict the amount of data that the sender can send before  waiting for acknowledgment.</a:t>
            </a:r>
          </a:p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endParaRPr lang="en-US" sz="2800" b="1" i="1" spc="5" dirty="0" smtClean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lang="en-US" sz="2800" b="1" i="1" spc="5" dirty="0" smtClean="0">
                <a:latin typeface="Times New Roman"/>
                <a:cs typeface="Times New Roman"/>
              </a:rPr>
              <a:t>Error control in the data link layer is  on automatic repeat request,  which is the retransmission of data.</a:t>
            </a:r>
            <a:endParaRPr lang="en-US" sz="2800" dirty="0" smtClean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endParaRPr sz="2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540" y="6515420"/>
            <a:ext cx="527050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5"/>
              </a:lnSpc>
            </a:pPr>
            <a:r>
              <a:rPr sz="2000" b="1" spc="-40" dirty="0">
                <a:solidFill>
                  <a:srgbClr val="1C1C1C"/>
                </a:solidFill>
                <a:latin typeface="Arial"/>
                <a:cs typeface="Arial"/>
              </a:rPr>
              <a:t>11.</a:t>
            </a:r>
            <a:fld id="{81D60167-4931-47E6-BA6A-407CBD079E47}" type="slidenum">
              <a:rPr sz="2000" b="1" spc="-40" dirty="0">
                <a:solidFill>
                  <a:srgbClr val="1C1C1C"/>
                </a:solidFill>
                <a:latin typeface="Arial"/>
                <a:cs typeface="Arial"/>
              </a:rPr>
              <a:pPr marL="12700">
                <a:lnSpc>
                  <a:spcPts val="2305"/>
                </a:lnSpc>
              </a:pPr>
              <a:t>2</a:t>
            </a:fld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923" y="153923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7620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828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52729"/>
            <a:ext cx="4626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5300" algn="l"/>
              </a:tabLst>
            </a:pPr>
            <a:r>
              <a:rPr sz="2400" spc="-15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spc="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3333CC"/>
                </a:solidFill>
                <a:latin typeface="Times New Roman"/>
                <a:cs typeface="Times New Roman"/>
              </a:rPr>
              <a:t>11.14	</a:t>
            </a:r>
            <a:r>
              <a:rPr sz="2000" i="1" spc="-5" dirty="0">
                <a:latin typeface="Times New Roman"/>
                <a:cs typeface="Times New Roman"/>
              </a:rPr>
              <a:t>Design</a:t>
            </a:r>
            <a:r>
              <a:rPr sz="2000" i="1" spc="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of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Go-Back-N</a:t>
            </a:r>
            <a:r>
              <a:rPr sz="2000" i="1" spc="-80" dirty="0">
                <a:latin typeface="Times New Roman"/>
                <a:cs typeface="Times New Roman"/>
              </a:rPr>
              <a:t> </a:t>
            </a:r>
            <a:r>
              <a:rPr sz="2000" i="1" spc="-15" dirty="0">
                <a:latin typeface="Times New Roman"/>
                <a:cs typeface="Times New Roman"/>
              </a:rPr>
              <a:t>ARQ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923" y="6402323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7216" y="914400"/>
            <a:ext cx="6196584" cy="524256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5"/>
              </a:lnSpc>
            </a:pPr>
            <a:r>
              <a:rPr spc="-35" dirty="0"/>
              <a:t>11.</a:t>
            </a:r>
            <a:fld id="{81D60167-4931-47E6-BA6A-407CBD079E47}" type="slidenum">
              <a:rPr spc="-35" dirty="0"/>
              <a:pPr marL="12700">
                <a:lnSpc>
                  <a:spcPts val="2305"/>
                </a:lnSpc>
              </a:pPr>
              <a:t>20</a:t>
            </a:fld>
            <a:endParaRPr spc="-3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923" y="153923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838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828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252729"/>
            <a:ext cx="5118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5300" algn="l"/>
              </a:tabLst>
            </a:pPr>
            <a:r>
              <a:rPr sz="2400" spc="-15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spc="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3333CC"/>
                </a:solidFill>
                <a:latin typeface="Times New Roman"/>
                <a:cs typeface="Times New Roman"/>
              </a:rPr>
              <a:t>11.16	</a:t>
            </a:r>
            <a:r>
              <a:rPr sz="2000" i="1" spc="-5" dirty="0">
                <a:latin typeface="Times New Roman"/>
                <a:cs typeface="Times New Roman"/>
              </a:rPr>
              <a:t>Flow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diagram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for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Example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spc="-30" dirty="0">
                <a:latin typeface="Times New Roman"/>
                <a:cs typeface="Times New Roman"/>
              </a:rPr>
              <a:t>11.6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923" y="6326123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231" y="990600"/>
            <a:ext cx="7211568" cy="518349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5"/>
              </a:lnSpc>
            </a:pPr>
            <a:r>
              <a:rPr spc="-35" dirty="0"/>
              <a:t>11.</a:t>
            </a:r>
            <a:fld id="{81D60167-4931-47E6-BA6A-407CBD079E47}" type="slidenum">
              <a:rPr spc="-35" dirty="0"/>
              <a:pPr marL="12700">
                <a:lnSpc>
                  <a:spcPts val="2305"/>
                </a:lnSpc>
              </a:pPr>
              <a:t>21</a:t>
            </a:fld>
            <a:endParaRPr spc="-3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719" y="1164158"/>
            <a:ext cx="8544560" cy="984885"/>
          </a:xfrm>
        </p:spPr>
        <p:txBody>
          <a:bodyPr/>
          <a:lstStyle/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1026" name="Picture 2" descr="UNIT-II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6553200" cy="47411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 descr="LNCT GROUP OF COLLE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4" y="1600200"/>
            <a:ext cx="6245225" cy="4956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04825"/>
            <a:ext cx="68554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5300" algn="l"/>
              </a:tabLst>
            </a:pPr>
            <a:r>
              <a:rPr sz="2400" i="0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i="0" spc="-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0" spc="-10" dirty="0">
                <a:solidFill>
                  <a:srgbClr val="3333CC"/>
                </a:solidFill>
                <a:latin typeface="Times New Roman"/>
                <a:cs typeface="Times New Roman"/>
              </a:rPr>
              <a:t>11.18</a:t>
            </a:r>
            <a:r>
              <a:rPr sz="2400" i="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000000"/>
                </a:solidFill>
              </a:rPr>
              <a:t>Send</a:t>
            </a:r>
            <a:r>
              <a:rPr sz="2000" spc="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window</a:t>
            </a:r>
            <a:r>
              <a:rPr sz="2000" spc="-1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for</a:t>
            </a:r>
            <a:r>
              <a:rPr sz="2000" spc="-5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Selective</a:t>
            </a:r>
            <a:r>
              <a:rPr sz="2000" spc="-2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Repeat</a:t>
            </a:r>
            <a:r>
              <a:rPr sz="2000" spc="-114" dirty="0">
                <a:solidFill>
                  <a:srgbClr val="000000"/>
                </a:solidFill>
              </a:rPr>
              <a:t> </a:t>
            </a:r>
            <a:r>
              <a:rPr sz="2000" spc="-25" dirty="0">
                <a:solidFill>
                  <a:srgbClr val="000000"/>
                </a:solidFill>
              </a:rPr>
              <a:t>ARQ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923" y="6249923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991" y="2566417"/>
            <a:ext cx="8446008" cy="223418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5"/>
              </a:lnSpc>
            </a:pPr>
            <a:r>
              <a:rPr spc="-10" dirty="0"/>
              <a:t>11.</a:t>
            </a:r>
            <a:fld id="{81D60167-4931-47E6-BA6A-407CBD079E47}" type="slidenum">
              <a:rPr spc="-10" dirty="0"/>
              <a:pPr marL="12700">
                <a:lnSpc>
                  <a:spcPts val="2305"/>
                </a:lnSpc>
              </a:pPr>
              <a:t>24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04825"/>
            <a:ext cx="85318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5300" algn="l"/>
              </a:tabLst>
            </a:pPr>
            <a:r>
              <a:rPr sz="2400" i="0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i="0" spc="-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0" spc="-10" dirty="0">
                <a:solidFill>
                  <a:srgbClr val="3333CC"/>
                </a:solidFill>
                <a:latin typeface="Times New Roman"/>
                <a:cs typeface="Times New Roman"/>
              </a:rPr>
              <a:t>11.19</a:t>
            </a:r>
            <a:r>
              <a:rPr sz="2400" i="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000000"/>
                </a:solidFill>
              </a:rPr>
              <a:t>Receive window</a:t>
            </a:r>
            <a:r>
              <a:rPr sz="2000" spc="-1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for</a:t>
            </a:r>
            <a:r>
              <a:rPr sz="2000" spc="-5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Selective</a:t>
            </a:r>
            <a:r>
              <a:rPr sz="2000" spc="-2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Repeat</a:t>
            </a:r>
            <a:r>
              <a:rPr sz="2000" spc="-100" dirty="0">
                <a:solidFill>
                  <a:srgbClr val="000000"/>
                </a:solidFill>
              </a:rPr>
              <a:t> </a:t>
            </a:r>
            <a:r>
              <a:rPr sz="2000" spc="-25" dirty="0">
                <a:solidFill>
                  <a:srgbClr val="000000"/>
                </a:solidFill>
              </a:rPr>
              <a:t>ARQ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923" y="6249923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301239"/>
            <a:ext cx="7485888" cy="21183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5"/>
              </a:lnSpc>
            </a:pPr>
            <a:r>
              <a:rPr spc="-10" dirty="0"/>
              <a:t>11.</a:t>
            </a:r>
            <a:fld id="{81D60167-4931-47E6-BA6A-407CBD079E47}" type="slidenum">
              <a:rPr spc="-10" dirty="0"/>
              <a:pPr marL="12700">
                <a:lnSpc>
                  <a:spcPts val="2305"/>
                </a:lnSpc>
              </a:pPr>
              <a:t>25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923" y="153923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" y="838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828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304800"/>
            <a:ext cx="7541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5300" algn="l"/>
              </a:tabLst>
            </a:pPr>
            <a:r>
              <a:rPr sz="2400" i="0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i="0" spc="-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0" spc="-10" dirty="0">
                <a:solidFill>
                  <a:srgbClr val="3333CC"/>
                </a:solidFill>
                <a:latin typeface="Times New Roman"/>
                <a:cs typeface="Times New Roman"/>
              </a:rPr>
              <a:t>11.20</a:t>
            </a:r>
            <a:r>
              <a:rPr sz="2400" i="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000000"/>
                </a:solidFill>
              </a:rPr>
              <a:t>Design</a:t>
            </a:r>
            <a:r>
              <a:rPr sz="2000" spc="-1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of</a:t>
            </a:r>
            <a:r>
              <a:rPr sz="2000" spc="-3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Selective</a:t>
            </a:r>
            <a:r>
              <a:rPr sz="2000" spc="-2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Repeat</a:t>
            </a:r>
            <a:r>
              <a:rPr sz="2000" spc="-95" dirty="0">
                <a:solidFill>
                  <a:srgbClr val="000000"/>
                </a:solidFill>
              </a:rPr>
              <a:t> </a:t>
            </a:r>
            <a:r>
              <a:rPr sz="2000" spc="-25" dirty="0">
                <a:solidFill>
                  <a:srgbClr val="000000"/>
                </a:solidFill>
              </a:rPr>
              <a:t>ARQ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923" y="6402323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5816" y="1097280"/>
            <a:ext cx="6196584" cy="522732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5"/>
              </a:lnSpc>
            </a:pPr>
            <a:r>
              <a:rPr spc="-10" dirty="0"/>
              <a:t>11.</a:t>
            </a:r>
            <a:fld id="{81D60167-4931-47E6-BA6A-407CBD079E47}" type="slidenum">
              <a:rPr spc="-10" dirty="0"/>
              <a:pPr marL="12700">
                <a:lnSpc>
                  <a:spcPts val="2305"/>
                </a:lnSpc>
              </a:pPr>
              <a:t>26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04825"/>
            <a:ext cx="76174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5300" algn="l"/>
              </a:tabLst>
            </a:pPr>
            <a:r>
              <a:rPr sz="2400" i="0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i="0" spc="-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0" spc="-10" dirty="0">
                <a:solidFill>
                  <a:srgbClr val="3333CC"/>
                </a:solidFill>
                <a:latin typeface="Times New Roman"/>
                <a:cs typeface="Times New Roman"/>
              </a:rPr>
              <a:t>11.21</a:t>
            </a:r>
            <a:r>
              <a:rPr sz="2400" i="0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000000"/>
                </a:solidFill>
              </a:rPr>
              <a:t>Selective</a:t>
            </a:r>
            <a:r>
              <a:rPr sz="2000" spc="-4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Repeat</a:t>
            </a:r>
            <a:r>
              <a:rPr sz="2000" spc="-11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ARQ,</a:t>
            </a:r>
            <a:r>
              <a:rPr sz="2000" spc="10" dirty="0">
                <a:solidFill>
                  <a:srgbClr val="000000"/>
                </a:solidFill>
              </a:rPr>
              <a:t> </a:t>
            </a:r>
            <a:r>
              <a:rPr sz="2000">
                <a:solidFill>
                  <a:srgbClr val="000000"/>
                </a:solidFill>
              </a:rPr>
              <a:t>window</a:t>
            </a:r>
            <a:r>
              <a:rPr sz="2000" spc="-50">
                <a:solidFill>
                  <a:srgbClr val="000000"/>
                </a:solidFill>
              </a:rPr>
              <a:t> </a:t>
            </a:r>
            <a:r>
              <a:rPr sz="2000" spc="-20" smtClean="0">
                <a:solidFill>
                  <a:srgbClr val="000000"/>
                </a:solidFill>
              </a:rPr>
              <a:t>size</a:t>
            </a:r>
            <a:r>
              <a:rPr lang="en-US" sz="2000" spc="-20" dirty="0" smtClean="0">
                <a:solidFill>
                  <a:srgbClr val="000000"/>
                </a:solidFill>
              </a:rPr>
              <a:t>(</a:t>
            </a:r>
            <a:r>
              <a:rPr lang="en-US" sz="2000" spc="30" dirty="0" smtClean="0"/>
              <a:t>2</a:t>
            </a:r>
            <a:r>
              <a:rPr lang="en-US" sz="2000" i="1" spc="44" baseline="25132" dirty="0" smtClean="0"/>
              <a:t>m-1</a:t>
            </a:r>
            <a:r>
              <a:rPr lang="en-US" sz="2000" i="1" spc="52" baseline="25132" dirty="0" smtClean="0"/>
              <a:t> </a:t>
            </a:r>
            <a:r>
              <a:rPr lang="en-US" sz="2000" spc="-20" dirty="0" smtClean="0">
                <a:solidFill>
                  <a:srgbClr val="000000"/>
                </a:solidFill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923" y="6249923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5"/>
              </a:lnSpc>
            </a:pPr>
            <a:r>
              <a:rPr spc="-10" dirty="0"/>
              <a:t>11.</a:t>
            </a:r>
            <a:fld id="{81D60167-4931-47E6-BA6A-407CBD079E47}" type="slidenum">
              <a:rPr spc="-10" dirty="0"/>
              <a:pPr marL="12700">
                <a:lnSpc>
                  <a:spcPts val="2305"/>
                </a:lnSpc>
              </a:pPr>
              <a:t>27</a:t>
            </a:fld>
            <a:endParaRPr spc="-10" dirty="0"/>
          </a:p>
        </p:txBody>
      </p:sp>
      <p:pic>
        <p:nvPicPr>
          <p:cNvPr id="15362" name="Picture 2" descr="Sliding Window Protocol | Set 3 (Selective Repeat) - GeeksforGeek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375" y="835996"/>
            <a:ext cx="6778625" cy="571720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723" y="2668523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1772" y="4421123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6823" y="2758439"/>
            <a:ext cx="8077200" cy="155448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7465" rIns="0" bIns="0" rtlCol="0">
            <a:spAutoFit/>
          </a:bodyPr>
          <a:lstStyle/>
          <a:p>
            <a:pPr marL="224790" marR="220979" algn="ctr">
              <a:lnSpc>
                <a:spcPct val="100000"/>
              </a:lnSpc>
              <a:spcBef>
                <a:spcPts val="295"/>
              </a:spcBef>
            </a:pPr>
            <a:r>
              <a:rPr sz="3200" b="1" dirty="0">
                <a:latin typeface="Arial"/>
                <a:cs typeface="Arial"/>
              </a:rPr>
              <a:t>In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Selective</a:t>
            </a:r>
            <a:r>
              <a:rPr sz="3200" b="1" spc="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Repeat</a:t>
            </a:r>
            <a:r>
              <a:rPr sz="3200" b="1" spc="-1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ARQ,</a:t>
            </a:r>
            <a:r>
              <a:rPr sz="3200" b="1" spc="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the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size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the </a:t>
            </a:r>
            <a:r>
              <a:rPr sz="3200" b="1" dirty="0">
                <a:latin typeface="Arial"/>
                <a:cs typeface="Arial"/>
              </a:rPr>
              <a:t>sender</a:t>
            </a:r>
            <a:r>
              <a:rPr sz="3200" b="1" spc="-8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and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receiver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window</a:t>
            </a:r>
            <a:endParaRPr sz="32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latin typeface="Arial"/>
                <a:cs typeface="Arial"/>
              </a:rPr>
              <a:t>must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be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at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most</a:t>
            </a:r>
            <a:r>
              <a:rPr sz="3200" b="1" spc="-10" dirty="0">
                <a:latin typeface="Arial"/>
                <a:cs typeface="Arial"/>
              </a:rPr>
              <a:t> one-</a:t>
            </a:r>
            <a:r>
              <a:rPr sz="3200" b="1" dirty="0">
                <a:latin typeface="Arial"/>
                <a:cs typeface="Arial"/>
              </a:rPr>
              <a:t>half of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2</a:t>
            </a:r>
            <a:r>
              <a:rPr sz="3150" b="1" spc="-37" baseline="25132" dirty="0">
                <a:latin typeface="Arial"/>
                <a:cs typeface="Arial"/>
              </a:rPr>
              <a:t>m</a:t>
            </a:r>
            <a:r>
              <a:rPr sz="3200" b="1" spc="-25" dirty="0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981200"/>
            <a:ext cx="1143000" cy="56692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9442" y="2003298"/>
            <a:ext cx="72009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20" dirty="0"/>
              <a:t>Note</a:t>
            </a:r>
            <a:endParaRPr sz="28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5"/>
              </a:lnSpc>
            </a:pPr>
            <a:r>
              <a:rPr spc="-10" dirty="0"/>
              <a:t>11.</a:t>
            </a:r>
            <a:fld id="{81D60167-4931-47E6-BA6A-407CBD079E47}" type="slidenum">
              <a:rPr spc="-10" dirty="0"/>
              <a:pPr marL="12700">
                <a:lnSpc>
                  <a:spcPts val="2305"/>
                </a:lnSpc>
              </a:pPr>
              <a:t>28</a:t>
            </a:fld>
            <a:endParaRPr spc="-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238" y="0"/>
            <a:ext cx="9153525" cy="1381125"/>
            <a:chOff x="-3238" y="0"/>
            <a:chExt cx="9153525" cy="1381125"/>
          </a:xfrm>
        </p:grpSpPr>
        <p:sp>
          <p:nvSpPr>
            <p:cNvPr id="3" name="object 3"/>
            <p:cNvSpPr/>
            <p:nvPr/>
          </p:nvSpPr>
          <p:spPr>
            <a:xfrm>
              <a:off x="1524" y="1524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91440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9144000" y="1371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" y="1524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0" y="1371600"/>
                  </a:moveTo>
                  <a:lnTo>
                    <a:pt x="9144000" y="1371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08" y="316941"/>
              <a:ext cx="924902" cy="90352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104" y="316941"/>
              <a:ext cx="671893" cy="90352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215" y="316941"/>
              <a:ext cx="3579622" cy="90352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7340" y="427736"/>
            <a:ext cx="35871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40130" algn="l"/>
              </a:tabLst>
            </a:pPr>
            <a:r>
              <a:rPr spc="-45" dirty="0">
                <a:latin typeface="Times New Roman"/>
                <a:cs typeface="Times New Roman"/>
              </a:rPr>
              <a:t>11-3	</a:t>
            </a:r>
            <a:r>
              <a:rPr spc="-20" dirty="0">
                <a:latin typeface="Times New Roman"/>
                <a:cs typeface="Times New Roman"/>
              </a:rPr>
              <a:t>PROTOCOLS</a:t>
            </a:r>
          </a:p>
        </p:txBody>
      </p:sp>
      <p:sp>
        <p:nvSpPr>
          <p:cNvPr id="89" name="object 8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5"/>
              </a:lnSpc>
            </a:pPr>
            <a:r>
              <a:rPr spc="-35" dirty="0"/>
              <a:t>11.</a:t>
            </a:r>
            <a:fld id="{81D60167-4931-47E6-BA6A-407CBD079E47}" type="slidenum">
              <a:rPr spc="-35" dirty="0"/>
              <a:pPr marL="12700">
                <a:lnSpc>
                  <a:spcPts val="2305"/>
                </a:lnSpc>
              </a:pPr>
              <a:t>3</a:t>
            </a:fld>
            <a:endParaRPr spc="-35" dirty="0"/>
          </a:p>
        </p:txBody>
      </p:sp>
      <p:pic>
        <p:nvPicPr>
          <p:cNvPr id="90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0895" y="1755648"/>
            <a:ext cx="8520926" cy="37846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7" y="0"/>
            <a:ext cx="9153525" cy="1381125"/>
            <a:chOff x="-3047" y="0"/>
            <a:chExt cx="9153525" cy="1381125"/>
          </a:xfrm>
        </p:grpSpPr>
        <p:sp>
          <p:nvSpPr>
            <p:cNvPr id="3" name="object 3"/>
            <p:cNvSpPr/>
            <p:nvPr/>
          </p:nvSpPr>
          <p:spPr>
            <a:xfrm>
              <a:off x="1524" y="1524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91440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9144000" y="1371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" y="1524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0" y="1371600"/>
                  </a:moveTo>
                  <a:lnTo>
                    <a:pt x="9144000" y="1371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08" y="316941"/>
              <a:ext cx="924902" cy="90352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1103" y="316941"/>
              <a:ext cx="671893" cy="90352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215" y="316941"/>
              <a:ext cx="5655310" cy="903528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7340" y="427736"/>
            <a:ext cx="56616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40130" algn="l"/>
              </a:tabLst>
            </a:pPr>
            <a:r>
              <a:rPr spc="-45" dirty="0">
                <a:latin typeface="Times New Roman"/>
                <a:cs typeface="Times New Roman"/>
              </a:rPr>
              <a:t>11-4	</a:t>
            </a:r>
            <a:r>
              <a:rPr spc="-10" dirty="0">
                <a:latin typeface="Times New Roman"/>
                <a:cs typeface="Times New Roman"/>
              </a:rPr>
              <a:t>NOISELESS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CHANNELS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73736" y="1530134"/>
            <a:ext cx="8517890" cy="1644650"/>
            <a:chOff x="173736" y="1530134"/>
            <a:chExt cx="8517890" cy="16446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905" y="1756074"/>
              <a:ext cx="520424" cy="2635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9808" y="1530134"/>
              <a:ext cx="809028" cy="79079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8719" y="1530134"/>
              <a:ext cx="1065072" cy="79079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80615" y="1530134"/>
              <a:ext cx="1558797" cy="79079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66287" y="1530134"/>
              <a:ext cx="866990" cy="79079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63112" y="1530134"/>
              <a:ext cx="1162634" cy="79079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55591" y="1530134"/>
              <a:ext cx="848702" cy="79079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831080" y="1530134"/>
              <a:ext cx="1183970" cy="79079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44895" y="1530134"/>
              <a:ext cx="1656333" cy="79079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31152" y="1530134"/>
              <a:ext cx="769416" cy="79079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30440" y="1530134"/>
              <a:ext cx="1360677" cy="79079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3736" y="1956854"/>
              <a:ext cx="848702" cy="7907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5527" y="1956854"/>
              <a:ext cx="1479677" cy="79079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45208" y="1956854"/>
              <a:ext cx="946226" cy="79079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61487" y="1956854"/>
              <a:ext cx="1071181" cy="79079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605783" y="1956854"/>
              <a:ext cx="2083054" cy="79079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458968" y="1956854"/>
              <a:ext cx="787704" cy="79079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019800" y="1956854"/>
              <a:ext cx="1891029" cy="79079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440167" y="1956854"/>
              <a:ext cx="559104" cy="79079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772400" y="1956854"/>
              <a:ext cx="918781" cy="79079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3736" y="2383574"/>
              <a:ext cx="1881886" cy="79079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664208" y="2383574"/>
              <a:ext cx="988872" cy="79079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264663" y="2383574"/>
              <a:ext cx="1823974" cy="79079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697224" y="2383574"/>
              <a:ext cx="909637" cy="79079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221480" y="2383574"/>
              <a:ext cx="1010246" cy="79079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843271" y="2383574"/>
              <a:ext cx="1068146" cy="79079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522976" y="2383574"/>
              <a:ext cx="769416" cy="79079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907024" y="2383574"/>
              <a:ext cx="1662429" cy="79079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098792" y="2383574"/>
              <a:ext cx="559104" cy="79079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383540" y="1622805"/>
            <a:ext cx="8074659" cy="1307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800" b="1" i="1" dirty="0">
                <a:latin typeface="Times New Roman"/>
                <a:cs typeface="Times New Roman"/>
              </a:rPr>
              <a:t>Let us </a:t>
            </a:r>
            <a:r>
              <a:rPr sz="2800" b="1" i="1" spc="-5" dirty="0">
                <a:latin typeface="Times New Roman"/>
                <a:cs typeface="Times New Roman"/>
              </a:rPr>
              <a:t>first </a:t>
            </a:r>
            <a:r>
              <a:rPr sz="2800" b="1" i="1" dirty="0">
                <a:latin typeface="Times New Roman"/>
                <a:cs typeface="Times New Roman"/>
              </a:rPr>
              <a:t>assume we have </a:t>
            </a:r>
            <a:r>
              <a:rPr sz="2800" b="1" i="1" spc="5" dirty="0">
                <a:latin typeface="Times New Roman"/>
                <a:cs typeface="Times New Roman"/>
              </a:rPr>
              <a:t>an </a:t>
            </a:r>
            <a:r>
              <a:rPr sz="2800" b="1" i="1" spc="-5" dirty="0">
                <a:latin typeface="Times New Roman"/>
                <a:cs typeface="Times New Roman"/>
              </a:rPr>
              <a:t>ideal channel </a:t>
            </a:r>
            <a:r>
              <a:rPr sz="2800" b="1" i="1" spc="5" dirty="0">
                <a:latin typeface="Times New Roman"/>
                <a:cs typeface="Times New Roman"/>
              </a:rPr>
              <a:t>in </a:t>
            </a:r>
            <a:r>
              <a:rPr sz="2800" b="1" i="1" spc="-5" dirty="0">
                <a:latin typeface="Times New Roman"/>
                <a:cs typeface="Times New Roman"/>
              </a:rPr>
              <a:t>which </a:t>
            </a:r>
            <a:r>
              <a:rPr sz="2800" b="1" i="1" dirty="0">
                <a:latin typeface="Times New Roman"/>
                <a:cs typeface="Times New Roman"/>
              </a:rPr>
              <a:t> no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frames</a:t>
            </a:r>
            <a:r>
              <a:rPr sz="2800" b="1" i="1" dirty="0">
                <a:latin typeface="Times New Roman"/>
                <a:cs typeface="Times New Roman"/>
              </a:rPr>
              <a:t> are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lost,</a:t>
            </a:r>
            <a:r>
              <a:rPr sz="2800" b="1" i="1" dirty="0">
                <a:latin typeface="Times New Roman"/>
                <a:cs typeface="Times New Roman"/>
              </a:rPr>
              <a:t> duplicated,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corrupted.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215" dirty="0">
                <a:latin typeface="Times New Roman"/>
                <a:cs typeface="Times New Roman"/>
              </a:rPr>
              <a:t>We </a:t>
            </a:r>
            <a:r>
              <a:rPr sz="2800" b="1" i="1" spc="-210" dirty="0">
                <a:latin typeface="Times New Roman"/>
                <a:cs typeface="Times New Roman"/>
              </a:rPr>
              <a:t> </a:t>
            </a:r>
            <a:r>
              <a:rPr sz="2800" b="1" i="1" spc="5" dirty="0">
                <a:latin typeface="Times New Roman"/>
                <a:cs typeface="Times New Roman"/>
              </a:rPr>
              <a:t>introduce</a:t>
            </a:r>
            <a:r>
              <a:rPr sz="2800" b="1" i="1" spc="-80" dirty="0">
                <a:latin typeface="Times New Roman"/>
                <a:cs typeface="Times New Roman"/>
              </a:rPr>
              <a:t> </a:t>
            </a:r>
            <a:r>
              <a:rPr sz="2800" b="1" i="1" spc="5" dirty="0">
                <a:latin typeface="Times New Roman"/>
                <a:cs typeface="Times New Roman"/>
              </a:rPr>
              <a:t>two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protocols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spc="5" dirty="0">
                <a:latin typeface="Times New Roman"/>
                <a:cs typeface="Times New Roman"/>
              </a:rPr>
              <a:t>for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5" dirty="0">
                <a:latin typeface="Times New Roman"/>
                <a:cs typeface="Times New Roman"/>
              </a:rPr>
              <a:t>this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spc="5" dirty="0">
                <a:latin typeface="Times New Roman"/>
                <a:cs typeface="Times New Roman"/>
              </a:rPr>
              <a:t>type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spc="5" dirty="0">
                <a:latin typeface="Times New Roman"/>
                <a:cs typeface="Times New Roman"/>
              </a:rPr>
              <a:t>of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spc="5" dirty="0">
                <a:latin typeface="Times New Roman"/>
                <a:cs typeface="Times New Roman"/>
              </a:rPr>
              <a:t>channel.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0" name="object 40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45719" y="4133126"/>
            <a:ext cx="5125085" cy="790790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231140" y="4166575"/>
            <a:ext cx="4699635" cy="12966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2800" b="1" i="1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sz="2800" b="1" i="1" u="heavy" spc="-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sz="2800" b="1" i="1" u="heavy" spc="-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800" b="1" i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800" b="1" i="1" u="heavy" spc="-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Simplest</a:t>
            </a:r>
            <a:r>
              <a:rPr sz="2400" b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33CC"/>
                </a:solidFill>
                <a:latin typeface="Times New Roman"/>
                <a:cs typeface="Times New Roman"/>
              </a:rPr>
              <a:t>Protocol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15" dirty="0">
                <a:solidFill>
                  <a:srgbClr val="0033CC"/>
                </a:solidFill>
                <a:latin typeface="Times New Roman"/>
                <a:cs typeface="Times New Roman"/>
              </a:rPr>
              <a:t>Stop-and-Wait</a:t>
            </a:r>
            <a:r>
              <a:rPr sz="2400" b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33CC"/>
                </a:solidFill>
                <a:latin typeface="Times New Roman"/>
                <a:cs typeface="Times New Roman"/>
              </a:rPr>
              <a:t>Protocol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2" name="object 42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259079" y="4623815"/>
            <a:ext cx="4698365" cy="77724"/>
          </a:xfrm>
          <a:prstGeom prst="rect">
            <a:avLst/>
          </a:prstGeom>
        </p:spPr>
      </p:pic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5"/>
              </a:lnSpc>
            </a:pPr>
            <a:r>
              <a:rPr spc="-35" dirty="0"/>
              <a:t>11.</a:t>
            </a:r>
            <a:fld id="{81D60167-4931-47E6-BA6A-407CBD079E47}" type="slidenum">
              <a:rPr spc="-35" dirty="0"/>
              <a:pPr marL="12700">
                <a:lnSpc>
                  <a:spcPts val="2305"/>
                </a:lnSpc>
              </a:pPr>
              <a:t>4</a:t>
            </a:fld>
            <a:endParaRPr spc="-3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591" y="404825"/>
            <a:ext cx="83197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2900" algn="l"/>
              </a:tabLst>
            </a:pPr>
            <a:r>
              <a:rPr sz="2400" spc="-15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spc="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3333CC"/>
                </a:solidFill>
                <a:latin typeface="Times New Roman"/>
                <a:cs typeface="Times New Roman"/>
              </a:rPr>
              <a:t>11.6	</a:t>
            </a:r>
            <a:r>
              <a:rPr sz="2000" i="1" spc="-5" dirty="0">
                <a:latin typeface="Times New Roman"/>
                <a:cs typeface="Times New Roman"/>
              </a:rPr>
              <a:t>The</a:t>
            </a:r>
            <a:r>
              <a:rPr sz="2000" i="1" spc="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design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of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the</a:t>
            </a:r>
            <a:r>
              <a:rPr sz="2000" i="1" dirty="0">
                <a:latin typeface="Times New Roman"/>
                <a:cs typeface="Times New Roman"/>
              </a:rPr>
              <a:t> simplest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protocol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with </a:t>
            </a:r>
            <a:r>
              <a:rPr sz="2000" i="1" spc="-5" dirty="0">
                <a:latin typeface="Times New Roman"/>
                <a:cs typeface="Times New Roman"/>
              </a:rPr>
              <a:t>no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flow </a:t>
            </a:r>
            <a:r>
              <a:rPr sz="2000" i="1" dirty="0">
                <a:latin typeface="Times New Roman"/>
                <a:cs typeface="Times New Roman"/>
              </a:rPr>
              <a:t>or</a:t>
            </a:r>
            <a:r>
              <a:rPr sz="2000" i="1" spc="-5" dirty="0">
                <a:latin typeface="Times New Roman"/>
                <a:cs typeface="Times New Roman"/>
              </a:rPr>
              <a:t> error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control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923" y="6249923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840" y="1246632"/>
            <a:ext cx="7604759" cy="477316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5"/>
              </a:lnSpc>
            </a:pPr>
            <a:r>
              <a:rPr spc="-35" dirty="0"/>
              <a:t>11.</a:t>
            </a:r>
            <a:fld id="{81D60167-4931-47E6-BA6A-407CBD079E47}" type="slidenum">
              <a:rPr spc="-35" dirty="0"/>
              <a:pPr marL="12700">
                <a:lnSpc>
                  <a:spcPts val="2305"/>
                </a:lnSpc>
              </a:pPr>
              <a:t>5</a:t>
            </a:fld>
            <a:endParaRPr spc="-3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299719" y="1164158"/>
            <a:ext cx="8544560" cy="34612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320" marR="5080">
              <a:lnSpc>
                <a:spcPct val="100000"/>
              </a:lnSpc>
              <a:spcBef>
                <a:spcPts val="110"/>
              </a:spcBef>
              <a:tabLst>
                <a:tab pos="779145" algn="l"/>
                <a:tab pos="1169670" algn="l"/>
                <a:tab pos="1584325" algn="l"/>
                <a:tab pos="1919605" algn="l"/>
                <a:tab pos="2105660" algn="l"/>
                <a:tab pos="2297430" algn="l"/>
                <a:tab pos="2760980" algn="l"/>
                <a:tab pos="2953385" algn="l"/>
                <a:tab pos="3221355" algn="l"/>
                <a:tab pos="3331210" algn="l"/>
                <a:tab pos="3471545" algn="l"/>
                <a:tab pos="4057015" algn="l"/>
                <a:tab pos="4660900" algn="l"/>
                <a:tab pos="4840605" algn="l"/>
                <a:tab pos="5282565" algn="l"/>
                <a:tab pos="5321935" algn="l"/>
                <a:tab pos="5551170" algn="l"/>
                <a:tab pos="6118225" algn="l"/>
                <a:tab pos="7020559" algn="l"/>
                <a:tab pos="7313295" algn="l"/>
                <a:tab pos="7715884" algn="l"/>
                <a:tab pos="8072755" algn="l"/>
                <a:tab pos="8347075" algn="l"/>
              </a:tabLst>
            </a:pPr>
            <a:r>
              <a:rPr sz="2800" i="1" spc="5" dirty="0">
                <a:latin typeface="Times New Roman"/>
                <a:cs typeface="Times New Roman"/>
              </a:rPr>
              <a:t>F</a:t>
            </a:r>
            <a:r>
              <a:rPr sz="2800" i="1" spc="-15" dirty="0">
                <a:latin typeface="Times New Roman"/>
                <a:cs typeface="Times New Roman"/>
              </a:rPr>
              <a:t>i</a:t>
            </a:r>
            <a:r>
              <a:rPr sz="2800" i="1" spc="15" dirty="0">
                <a:latin typeface="Times New Roman"/>
                <a:cs typeface="Times New Roman"/>
              </a:rPr>
              <a:t>g</a:t>
            </a:r>
            <a:r>
              <a:rPr sz="2800" i="1" spc="5" dirty="0">
                <a:latin typeface="Times New Roman"/>
                <a:cs typeface="Times New Roman"/>
              </a:rPr>
              <a:t>u</a:t>
            </a:r>
            <a:r>
              <a:rPr sz="2800" i="1" spc="-15" dirty="0">
                <a:latin typeface="Times New Roman"/>
                <a:cs typeface="Times New Roman"/>
              </a:rPr>
              <a:t>r</a:t>
            </a:r>
            <a:r>
              <a:rPr sz="2800" i="1" dirty="0">
                <a:latin typeface="Times New Roman"/>
                <a:cs typeface="Times New Roman"/>
              </a:rPr>
              <a:t>e</a:t>
            </a:r>
            <a:r>
              <a:rPr sz="2800" i="1">
                <a:latin typeface="Times New Roman"/>
                <a:cs typeface="Times New Roman"/>
              </a:rPr>
              <a:t>	</a:t>
            </a:r>
            <a:r>
              <a:rPr sz="2800" i="1" spc="-130" smtClean="0">
                <a:latin typeface="Times New Roman"/>
                <a:cs typeface="Times New Roman"/>
              </a:rPr>
              <a:t>1</a:t>
            </a:r>
            <a:r>
              <a:rPr sz="2800" i="1" spc="15" smtClean="0">
                <a:latin typeface="Times New Roman"/>
                <a:cs typeface="Times New Roman"/>
              </a:rPr>
              <a:t>1</a:t>
            </a:r>
            <a:r>
              <a:rPr sz="2800" i="1" spc="-35" smtClean="0">
                <a:latin typeface="Times New Roman"/>
                <a:cs typeface="Times New Roman"/>
              </a:rPr>
              <a:t>.</a:t>
            </a:r>
            <a:r>
              <a:rPr lang="en-US" sz="2800" i="1" spc="5" dirty="0" smtClean="0">
                <a:latin typeface="Times New Roman"/>
                <a:cs typeface="Times New Roman"/>
              </a:rPr>
              <a:t>6</a:t>
            </a:r>
            <a:r>
              <a:rPr sz="2800" i="1" dirty="0">
                <a:latin typeface="Times New Roman"/>
                <a:cs typeface="Times New Roman"/>
              </a:rPr>
              <a:t>	</a:t>
            </a:r>
            <a:r>
              <a:rPr sz="2800" i="1" spc="5" dirty="0">
                <a:latin typeface="Times New Roman"/>
                <a:cs typeface="Times New Roman"/>
              </a:rPr>
              <a:t>s</a:t>
            </a:r>
            <a:r>
              <a:rPr sz="2800" i="1" spc="-25" dirty="0">
                <a:latin typeface="Times New Roman"/>
                <a:cs typeface="Times New Roman"/>
              </a:rPr>
              <a:t>h</a:t>
            </a:r>
            <a:r>
              <a:rPr sz="2800" i="1" spc="10" dirty="0">
                <a:latin typeface="Times New Roman"/>
                <a:cs typeface="Times New Roman"/>
              </a:rPr>
              <a:t>o</a:t>
            </a:r>
            <a:r>
              <a:rPr sz="2800" i="1" spc="-25" dirty="0">
                <a:latin typeface="Times New Roman"/>
                <a:cs typeface="Times New Roman"/>
              </a:rPr>
              <a:t>w</a:t>
            </a:r>
            <a:r>
              <a:rPr sz="2800" i="1" dirty="0">
                <a:latin typeface="Times New Roman"/>
                <a:cs typeface="Times New Roman"/>
              </a:rPr>
              <a:t>s	</a:t>
            </a:r>
            <a:r>
              <a:rPr sz="2800" i="1" spc="-10" dirty="0">
                <a:latin typeface="Times New Roman"/>
                <a:cs typeface="Times New Roman"/>
              </a:rPr>
              <a:t>a</a:t>
            </a:r>
            <a:r>
              <a:rPr sz="2800" i="1" spc="5" dirty="0">
                <a:latin typeface="Times New Roman"/>
                <a:cs typeface="Times New Roman"/>
              </a:rPr>
              <a:t>n</a:t>
            </a:r>
            <a:r>
              <a:rPr sz="2800" i="1" dirty="0">
                <a:latin typeface="Times New Roman"/>
                <a:cs typeface="Times New Roman"/>
              </a:rPr>
              <a:t>		e</a:t>
            </a:r>
            <a:r>
              <a:rPr sz="2800" i="1" spc="10" dirty="0">
                <a:latin typeface="Times New Roman"/>
                <a:cs typeface="Times New Roman"/>
              </a:rPr>
              <a:t>x</a:t>
            </a:r>
            <a:r>
              <a:rPr sz="2800" i="1" spc="-35" dirty="0">
                <a:latin typeface="Times New Roman"/>
                <a:cs typeface="Times New Roman"/>
              </a:rPr>
              <a:t>a</a:t>
            </a:r>
            <a:r>
              <a:rPr sz="2800" i="1" spc="50" dirty="0">
                <a:latin typeface="Times New Roman"/>
                <a:cs typeface="Times New Roman"/>
              </a:rPr>
              <a:t>m</a:t>
            </a:r>
            <a:r>
              <a:rPr sz="2800" i="1" spc="-15" dirty="0">
                <a:latin typeface="Times New Roman"/>
                <a:cs typeface="Times New Roman"/>
              </a:rPr>
              <a:t>pl</a:t>
            </a:r>
            <a:r>
              <a:rPr sz="2800" i="1" dirty="0">
                <a:latin typeface="Times New Roman"/>
                <a:cs typeface="Times New Roman"/>
              </a:rPr>
              <a:t>e	</a:t>
            </a:r>
            <a:r>
              <a:rPr sz="2800" i="1" spc="15" dirty="0">
                <a:latin typeface="Times New Roman"/>
                <a:cs typeface="Times New Roman"/>
              </a:rPr>
              <a:t>o</a:t>
            </a:r>
            <a:r>
              <a:rPr sz="2800" i="1" dirty="0">
                <a:latin typeface="Times New Roman"/>
                <a:cs typeface="Times New Roman"/>
              </a:rPr>
              <a:t>f	</a:t>
            </a:r>
            <a:r>
              <a:rPr sz="2800" i="1" spc="-25" dirty="0">
                <a:latin typeface="Times New Roman"/>
                <a:cs typeface="Times New Roman"/>
              </a:rPr>
              <a:t>c</a:t>
            </a:r>
            <a:r>
              <a:rPr sz="2800" i="1" spc="-30" dirty="0">
                <a:latin typeface="Times New Roman"/>
                <a:cs typeface="Times New Roman"/>
              </a:rPr>
              <a:t>o</a:t>
            </a:r>
            <a:r>
              <a:rPr sz="2800" i="1" spc="5" dirty="0">
                <a:latin typeface="Times New Roman"/>
                <a:cs typeface="Times New Roman"/>
              </a:rPr>
              <a:t>mmuni</a:t>
            </a:r>
            <a:r>
              <a:rPr sz="2800" i="1" spc="-25" dirty="0">
                <a:latin typeface="Times New Roman"/>
                <a:cs typeface="Times New Roman"/>
              </a:rPr>
              <a:t>c</a:t>
            </a:r>
            <a:r>
              <a:rPr sz="2800" i="1" spc="15" dirty="0">
                <a:latin typeface="Times New Roman"/>
                <a:cs typeface="Times New Roman"/>
              </a:rPr>
              <a:t>a</a:t>
            </a:r>
            <a:r>
              <a:rPr sz="2800" i="1" spc="-15" dirty="0">
                <a:latin typeface="Times New Roman"/>
                <a:cs typeface="Times New Roman"/>
              </a:rPr>
              <a:t>ti</a:t>
            </a:r>
            <a:r>
              <a:rPr sz="2800" i="1" spc="15" dirty="0">
                <a:latin typeface="Times New Roman"/>
                <a:cs typeface="Times New Roman"/>
              </a:rPr>
              <a:t>o</a:t>
            </a:r>
            <a:r>
              <a:rPr sz="2800" i="1" spc="5" dirty="0">
                <a:latin typeface="Times New Roman"/>
                <a:cs typeface="Times New Roman"/>
              </a:rPr>
              <a:t>n</a:t>
            </a:r>
            <a:r>
              <a:rPr sz="2800" i="1" dirty="0">
                <a:latin typeface="Times New Roman"/>
                <a:cs typeface="Times New Roman"/>
              </a:rPr>
              <a:t>	</a:t>
            </a:r>
            <a:r>
              <a:rPr sz="2800" i="1" spc="5" dirty="0">
                <a:latin typeface="Times New Roman"/>
                <a:cs typeface="Times New Roman"/>
              </a:rPr>
              <a:t>u</a:t>
            </a:r>
            <a:r>
              <a:rPr sz="2800" i="1" spc="-20" dirty="0">
                <a:latin typeface="Times New Roman"/>
                <a:cs typeface="Times New Roman"/>
              </a:rPr>
              <a:t>s</a:t>
            </a:r>
            <a:r>
              <a:rPr sz="2800" i="1" spc="5" dirty="0">
                <a:latin typeface="Times New Roman"/>
                <a:cs typeface="Times New Roman"/>
              </a:rPr>
              <a:t>i</a:t>
            </a:r>
            <a:r>
              <a:rPr sz="2800" i="1" dirty="0">
                <a:latin typeface="Times New Roman"/>
                <a:cs typeface="Times New Roman"/>
              </a:rPr>
              <a:t>ng  </a:t>
            </a:r>
            <a:r>
              <a:rPr sz="2800" i="1" spc="10" dirty="0">
                <a:latin typeface="Times New Roman"/>
                <a:cs typeface="Times New Roman"/>
              </a:rPr>
              <a:t>t</a:t>
            </a:r>
            <a:r>
              <a:rPr sz="2800" i="1" spc="5" dirty="0">
                <a:latin typeface="Times New Roman"/>
                <a:cs typeface="Times New Roman"/>
              </a:rPr>
              <a:t>h</a:t>
            </a:r>
            <a:r>
              <a:rPr sz="2800" i="1" spc="-15" dirty="0">
                <a:latin typeface="Times New Roman"/>
                <a:cs typeface="Times New Roman"/>
              </a:rPr>
              <a:t>i</a:t>
            </a:r>
            <a:r>
              <a:rPr sz="2800" i="1" dirty="0">
                <a:latin typeface="Times New Roman"/>
                <a:cs typeface="Times New Roman"/>
              </a:rPr>
              <a:t>s	</a:t>
            </a:r>
            <a:r>
              <a:rPr sz="2800" i="1" spc="10" dirty="0">
                <a:latin typeface="Times New Roman"/>
                <a:cs typeface="Times New Roman"/>
              </a:rPr>
              <a:t>p</a:t>
            </a:r>
            <a:r>
              <a:rPr sz="2800" i="1" spc="-15" dirty="0">
                <a:latin typeface="Times New Roman"/>
                <a:cs typeface="Times New Roman"/>
              </a:rPr>
              <a:t>r</a:t>
            </a:r>
            <a:r>
              <a:rPr sz="2800" i="1" spc="-10" dirty="0">
                <a:latin typeface="Times New Roman"/>
                <a:cs typeface="Times New Roman"/>
              </a:rPr>
              <a:t>o</a:t>
            </a:r>
            <a:r>
              <a:rPr sz="2800" i="1" spc="5" dirty="0">
                <a:latin typeface="Times New Roman"/>
                <a:cs typeface="Times New Roman"/>
              </a:rPr>
              <a:t>t</a:t>
            </a:r>
            <a:r>
              <a:rPr sz="2800" i="1" spc="-10" dirty="0">
                <a:latin typeface="Times New Roman"/>
                <a:cs typeface="Times New Roman"/>
              </a:rPr>
              <a:t>o</a:t>
            </a:r>
            <a:r>
              <a:rPr sz="2800" i="1" dirty="0">
                <a:latin typeface="Times New Roman"/>
                <a:cs typeface="Times New Roman"/>
              </a:rPr>
              <a:t>c</a:t>
            </a:r>
            <a:r>
              <a:rPr sz="2800" i="1" spc="-10" dirty="0">
                <a:latin typeface="Times New Roman"/>
                <a:cs typeface="Times New Roman"/>
              </a:rPr>
              <a:t>o</a:t>
            </a:r>
            <a:r>
              <a:rPr sz="2800" i="1" spc="20" dirty="0">
                <a:latin typeface="Times New Roman"/>
                <a:cs typeface="Times New Roman"/>
              </a:rPr>
              <a:t>l</a:t>
            </a:r>
            <a:r>
              <a:rPr sz="2800" i="1" dirty="0">
                <a:latin typeface="Times New Roman"/>
                <a:cs typeface="Times New Roman"/>
              </a:rPr>
              <a:t>.		</a:t>
            </a:r>
            <a:r>
              <a:rPr sz="2800" i="1" spc="10" dirty="0">
                <a:latin typeface="Times New Roman"/>
                <a:cs typeface="Times New Roman"/>
              </a:rPr>
              <a:t>I</a:t>
            </a:r>
            <a:r>
              <a:rPr sz="2800" i="1" dirty="0">
                <a:latin typeface="Times New Roman"/>
                <a:cs typeface="Times New Roman"/>
              </a:rPr>
              <a:t>t	</a:t>
            </a:r>
            <a:r>
              <a:rPr sz="2800" i="1" spc="-15" dirty="0">
                <a:latin typeface="Times New Roman"/>
                <a:cs typeface="Times New Roman"/>
              </a:rPr>
              <a:t>i</a:t>
            </a:r>
            <a:r>
              <a:rPr sz="2800" i="1" dirty="0">
                <a:latin typeface="Times New Roman"/>
                <a:cs typeface="Times New Roman"/>
              </a:rPr>
              <a:t>s	ve</a:t>
            </a:r>
            <a:r>
              <a:rPr sz="2800" i="1" spc="-15" dirty="0">
                <a:latin typeface="Times New Roman"/>
                <a:cs typeface="Times New Roman"/>
              </a:rPr>
              <a:t>r</a:t>
            </a:r>
            <a:r>
              <a:rPr sz="2800" i="1" dirty="0">
                <a:latin typeface="Times New Roman"/>
                <a:cs typeface="Times New Roman"/>
              </a:rPr>
              <a:t>y	</a:t>
            </a:r>
            <a:r>
              <a:rPr sz="2800" i="1" spc="5" dirty="0">
                <a:latin typeface="Times New Roman"/>
                <a:cs typeface="Times New Roman"/>
              </a:rPr>
              <a:t>s</a:t>
            </a:r>
            <a:r>
              <a:rPr sz="2800" i="1" spc="-40" dirty="0">
                <a:latin typeface="Times New Roman"/>
                <a:cs typeface="Times New Roman"/>
              </a:rPr>
              <a:t>i</a:t>
            </a:r>
            <a:r>
              <a:rPr sz="2800" i="1" spc="45" dirty="0">
                <a:latin typeface="Times New Roman"/>
                <a:cs typeface="Times New Roman"/>
              </a:rPr>
              <a:t>m</a:t>
            </a:r>
            <a:r>
              <a:rPr sz="2800" i="1" spc="-15" dirty="0">
                <a:latin typeface="Times New Roman"/>
                <a:cs typeface="Times New Roman"/>
              </a:rPr>
              <a:t>pl</a:t>
            </a:r>
            <a:r>
              <a:rPr sz="2800" i="1" spc="5" dirty="0">
                <a:latin typeface="Times New Roman"/>
                <a:cs typeface="Times New Roman"/>
              </a:rPr>
              <a:t>e</a:t>
            </a:r>
            <a:r>
              <a:rPr sz="2800" i="1" dirty="0">
                <a:latin typeface="Times New Roman"/>
                <a:cs typeface="Times New Roman"/>
              </a:rPr>
              <a:t>.		</a:t>
            </a:r>
            <a:r>
              <a:rPr sz="2800" i="1" spc="-10" dirty="0">
                <a:latin typeface="Times New Roman"/>
                <a:cs typeface="Times New Roman"/>
              </a:rPr>
              <a:t>T</a:t>
            </a:r>
            <a:r>
              <a:rPr sz="2800" i="1" spc="5" dirty="0">
                <a:latin typeface="Times New Roman"/>
                <a:cs typeface="Times New Roman"/>
              </a:rPr>
              <a:t>he</a:t>
            </a:r>
            <a:r>
              <a:rPr sz="2800" i="1" dirty="0">
                <a:latin typeface="Times New Roman"/>
                <a:cs typeface="Times New Roman"/>
              </a:rPr>
              <a:t>	</a:t>
            </a:r>
            <a:r>
              <a:rPr sz="2800" i="1" spc="5" dirty="0">
                <a:latin typeface="Times New Roman"/>
                <a:cs typeface="Times New Roman"/>
              </a:rPr>
              <a:t>s</a:t>
            </a:r>
            <a:r>
              <a:rPr sz="2800" i="1" dirty="0">
                <a:latin typeface="Times New Roman"/>
                <a:cs typeface="Times New Roman"/>
              </a:rPr>
              <a:t>e</a:t>
            </a:r>
            <a:r>
              <a:rPr sz="2800" i="1" spc="-25" dirty="0">
                <a:latin typeface="Times New Roman"/>
                <a:cs typeface="Times New Roman"/>
              </a:rPr>
              <a:t>n</a:t>
            </a:r>
            <a:r>
              <a:rPr sz="2800" i="1" spc="10" dirty="0">
                <a:latin typeface="Times New Roman"/>
                <a:cs typeface="Times New Roman"/>
              </a:rPr>
              <a:t>d</a:t>
            </a:r>
            <a:r>
              <a:rPr sz="2800" i="1" spc="-25" dirty="0">
                <a:latin typeface="Times New Roman"/>
                <a:cs typeface="Times New Roman"/>
              </a:rPr>
              <a:t>e</a:t>
            </a:r>
            <a:r>
              <a:rPr sz="2800" i="1" dirty="0">
                <a:latin typeface="Times New Roman"/>
                <a:cs typeface="Times New Roman"/>
              </a:rPr>
              <a:t>r	</a:t>
            </a:r>
            <a:r>
              <a:rPr sz="2800" i="1" spc="-15" dirty="0">
                <a:latin typeface="Times New Roman"/>
                <a:cs typeface="Times New Roman"/>
              </a:rPr>
              <a:t>s</a:t>
            </a:r>
            <a:r>
              <a:rPr sz="2800" i="1" spc="5" dirty="0">
                <a:latin typeface="Times New Roman"/>
                <a:cs typeface="Times New Roman"/>
              </a:rPr>
              <a:t>en</a:t>
            </a:r>
            <a:r>
              <a:rPr sz="2800" i="1" spc="-15" dirty="0">
                <a:latin typeface="Times New Roman"/>
                <a:cs typeface="Times New Roman"/>
              </a:rPr>
              <a:t>d</a:t>
            </a:r>
            <a:r>
              <a:rPr sz="2800" i="1" dirty="0">
                <a:latin typeface="Times New Roman"/>
                <a:cs typeface="Times New Roman"/>
              </a:rPr>
              <a:t>s	a  </a:t>
            </a:r>
            <a:r>
              <a:rPr sz="2800" i="1" spc="10" dirty="0">
                <a:latin typeface="Times New Roman"/>
                <a:cs typeface="Times New Roman"/>
              </a:rPr>
              <a:t>s</a:t>
            </a:r>
            <a:r>
              <a:rPr sz="2800" i="1" spc="-20" dirty="0">
                <a:latin typeface="Times New Roman"/>
                <a:cs typeface="Times New Roman"/>
              </a:rPr>
              <a:t>e</a:t>
            </a:r>
            <a:r>
              <a:rPr sz="2800" i="1" spc="10" dirty="0">
                <a:latin typeface="Times New Roman"/>
                <a:cs typeface="Times New Roman"/>
              </a:rPr>
              <a:t>q</a:t>
            </a:r>
            <a:r>
              <a:rPr sz="2800" i="1" dirty="0">
                <a:latin typeface="Times New Roman"/>
                <a:cs typeface="Times New Roman"/>
              </a:rPr>
              <a:t>uen</a:t>
            </a:r>
            <a:r>
              <a:rPr sz="2800" i="1" spc="-15" dirty="0">
                <a:latin typeface="Times New Roman"/>
                <a:cs typeface="Times New Roman"/>
              </a:rPr>
              <a:t>c</a:t>
            </a:r>
            <a:r>
              <a:rPr sz="2800" i="1" dirty="0">
                <a:latin typeface="Times New Roman"/>
                <a:cs typeface="Times New Roman"/>
              </a:rPr>
              <a:t>e	</a:t>
            </a:r>
            <a:r>
              <a:rPr sz="2800" i="1" spc="10" dirty="0">
                <a:latin typeface="Times New Roman"/>
                <a:cs typeface="Times New Roman"/>
              </a:rPr>
              <a:t>o</a:t>
            </a:r>
            <a:r>
              <a:rPr sz="2800" i="1" dirty="0">
                <a:latin typeface="Times New Roman"/>
                <a:cs typeface="Times New Roman"/>
              </a:rPr>
              <a:t>f		</a:t>
            </a:r>
            <a:r>
              <a:rPr sz="2800" i="1" spc="-25" dirty="0">
                <a:latin typeface="Times New Roman"/>
                <a:cs typeface="Times New Roman"/>
              </a:rPr>
              <a:t>f</a:t>
            </a:r>
            <a:r>
              <a:rPr sz="2800" i="1" spc="5" dirty="0">
                <a:latin typeface="Times New Roman"/>
                <a:cs typeface="Times New Roman"/>
              </a:rPr>
              <a:t>r</a:t>
            </a:r>
            <a:r>
              <a:rPr sz="2800" i="1" spc="-40" dirty="0">
                <a:latin typeface="Times New Roman"/>
                <a:cs typeface="Times New Roman"/>
              </a:rPr>
              <a:t>a</a:t>
            </a:r>
            <a:r>
              <a:rPr sz="2800" i="1" spc="50" dirty="0">
                <a:latin typeface="Times New Roman"/>
                <a:cs typeface="Times New Roman"/>
              </a:rPr>
              <a:t>m</a:t>
            </a:r>
            <a:r>
              <a:rPr sz="2800" i="1" spc="-25" dirty="0">
                <a:latin typeface="Times New Roman"/>
                <a:cs typeface="Times New Roman"/>
              </a:rPr>
              <a:t>e</a:t>
            </a:r>
            <a:r>
              <a:rPr sz="2800" i="1" dirty="0">
                <a:latin typeface="Times New Roman"/>
                <a:cs typeface="Times New Roman"/>
              </a:rPr>
              <a:t>s		</a:t>
            </a:r>
            <a:r>
              <a:rPr sz="2800" i="1" spc="5" dirty="0">
                <a:latin typeface="Times New Roman"/>
                <a:cs typeface="Times New Roman"/>
              </a:rPr>
              <a:t>w</a:t>
            </a:r>
            <a:r>
              <a:rPr sz="2800" i="1" spc="-15" dirty="0">
                <a:latin typeface="Times New Roman"/>
                <a:cs typeface="Times New Roman"/>
              </a:rPr>
              <a:t>i</a:t>
            </a:r>
            <a:r>
              <a:rPr sz="2800" i="1" spc="5" dirty="0">
                <a:latin typeface="Times New Roman"/>
                <a:cs typeface="Times New Roman"/>
              </a:rPr>
              <a:t>t</a:t>
            </a:r>
            <a:r>
              <a:rPr sz="2800" i="1" spc="-30" dirty="0">
                <a:latin typeface="Times New Roman"/>
                <a:cs typeface="Times New Roman"/>
              </a:rPr>
              <a:t>h</a:t>
            </a:r>
            <a:r>
              <a:rPr sz="2800" i="1" spc="5" dirty="0">
                <a:latin typeface="Times New Roman"/>
                <a:cs typeface="Times New Roman"/>
              </a:rPr>
              <a:t>o</a:t>
            </a:r>
            <a:r>
              <a:rPr sz="2800" i="1" dirty="0">
                <a:latin typeface="Times New Roman"/>
                <a:cs typeface="Times New Roman"/>
              </a:rPr>
              <a:t>ut	e</a:t>
            </a:r>
            <a:r>
              <a:rPr sz="2800" i="1" spc="-25" dirty="0">
                <a:latin typeface="Times New Roman"/>
                <a:cs typeface="Times New Roman"/>
              </a:rPr>
              <a:t>v</a:t>
            </a:r>
            <a:r>
              <a:rPr sz="2800" i="1" dirty="0">
                <a:latin typeface="Times New Roman"/>
                <a:cs typeface="Times New Roman"/>
              </a:rPr>
              <a:t>en	</a:t>
            </a:r>
            <a:r>
              <a:rPr sz="2800" i="1" spc="5" dirty="0">
                <a:latin typeface="Times New Roman"/>
                <a:cs typeface="Times New Roman"/>
              </a:rPr>
              <a:t>t</a:t>
            </a:r>
            <a:r>
              <a:rPr sz="2800" i="1" dirty="0">
                <a:latin typeface="Times New Roman"/>
                <a:cs typeface="Times New Roman"/>
              </a:rPr>
              <a:t>h</a:t>
            </a:r>
            <a:r>
              <a:rPr sz="2800" i="1" spc="5" dirty="0">
                <a:latin typeface="Times New Roman"/>
                <a:cs typeface="Times New Roman"/>
              </a:rPr>
              <a:t>i</a:t>
            </a:r>
            <a:r>
              <a:rPr sz="2800" i="1" spc="-30" dirty="0">
                <a:latin typeface="Times New Roman"/>
                <a:cs typeface="Times New Roman"/>
              </a:rPr>
              <a:t>n</a:t>
            </a:r>
            <a:r>
              <a:rPr sz="2800" i="1" spc="5" dirty="0">
                <a:latin typeface="Times New Roman"/>
                <a:cs typeface="Times New Roman"/>
              </a:rPr>
              <a:t>ki</a:t>
            </a:r>
            <a:r>
              <a:rPr sz="2800" i="1" spc="-30" dirty="0">
                <a:latin typeface="Times New Roman"/>
                <a:cs typeface="Times New Roman"/>
              </a:rPr>
              <a:t>n</a:t>
            </a:r>
            <a:r>
              <a:rPr sz="2800" i="1" dirty="0">
                <a:latin typeface="Times New Roman"/>
                <a:cs typeface="Times New Roman"/>
              </a:rPr>
              <a:t>g	</a:t>
            </a:r>
            <a:r>
              <a:rPr sz="2800" i="1" spc="-10" dirty="0">
                <a:latin typeface="Times New Roman"/>
                <a:cs typeface="Times New Roman"/>
              </a:rPr>
              <a:t>a</a:t>
            </a:r>
            <a:r>
              <a:rPr sz="2800" i="1" spc="10" dirty="0">
                <a:latin typeface="Times New Roman"/>
                <a:cs typeface="Times New Roman"/>
              </a:rPr>
              <a:t>bo</a:t>
            </a:r>
            <a:r>
              <a:rPr sz="2800" i="1" spc="-25" dirty="0">
                <a:latin typeface="Times New Roman"/>
                <a:cs typeface="Times New Roman"/>
              </a:rPr>
              <a:t>u</a:t>
            </a:r>
            <a:r>
              <a:rPr sz="2800" i="1" dirty="0">
                <a:latin typeface="Times New Roman"/>
                <a:cs typeface="Times New Roman"/>
              </a:rPr>
              <a:t>t	</a:t>
            </a:r>
            <a:r>
              <a:rPr sz="2800" i="1" spc="5" dirty="0">
                <a:latin typeface="Times New Roman"/>
                <a:cs typeface="Times New Roman"/>
              </a:rPr>
              <a:t>t</a:t>
            </a:r>
            <a:r>
              <a:rPr sz="2800" i="1" dirty="0">
                <a:latin typeface="Times New Roman"/>
                <a:cs typeface="Times New Roman"/>
              </a:rPr>
              <a:t>he  </a:t>
            </a:r>
            <a:r>
              <a:rPr sz="2800" i="1" spc="-20" dirty="0">
                <a:latin typeface="Times New Roman"/>
                <a:cs typeface="Times New Roman"/>
              </a:rPr>
              <a:t>receiver.</a:t>
            </a:r>
            <a:r>
              <a:rPr sz="2800" i="1" spc="315" dirty="0">
                <a:latin typeface="Times New Roman"/>
                <a:cs typeface="Times New Roman"/>
              </a:rPr>
              <a:t> </a:t>
            </a:r>
            <a:r>
              <a:rPr sz="2800" i="1" spc="-135" dirty="0">
                <a:latin typeface="Times New Roman"/>
                <a:cs typeface="Times New Roman"/>
              </a:rPr>
              <a:t>To</a:t>
            </a:r>
            <a:r>
              <a:rPr sz="2800" i="1" spc="3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send</a:t>
            </a:r>
            <a:r>
              <a:rPr sz="2800" i="1" spc="3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three</a:t>
            </a:r>
            <a:r>
              <a:rPr sz="2800" i="1" spc="32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frames,</a:t>
            </a:r>
            <a:r>
              <a:rPr sz="2800" i="1" spc="29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three</a:t>
            </a:r>
            <a:r>
              <a:rPr sz="2800" i="1" spc="33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events</a:t>
            </a:r>
            <a:r>
              <a:rPr sz="2800" i="1" spc="32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occur</a:t>
            </a:r>
            <a:r>
              <a:rPr sz="2800" i="1" spc="3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at</a:t>
            </a:r>
            <a:r>
              <a:rPr sz="2800" i="1" spc="34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the </a:t>
            </a:r>
            <a:r>
              <a:rPr sz="2800" i="1" spc="-68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sender</a:t>
            </a:r>
            <a:r>
              <a:rPr sz="2800" i="1" spc="16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site</a:t>
            </a:r>
            <a:r>
              <a:rPr sz="2800" i="1" spc="140" dirty="0">
                <a:latin typeface="Times New Roman"/>
                <a:cs typeface="Times New Roman"/>
              </a:rPr>
              <a:t> </a:t>
            </a:r>
            <a:r>
              <a:rPr sz="2800" i="1" spc="5" dirty="0">
                <a:latin typeface="Times New Roman"/>
                <a:cs typeface="Times New Roman"/>
              </a:rPr>
              <a:t>and</a:t>
            </a:r>
            <a:r>
              <a:rPr sz="2800" i="1" spc="15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three</a:t>
            </a:r>
            <a:r>
              <a:rPr sz="2800" i="1" spc="15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events</a:t>
            </a:r>
            <a:r>
              <a:rPr sz="2800" i="1" spc="17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at</a:t>
            </a:r>
            <a:r>
              <a:rPr sz="2800" i="1" spc="14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the</a:t>
            </a:r>
            <a:r>
              <a:rPr sz="2800" i="1" spc="14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receiver</a:t>
            </a:r>
            <a:r>
              <a:rPr sz="2800" i="1" spc="18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site.</a:t>
            </a:r>
            <a:r>
              <a:rPr sz="2800" i="1" spc="15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Note</a:t>
            </a:r>
            <a:r>
              <a:rPr sz="2800" i="1" spc="1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that </a:t>
            </a:r>
            <a:r>
              <a:rPr sz="2800" i="1" spc="-685" dirty="0">
                <a:latin typeface="Times New Roman"/>
                <a:cs typeface="Times New Roman"/>
              </a:rPr>
              <a:t> </a:t>
            </a:r>
            <a:r>
              <a:rPr sz="2800" i="1" spc="5" dirty="0">
                <a:latin typeface="Times New Roman"/>
                <a:cs typeface="Times New Roman"/>
              </a:rPr>
              <a:t>the</a:t>
            </a:r>
            <a:r>
              <a:rPr sz="2800" i="1" spc="3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data</a:t>
            </a:r>
            <a:r>
              <a:rPr sz="2800" i="1" spc="32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frames</a:t>
            </a:r>
            <a:r>
              <a:rPr sz="2800" i="1" spc="3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are</a:t>
            </a:r>
            <a:r>
              <a:rPr sz="2800" i="1" spc="3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shown</a:t>
            </a:r>
            <a:r>
              <a:rPr sz="2800" i="1" spc="315" dirty="0">
                <a:latin typeface="Times New Roman"/>
                <a:cs typeface="Times New Roman"/>
              </a:rPr>
              <a:t> </a:t>
            </a:r>
            <a:r>
              <a:rPr sz="2800" i="1" spc="5" dirty="0">
                <a:latin typeface="Times New Roman"/>
                <a:cs typeface="Times New Roman"/>
              </a:rPr>
              <a:t>by</a:t>
            </a:r>
            <a:r>
              <a:rPr sz="2800" i="1" spc="3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tilted</a:t>
            </a:r>
            <a:r>
              <a:rPr sz="2800" i="1" spc="30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boxes;</a:t>
            </a:r>
            <a:r>
              <a:rPr sz="2800" i="1" spc="30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the</a:t>
            </a:r>
            <a:r>
              <a:rPr sz="2800" i="1" spc="31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height</a:t>
            </a:r>
            <a:r>
              <a:rPr sz="2800" i="1" spc="315" dirty="0">
                <a:latin typeface="Times New Roman"/>
                <a:cs typeface="Times New Roman"/>
              </a:rPr>
              <a:t> </a:t>
            </a:r>
            <a:r>
              <a:rPr sz="2800" i="1" spc="10" dirty="0">
                <a:latin typeface="Times New Roman"/>
                <a:cs typeface="Times New Roman"/>
              </a:rPr>
              <a:t>of </a:t>
            </a:r>
            <a:r>
              <a:rPr sz="2800" i="1" spc="-685" dirty="0">
                <a:latin typeface="Times New Roman"/>
                <a:cs typeface="Times New Roman"/>
              </a:rPr>
              <a:t> </a:t>
            </a:r>
            <a:r>
              <a:rPr sz="2800" i="1" spc="5" dirty="0">
                <a:latin typeface="Times New Roman"/>
                <a:cs typeface="Times New Roman"/>
              </a:rPr>
              <a:t>the </a:t>
            </a:r>
            <a:r>
              <a:rPr sz="2800" i="1" spc="10" dirty="0">
                <a:latin typeface="Times New Roman"/>
                <a:cs typeface="Times New Roman"/>
              </a:rPr>
              <a:t>box </a:t>
            </a:r>
            <a:r>
              <a:rPr sz="2800" i="1" spc="5" dirty="0">
                <a:latin typeface="Times New Roman"/>
                <a:cs typeface="Times New Roman"/>
              </a:rPr>
              <a:t>defines the </a:t>
            </a:r>
            <a:r>
              <a:rPr sz="2800" i="1" dirty="0">
                <a:latin typeface="Times New Roman"/>
                <a:cs typeface="Times New Roman"/>
              </a:rPr>
              <a:t>transmission </a:t>
            </a:r>
            <a:r>
              <a:rPr sz="2800" i="1" spc="10" dirty="0">
                <a:latin typeface="Times New Roman"/>
                <a:cs typeface="Times New Roman"/>
              </a:rPr>
              <a:t>time </a:t>
            </a:r>
            <a:r>
              <a:rPr sz="2800" i="1" spc="-10" dirty="0">
                <a:latin typeface="Times New Roman"/>
                <a:cs typeface="Times New Roman"/>
              </a:rPr>
              <a:t>difference </a:t>
            </a:r>
            <a:r>
              <a:rPr sz="2800" i="1" spc="5" dirty="0">
                <a:latin typeface="Times New Roman"/>
                <a:cs typeface="Times New Roman"/>
              </a:rPr>
              <a:t>between </a:t>
            </a:r>
            <a:r>
              <a:rPr sz="2800" i="1" spc="10" dirty="0">
                <a:latin typeface="Times New Roman"/>
                <a:cs typeface="Times New Roman"/>
              </a:rPr>
              <a:t> </a:t>
            </a:r>
            <a:r>
              <a:rPr sz="2800" i="1" spc="5" dirty="0">
                <a:latin typeface="Times New Roman"/>
                <a:cs typeface="Times New Roman"/>
              </a:rPr>
              <a:t>the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spc="5" dirty="0">
                <a:latin typeface="Times New Roman"/>
                <a:cs typeface="Times New Roman"/>
              </a:rPr>
              <a:t>first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spc="5" dirty="0">
                <a:latin typeface="Times New Roman"/>
                <a:cs typeface="Times New Roman"/>
              </a:rPr>
              <a:t>bit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800" i="1" spc="5" dirty="0">
                <a:latin typeface="Times New Roman"/>
                <a:cs typeface="Times New Roman"/>
              </a:rPr>
              <a:t>and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the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spc="10" dirty="0">
                <a:latin typeface="Times New Roman"/>
                <a:cs typeface="Times New Roman"/>
              </a:rPr>
              <a:t>last</a:t>
            </a:r>
            <a:r>
              <a:rPr sz="2800" i="1" spc="-65" dirty="0">
                <a:latin typeface="Times New Roman"/>
                <a:cs typeface="Times New Roman"/>
              </a:rPr>
              <a:t> </a:t>
            </a:r>
            <a:r>
              <a:rPr sz="2800" i="1" spc="5" dirty="0">
                <a:latin typeface="Times New Roman"/>
                <a:cs typeface="Times New Roman"/>
              </a:rPr>
              <a:t>bit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spc="5" dirty="0">
                <a:latin typeface="Times New Roman"/>
                <a:cs typeface="Times New Roman"/>
              </a:rPr>
              <a:t>in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the</a:t>
            </a:r>
            <a:r>
              <a:rPr sz="2800" i="1" spc="-25" dirty="0">
                <a:latin typeface="Times New Roman"/>
                <a:cs typeface="Times New Roman"/>
              </a:rPr>
              <a:t> </a:t>
            </a:r>
            <a:r>
              <a:rPr sz="2800" i="1" spc="10" dirty="0">
                <a:latin typeface="Times New Roman"/>
                <a:cs typeface="Times New Roman"/>
              </a:rPr>
              <a:t>frame.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5"/>
              </a:lnSpc>
            </a:pPr>
            <a:r>
              <a:rPr spc="-35" dirty="0"/>
              <a:t>11.</a:t>
            </a:r>
            <a:fld id="{81D60167-4931-47E6-BA6A-407CBD079E47}" type="slidenum">
              <a:rPr spc="-35" dirty="0"/>
              <a:pPr marL="12700">
                <a:lnSpc>
                  <a:spcPts val="2305"/>
                </a:lnSpc>
              </a:pPr>
              <a:t>6</a:t>
            </a:fld>
            <a:endParaRPr spc="-3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1081"/>
            <a:ext cx="23094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i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11.1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04825"/>
            <a:ext cx="49593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2900" algn="l"/>
              </a:tabLst>
            </a:pPr>
            <a:r>
              <a:rPr sz="2400" spc="-15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spc="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3333CC"/>
                </a:solidFill>
                <a:latin typeface="Times New Roman"/>
                <a:cs typeface="Times New Roman"/>
              </a:rPr>
              <a:t>11.7	</a:t>
            </a:r>
            <a:r>
              <a:rPr sz="2000" i="1" spc="-10" dirty="0">
                <a:latin typeface="Times New Roman"/>
                <a:cs typeface="Times New Roman"/>
              </a:rPr>
              <a:t>Flow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i="1" spc="-5">
                <a:latin typeface="Times New Roman"/>
                <a:cs typeface="Times New Roman"/>
              </a:rPr>
              <a:t>diagram</a:t>
            </a:r>
            <a:r>
              <a:rPr sz="2000" i="1" spc="-15">
                <a:latin typeface="Times New Roman"/>
                <a:cs typeface="Times New Roman"/>
              </a:rPr>
              <a:t> </a:t>
            </a:r>
            <a:r>
              <a:rPr sz="2000" i="1" smtClean="0">
                <a:latin typeface="Times New Roman"/>
                <a:cs typeface="Times New Roman"/>
              </a:rPr>
              <a:t>for</a:t>
            </a:r>
            <a:r>
              <a:rPr sz="2000" i="1" spc="-35" smtClean="0">
                <a:latin typeface="Times New Roman"/>
                <a:cs typeface="Times New Roman"/>
              </a:rPr>
              <a:t> </a:t>
            </a:r>
            <a:r>
              <a:rPr sz="2000" i="1" smtClean="0">
                <a:latin typeface="Times New Roman"/>
                <a:cs typeface="Times New Roman"/>
              </a:rPr>
              <a:t>Example</a:t>
            </a:r>
            <a:r>
              <a:rPr sz="2000" i="1" spc="-45" smtClean="0">
                <a:latin typeface="Times New Roman"/>
                <a:cs typeface="Times New Roman"/>
              </a:rPr>
              <a:t> </a:t>
            </a:r>
            <a:r>
              <a:rPr sz="2000" i="1" spc="-30" smtClean="0">
                <a:latin typeface="Times New Roman"/>
                <a:cs typeface="Times New Roman"/>
              </a:rPr>
              <a:t>11.1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923" y="6249923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3727" y="1822704"/>
            <a:ext cx="5148072" cy="313029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5"/>
              </a:lnSpc>
            </a:pPr>
            <a:r>
              <a:rPr spc="-35" dirty="0"/>
              <a:t>11.</a:t>
            </a:r>
            <a:fld id="{81D60167-4931-47E6-BA6A-407CBD079E47}" type="slidenum">
              <a:rPr spc="-35" dirty="0"/>
              <a:pPr marL="12700">
                <a:lnSpc>
                  <a:spcPts val="2305"/>
                </a:lnSpc>
              </a:pPr>
              <a:t>7</a:t>
            </a:fld>
            <a:endParaRPr spc="-3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04825"/>
            <a:ext cx="51555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2900" algn="l"/>
              </a:tabLst>
            </a:pPr>
            <a:r>
              <a:rPr sz="2400" spc="-15" dirty="0">
                <a:solidFill>
                  <a:srgbClr val="3333CC"/>
                </a:solidFill>
                <a:latin typeface="Times New Roman"/>
                <a:cs typeface="Times New Roman"/>
              </a:rPr>
              <a:t>Figure</a:t>
            </a:r>
            <a:r>
              <a:rPr sz="2400" spc="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3333CC"/>
                </a:solidFill>
                <a:latin typeface="Times New Roman"/>
                <a:cs typeface="Times New Roman"/>
              </a:rPr>
              <a:t>11.8	</a:t>
            </a:r>
            <a:r>
              <a:rPr sz="2000" i="1" spc="-5" dirty="0">
                <a:latin typeface="Times New Roman"/>
                <a:cs typeface="Times New Roman"/>
              </a:rPr>
              <a:t>Design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of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Stop-and-Wait</a:t>
            </a:r>
            <a:r>
              <a:rPr sz="2000" i="1" spc="-6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Protocol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923" y="6249923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511" y="1127760"/>
            <a:ext cx="7028688" cy="496824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5"/>
              </a:lnSpc>
            </a:pPr>
            <a:r>
              <a:rPr spc="-35" dirty="0"/>
              <a:t>11.</a:t>
            </a:r>
            <a:fld id="{81D60167-4931-47E6-BA6A-407CBD079E47}" type="slidenum">
              <a:rPr spc="-35" dirty="0"/>
              <a:pPr marL="12700">
                <a:lnSpc>
                  <a:spcPts val="2305"/>
                </a:lnSpc>
              </a:pPr>
              <a:t>8</a:t>
            </a:fld>
            <a:endParaRPr spc="-3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164158"/>
            <a:ext cx="8535670" cy="25888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2800" b="1" i="1">
                <a:latin typeface="Times New Roman"/>
                <a:cs typeface="Times New Roman"/>
              </a:rPr>
              <a:t>Figure </a:t>
            </a:r>
            <a:r>
              <a:rPr sz="2800" b="1" i="1" spc="-40" smtClean="0">
                <a:latin typeface="Times New Roman"/>
                <a:cs typeface="Times New Roman"/>
              </a:rPr>
              <a:t>11.</a:t>
            </a:r>
            <a:r>
              <a:rPr lang="en-US" sz="2800" b="1" i="1" spc="-40" dirty="0" smtClean="0">
                <a:latin typeface="Times New Roman"/>
                <a:cs typeface="Times New Roman"/>
              </a:rPr>
              <a:t>8</a:t>
            </a:r>
            <a:r>
              <a:rPr sz="2800" b="1" i="1" spc="-40" smtClean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shows </a:t>
            </a:r>
            <a:r>
              <a:rPr sz="2800" b="1" i="1" spc="-5" dirty="0">
                <a:latin typeface="Times New Roman"/>
                <a:cs typeface="Times New Roman"/>
              </a:rPr>
              <a:t>an </a:t>
            </a:r>
            <a:r>
              <a:rPr sz="2800" b="1" i="1" dirty="0">
                <a:latin typeface="Times New Roman"/>
                <a:cs typeface="Times New Roman"/>
              </a:rPr>
              <a:t>example </a:t>
            </a:r>
            <a:r>
              <a:rPr sz="2800" b="1" i="1" spc="5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communication </a:t>
            </a:r>
            <a:r>
              <a:rPr sz="2800" b="1" i="1" dirty="0">
                <a:latin typeface="Times New Roman"/>
                <a:cs typeface="Times New Roman"/>
              </a:rPr>
              <a:t>using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this </a:t>
            </a:r>
            <a:r>
              <a:rPr sz="2800" b="1" i="1" spc="-5" dirty="0">
                <a:latin typeface="Times New Roman"/>
                <a:cs typeface="Times New Roman"/>
              </a:rPr>
              <a:t>protocol. </a:t>
            </a:r>
            <a:r>
              <a:rPr sz="2800" b="1" i="1" spc="5" dirty="0">
                <a:latin typeface="Times New Roman"/>
                <a:cs typeface="Times New Roman"/>
              </a:rPr>
              <a:t>It is </a:t>
            </a:r>
            <a:r>
              <a:rPr sz="2800" b="1" i="1" spc="-5" dirty="0">
                <a:latin typeface="Times New Roman"/>
                <a:cs typeface="Times New Roman"/>
              </a:rPr>
              <a:t>still </a:t>
            </a:r>
            <a:r>
              <a:rPr sz="2800" b="1" i="1" spc="-10" dirty="0">
                <a:latin typeface="Times New Roman"/>
                <a:cs typeface="Times New Roman"/>
              </a:rPr>
              <a:t>very </a:t>
            </a:r>
            <a:r>
              <a:rPr sz="2800" b="1" i="1" spc="-5" dirty="0">
                <a:latin typeface="Times New Roman"/>
                <a:cs typeface="Times New Roman"/>
              </a:rPr>
              <a:t>simple. </a:t>
            </a:r>
            <a:r>
              <a:rPr sz="2800" b="1" i="1" dirty="0">
                <a:latin typeface="Times New Roman"/>
                <a:cs typeface="Times New Roman"/>
              </a:rPr>
              <a:t>The sender sends </a:t>
            </a:r>
            <a:r>
              <a:rPr sz="2800" b="1" i="1" spc="5" dirty="0">
                <a:latin typeface="Times New Roman"/>
                <a:cs typeface="Times New Roman"/>
              </a:rPr>
              <a:t>one 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5" dirty="0">
                <a:latin typeface="Times New Roman"/>
                <a:cs typeface="Times New Roman"/>
              </a:rPr>
              <a:t>frame and </a:t>
            </a:r>
            <a:r>
              <a:rPr sz="2800" b="1" i="1" spc="-10" dirty="0">
                <a:latin typeface="Times New Roman"/>
                <a:cs typeface="Times New Roman"/>
              </a:rPr>
              <a:t>waits </a:t>
            </a:r>
            <a:r>
              <a:rPr sz="2800" b="1" i="1" spc="-5" dirty="0">
                <a:latin typeface="Times New Roman"/>
                <a:cs typeface="Times New Roman"/>
              </a:rPr>
              <a:t>for </a:t>
            </a:r>
            <a:r>
              <a:rPr sz="2800" b="1" i="1" spc="-10" dirty="0">
                <a:latin typeface="Times New Roman"/>
                <a:cs typeface="Times New Roman"/>
              </a:rPr>
              <a:t>feedback from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spc="-20" dirty="0">
                <a:latin typeface="Times New Roman"/>
                <a:cs typeface="Times New Roman"/>
              </a:rPr>
              <a:t>receiver. </a:t>
            </a:r>
            <a:r>
              <a:rPr sz="2800" b="1" i="1" spc="-5" dirty="0">
                <a:latin typeface="Times New Roman"/>
                <a:cs typeface="Times New Roman"/>
              </a:rPr>
              <a:t>When </a:t>
            </a:r>
            <a:r>
              <a:rPr sz="2800" b="1" i="1" spc="-10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ACK </a:t>
            </a:r>
            <a:r>
              <a:rPr sz="2800" b="1" i="1" spc="-5" dirty="0">
                <a:latin typeface="Times New Roman"/>
                <a:cs typeface="Times New Roman"/>
              </a:rPr>
              <a:t>arrives, the sender sends </a:t>
            </a:r>
            <a:r>
              <a:rPr sz="2800" b="1" i="1" spc="5" dirty="0">
                <a:latin typeface="Times New Roman"/>
                <a:cs typeface="Times New Roman"/>
              </a:rPr>
              <a:t>the </a:t>
            </a:r>
            <a:r>
              <a:rPr sz="2800" b="1" i="1" spc="-10" dirty="0">
                <a:latin typeface="Times New Roman"/>
                <a:cs typeface="Times New Roman"/>
              </a:rPr>
              <a:t>next </a:t>
            </a:r>
            <a:r>
              <a:rPr sz="2800" b="1" i="1" dirty="0">
                <a:latin typeface="Times New Roman"/>
                <a:cs typeface="Times New Roman"/>
              </a:rPr>
              <a:t>frame. </a:t>
            </a:r>
            <a:r>
              <a:rPr sz="2800" b="1" i="1" spc="-5" dirty="0">
                <a:latin typeface="Times New Roman"/>
                <a:cs typeface="Times New Roman"/>
              </a:rPr>
              <a:t>Note that </a:t>
            </a:r>
            <a:r>
              <a:rPr sz="2800" b="1" i="1" dirty="0">
                <a:latin typeface="Times New Roman"/>
                <a:cs typeface="Times New Roman"/>
              </a:rPr>
              <a:t> sending </a:t>
            </a:r>
            <a:r>
              <a:rPr sz="2800" b="1" i="1" spc="-5" dirty="0">
                <a:latin typeface="Times New Roman"/>
                <a:cs typeface="Times New Roman"/>
              </a:rPr>
              <a:t>two frames in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10" dirty="0">
                <a:latin typeface="Times New Roman"/>
                <a:cs typeface="Times New Roman"/>
              </a:rPr>
              <a:t>protocol </a:t>
            </a:r>
            <a:r>
              <a:rPr sz="2800" b="1" i="1" spc="-5" dirty="0">
                <a:latin typeface="Times New Roman"/>
                <a:cs typeface="Times New Roman"/>
              </a:rPr>
              <a:t>involves </a:t>
            </a:r>
            <a:r>
              <a:rPr sz="2800" b="1" i="1" dirty="0">
                <a:latin typeface="Times New Roman"/>
                <a:cs typeface="Times New Roman"/>
              </a:rPr>
              <a:t>the sender </a:t>
            </a:r>
            <a:r>
              <a:rPr sz="2800" b="1" i="1" spc="10" dirty="0">
                <a:latin typeface="Times New Roman"/>
                <a:cs typeface="Times New Roman"/>
              </a:rPr>
              <a:t>in 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spc="5" dirty="0">
                <a:latin typeface="Times New Roman"/>
                <a:cs typeface="Times New Roman"/>
              </a:rPr>
              <a:t>four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events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spc="5" dirty="0">
                <a:latin typeface="Times New Roman"/>
                <a:cs typeface="Times New Roman"/>
              </a:rPr>
              <a:t>and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 receiver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spc="5" dirty="0">
                <a:latin typeface="Times New Roman"/>
                <a:cs typeface="Times New Roman"/>
              </a:rPr>
              <a:t>in</a:t>
            </a:r>
            <a:r>
              <a:rPr sz="2800" b="1" i="1" spc="-75" dirty="0">
                <a:latin typeface="Times New Roman"/>
                <a:cs typeface="Times New Roman"/>
              </a:rPr>
              <a:t> </a:t>
            </a:r>
            <a:r>
              <a:rPr sz="2800" b="1" i="1" spc="5" dirty="0">
                <a:latin typeface="Times New Roman"/>
                <a:cs typeface="Times New Roman"/>
              </a:rPr>
              <a:t>two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spc="5" dirty="0">
                <a:latin typeface="Times New Roman"/>
                <a:cs typeface="Times New Roman"/>
              </a:rPr>
              <a:t>events.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05"/>
              </a:lnSpc>
            </a:pPr>
            <a:r>
              <a:rPr spc="-35" dirty="0"/>
              <a:t>11.</a:t>
            </a:r>
            <a:fld id="{81D60167-4931-47E6-BA6A-407CBD079E47}" type="slidenum">
              <a:rPr spc="-35" dirty="0"/>
              <a:pPr marL="12700">
                <a:lnSpc>
                  <a:spcPts val="2305"/>
                </a:lnSpc>
              </a:pPr>
              <a:t>9</a:t>
            </a:fld>
            <a:endParaRPr spc="-3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21081"/>
            <a:ext cx="23094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i="1" spc="-5" smtClean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i="1" spc="-5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45" smtClean="0">
                <a:solidFill>
                  <a:srgbClr val="FF0000"/>
                </a:solidFill>
                <a:latin typeface="Times New Roman"/>
                <a:cs typeface="Times New Roman"/>
              </a:rPr>
              <a:t>11.2</a:t>
            </a:r>
            <a:endParaRPr i="1" spc="-45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511</Words>
  <Application>Microsoft Office PowerPoint</Application>
  <PresentationFormat>On-screen Show (4:3)</PresentationFormat>
  <Paragraphs>77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Chapter 11  Data Link Control</vt:lpstr>
      <vt:lpstr>11-2 FLOW AND ERROR CONTROL</vt:lpstr>
      <vt:lpstr>11-3 PROTOCOLS</vt:lpstr>
      <vt:lpstr>11-4 NOISELESS CHANNELS</vt:lpstr>
      <vt:lpstr>Figure 11.6 The design of the simplest protocol with no flow or error control</vt:lpstr>
      <vt:lpstr>Example 11.1</vt:lpstr>
      <vt:lpstr>Figure 11.7 Flow diagram for Example 11.1</vt:lpstr>
      <vt:lpstr>Figure 11.8 Design of Stop-and-Wait Protocol</vt:lpstr>
      <vt:lpstr>Example 11.2</vt:lpstr>
      <vt:lpstr>Figure 11.9 Flow diagram for Example 11.2</vt:lpstr>
      <vt:lpstr>11-5 NOISY CHANNELS</vt:lpstr>
      <vt:lpstr>Note</vt:lpstr>
      <vt:lpstr>Figure 11.10 Design of the Stop-and-Wait ARQ Protocol</vt:lpstr>
      <vt:lpstr>Example 11.3</vt:lpstr>
      <vt:lpstr>Figure 11.11 Flow diagram for Example 11.3</vt:lpstr>
      <vt:lpstr>Figure 11.12 Send window for Go-Back-N ARQ</vt:lpstr>
      <vt:lpstr>Note</vt:lpstr>
      <vt:lpstr>Figure 11.13 Receive window for Go-Back-N ARQ</vt:lpstr>
      <vt:lpstr>Note</vt:lpstr>
      <vt:lpstr>Figure 11.14 Design of Go-Back-N ARQ</vt:lpstr>
      <vt:lpstr>Figure 11.16 Flow diagram for Example 11.6</vt:lpstr>
      <vt:lpstr>Slide 22</vt:lpstr>
      <vt:lpstr>Slide 23</vt:lpstr>
      <vt:lpstr>Figure 11.18 Send window for Selective Repeat ARQ</vt:lpstr>
      <vt:lpstr>Figure 11.19 Receive window for Selective Repeat ARQ</vt:lpstr>
      <vt:lpstr>Figure 11.20 Design of Selective Repeat ARQ</vt:lpstr>
      <vt:lpstr>Figure 11.21 Selective Repeat ARQ, window size(2m-1 )</vt:lpstr>
      <vt:lpstr>Note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  Data Link Control</dc:title>
  <cp:lastModifiedBy>rgukt</cp:lastModifiedBy>
  <cp:revision>10</cp:revision>
  <dcterms:created xsi:type="dcterms:W3CDTF">2024-10-15T02:52:15Z</dcterms:created>
  <dcterms:modified xsi:type="dcterms:W3CDTF">2024-10-16T17:33:32Z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Nitro Pro 13</vt:lpwstr>
  </property>
  <property fmtid="{D5CDD505-2E9C-101B-9397-08002B2CF9AE}" pid="3" name="LastSaved">
    <vt:filetime>2024-10-15T00:00:00Z</vt:filetime>
  </property>
</Properties>
</file>