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72" r:id="rId2"/>
    <p:sldId id="373" r:id="rId3"/>
    <p:sldId id="374" r:id="rId4"/>
    <p:sldId id="375" r:id="rId5"/>
    <p:sldId id="378" r:id="rId6"/>
    <p:sldId id="381" r:id="rId7"/>
    <p:sldId id="382" r:id="rId8"/>
    <p:sldId id="383" r:id="rId9"/>
    <p:sldId id="385" r:id="rId10"/>
    <p:sldId id="386" r:id="rId11"/>
    <p:sldId id="387" r:id="rId12"/>
    <p:sldId id="389" r:id="rId13"/>
    <p:sldId id="391" r:id="rId14"/>
    <p:sldId id="392" r:id="rId15"/>
    <p:sldId id="393" r:id="rId16"/>
    <p:sldId id="558" r:id="rId17"/>
    <p:sldId id="560" r:id="rId18"/>
    <p:sldId id="562" r:id="rId19"/>
    <p:sldId id="563" r:id="rId20"/>
    <p:sldId id="564" r:id="rId21"/>
    <p:sldId id="565" r:id="rId22"/>
    <p:sldId id="566" r:id="rId23"/>
    <p:sldId id="56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F14F5-F712-40E3-9840-C25AFEAD269A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AF77DD9-65EC-44D4-AB91-E91A8CE391ED}">
      <dgm:prSet/>
      <dgm:spPr/>
      <dgm:t>
        <a:bodyPr/>
        <a:lstStyle/>
        <a:p>
          <a:pPr rtl="0"/>
          <a:r>
            <a:rPr lang="en-US" dirty="0"/>
            <a:t>ARP associates an IP address with its physical address. On a typical physical network, such as a LAN, each device on a link is identified by a physical or station address that is usually imprinted on the NIC.</a:t>
          </a:r>
        </a:p>
      </dgm:t>
    </dgm:pt>
    <dgm:pt modelId="{0312B27F-EA07-46F6-8458-75F7236F252A}" type="parTrans" cxnId="{CCC6E7E1-207D-4944-93CB-8FC00E6DAD84}">
      <dgm:prSet/>
      <dgm:spPr/>
      <dgm:t>
        <a:bodyPr/>
        <a:lstStyle/>
        <a:p>
          <a:endParaRPr lang="en-US"/>
        </a:p>
      </dgm:t>
    </dgm:pt>
    <dgm:pt modelId="{92C5DBBB-7456-4A77-82AA-0FBD21A84040}" type="sibTrans" cxnId="{CCC6E7E1-207D-4944-93CB-8FC00E6DAD84}">
      <dgm:prSet/>
      <dgm:spPr/>
      <dgm:t>
        <a:bodyPr/>
        <a:lstStyle/>
        <a:p>
          <a:endParaRPr lang="en-US"/>
        </a:p>
      </dgm:t>
    </dgm:pt>
    <dgm:pt modelId="{1A54A446-882D-44A9-9F2D-B7D8AA9AE308}">
      <dgm:prSet/>
      <dgm:spPr/>
      <dgm:t>
        <a:bodyPr/>
        <a:lstStyle/>
        <a:p>
          <a:pPr rtl="0"/>
          <a:r>
            <a:rPr lang="en-US" dirty="0"/>
            <a:t>The delivery of a packet to a host or a router requires two levels of addressing: logical and physical. </a:t>
          </a:r>
        </a:p>
      </dgm:t>
    </dgm:pt>
    <dgm:pt modelId="{9EDEAA87-8C8E-49F1-BEA5-EB73C1F4218C}" type="parTrans" cxnId="{A893F36C-5DA1-415D-9665-EA28036E911C}">
      <dgm:prSet/>
      <dgm:spPr/>
      <dgm:t>
        <a:bodyPr/>
        <a:lstStyle/>
        <a:p>
          <a:endParaRPr lang="en-US"/>
        </a:p>
      </dgm:t>
    </dgm:pt>
    <dgm:pt modelId="{DB3004B8-5A69-47C8-9E2B-2FBDAE77BDEA}" type="sibTrans" cxnId="{A893F36C-5DA1-415D-9665-EA28036E911C}">
      <dgm:prSet/>
      <dgm:spPr/>
      <dgm:t>
        <a:bodyPr/>
        <a:lstStyle/>
        <a:p>
          <a:endParaRPr lang="en-US"/>
        </a:p>
      </dgm:t>
    </dgm:pt>
    <dgm:pt modelId="{0AB380ED-1AF0-438C-8B52-14EC46C33058}">
      <dgm:prSet/>
      <dgm:spPr/>
      <dgm:t>
        <a:bodyPr/>
        <a:lstStyle/>
        <a:p>
          <a:pPr rtl="0"/>
          <a:r>
            <a:rPr lang="en-US" dirty="0"/>
            <a:t>We need to be able to map a logical address to its corresponding physical address and vice versa.  These can be done using either static or dynamic mapping.</a:t>
          </a:r>
        </a:p>
      </dgm:t>
    </dgm:pt>
    <dgm:pt modelId="{18094016-B18E-4E15-B7F6-30E629BB190F}" type="parTrans" cxnId="{29056926-0417-44D2-8158-EDB73F671370}">
      <dgm:prSet/>
      <dgm:spPr/>
      <dgm:t>
        <a:bodyPr/>
        <a:lstStyle/>
        <a:p>
          <a:endParaRPr lang="en-US"/>
        </a:p>
      </dgm:t>
    </dgm:pt>
    <dgm:pt modelId="{28AA43AC-51F7-4F16-B952-D8D935CBB79C}" type="sibTrans" cxnId="{29056926-0417-44D2-8158-EDB73F671370}">
      <dgm:prSet/>
      <dgm:spPr/>
      <dgm:t>
        <a:bodyPr/>
        <a:lstStyle/>
        <a:p>
          <a:endParaRPr lang="en-US"/>
        </a:p>
      </dgm:t>
    </dgm:pt>
    <dgm:pt modelId="{02F7F74A-0D77-4E7A-B13C-FD525D512C6E}">
      <dgm:prSet/>
      <dgm:spPr/>
      <dgm:t>
        <a:bodyPr/>
        <a:lstStyle/>
        <a:p>
          <a:pPr rtl="0"/>
          <a:r>
            <a:rPr lang="en-US" dirty="0"/>
            <a:t>Logical address to physical address translation can be    done statically (not practical) or dynamically (with ARP).</a:t>
          </a:r>
        </a:p>
      </dgm:t>
    </dgm:pt>
    <dgm:pt modelId="{31D029A1-9331-4AF2-86A8-6BE7E429ECD4}" type="parTrans" cxnId="{91B063AD-9C24-42B8-B3AF-E0E8DC9BB7DA}">
      <dgm:prSet/>
      <dgm:spPr/>
      <dgm:t>
        <a:bodyPr/>
        <a:lstStyle/>
        <a:p>
          <a:endParaRPr lang="en-US"/>
        </a:p>
      </dgm:t>
    </dgm:pt>
    <dgm:pt modelId="{662FF6DA-F5B7-4C15-853D-902F4FA15E5B}" type="sibTrans" cxnId="{91B063AD-9C24-42B8-B3AF-E0E8DC9BB7DA}">
      <dgm:prSet/>
      <dgm:spPr/>
      <dgm:t>
        <a:bodyPr/>
        <a:lstStyle/>
        <a:p>
          <a:endParaRPr lang="en-US"/>
        </a:p>
      </dgm:t>
    </dgm:pt>
    <dgm:pt modelId="{6760D206-051A-44BA-AEF2-BA9F7E126E8E}" type="pres">
      <dgm:prSet presAssocID="{C4BF14F5-F712-40E3-9840-C25AFEAD26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805DBA-6F6D-4BAD-9AA5-CF1C7FF7FAC1}" type="pres">
      <dgm:prSet presAssocID="{8AF77DD9-65EC-44D4-AB91-E91A8CE391E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AB78F6-BDD5-401B-B119-81A8AFA530CB}" type="pres">
      <dgm:prSet presAssocID="{92C5DBBB-7456-4A77-82AA-0FBD21A84040}" presName="spacer" presStyleCnt="0"/>
      <dgm:spPr/>
    </dgm:pt>
    <dgm:pt modelId="{7CFB6EDD-F25A-4DE4-BE11-990BD99EF9C6}" type="pres">
      <dgm:prSet presAssocID="{1A54A446-882D-44A9-9F2D-B7D8AA9AE30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43413-2FAD-475D-9676-64DAC0C1B73E}" type="pres">
      <dgm:prSet presAssocID="{DB3004B8-5A69-47C8-9E2B-2FBDAE77BDEA}" presName="spacer" presStyleCnt="0"/>
      <dgm:spPr/>
    </dgm:pt>
    <dgm:pt modelId="{9B32A90B-8BFE-4EDA-BB7E-4430E2FB5EAF}" type="pres">
      <dgm:prSet presAssocID="{0AB380ED-1AF0-438C-8B52-14EC46C3305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A45F1-F3AE-4A0A-AC72-1D0B75D4C06F}" type="pres">
      <dgm:prSet presAssocID="{28AA43AC-51F7-4F16-B952-D8D935CBB79C}" presName="spacer" presStyleCnt="0"/>
      <dgm:spPr/>
    </dgm:pt>
    <dgm:pt modelId="{EC74AE39-D7B3-4E45-B1FD-113AB36B506D}" type="pres">
      <dgm:prSet presAssocID="{02F7F74A-0D77-4E7A-B13C-FD525D512C6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DAC507-E0AD-4984-85CB-196FBA5875AD}" type="presOf" srcId="{1A54A446-882D-44A9-9F2D-B7D8AA9AE308}" destId="{7CFB6EDD-F25A-4DE4-BE11-990BD99EF9C6}" srcOrd="0" destOrd="0" presId="urn:microsoft.com/office/officeart/2005/8/layout/vList2"/>
    <dgm:cxn modelId="{A893F36C-5DA1-415D-9665-EA28036E911C}" srcId="{C4BF14F5-F712-40E3-9840-C25AFEAD269A}" destId="{1A54A446-882D-44A9-9F2D-B7D8AA9AE308}" srcOrd="1" destOrd="0" parTransId="{9EDEAA87-8C8E-49F1-BEA5-EB73C1F4218C}" sibTransId="{DB3004B8-5A69-47C8-9E2B-2FBDAE77BDEA}"/>
    <dgm:cxn modelId="{EE1EEBC5-5D07-45DA-A9C5-4CA8E4F5A9C4}" type="presOf" srcId="{02F7F74A-0D77-4E7A-B13C-FD525D512C6E}" destId="{EC74AE39-D7B3-4E45-B1FD-113AB36B506D}" srcOrd="0" destOrd="0" presId="urn:microsoft.com/office/officeart/2005/8/layout/vList2"/>
    <dgm:cxn modelId="{29056926-0417-44D2-8158-EDB73F671370}" srcId="{C4BF14F5-F712-40E3-9840-C25AFEAD269A}" destId="{0AB380ED-1AF0-438C-8B52-14EC46C33058}" srcOrd="2" destOrd="0" parTransId="{18094016-B18E-4E15-B7F6-30E629BB190F}" sibTransId="{28AA43AC-51F7-4F16-B952-D8D935CBB79C}"/>
    <dgm:cxn modelId="{91B063AD-9C24-42B8-B3AF-E0E8DC9BB7DA}" srcId="{C4BF14F5-F712-40E3-9840-C25AFEAD269A}" destId="{02F7F74A-0D77-4E7A-B13C-FD525D512C6E}" srcOrd="3" destOrd="0" parTransId="{31D029A1-9331-4AF2-86A8-6BE7E429ECD4}" sibTransId="{662FF6DA-F5B7-4C15-853D-902F4FA15E5B}"/>
    <dgm:cxn modelId="{5AB910C1-64EB-489B-B900-907630D5B540}" type="presOf" srcId="{C4BF14F5-F712-40E3-9840-C25AFEAD269A}" destId="{6760D206-051A-44BA-AEF2-BA9F7E126E8E}" srcOrd="0" destOrd="0" presId="urn:microsoft.com/office/officeart/2005/8/layout/vList2"/>
    <dgm:cxn modelId="{A5FFB035-0338-48B7-B598-E2A6B600E7B0}" type="presOf" srcId="{8AF77DD9-65EC-44D4-AB91-E91A8CE391ED}" destId="{18805DBA-6F6D-4BAD-9AA5-CF1C7FF7FAC1}" srcOrd="0" destOrd="0" presId="urn:microsoft.com/office/officeart/2005/8/layout/vList2"/>
    <dgm:cxn modelId="{3E8B422E-C829-48E3-AFD5-84105D4B2F95}" type="presOf" srcId="{0AB380ED-1AF0-438C-8B52-14EC46C33058}" destId="{9B32A90B-8BFE-4EDA-BB7E-4430E2FB5EAF}" srcOrd="0" destOrd="0" presId="urn:microsoft.com/office/officeart/2005/8/layout/vList2"/>
    <dgm:cxn modelId="{CCC6E7E1-207D-4944-93CB-8FC00E6DAD84}" srcId="{C4BF14F5-F712-40E3-9840-C25AFEAD269A}" destId="{8AF77DD9-65EC-44D4-AB91-E91A8CE391ED}" srcOrd="0" destOrd="0" parTransId="{0312B27F-EA07-46F6-8458-75F7236F252A}" sibTransId="{92C5DBBB-7456-4A77-82AA-0FBD21A84040}"/>
    <dgm:cxn modelId="{8F34D144-E4B9-452A-8409-06E11F6F0B4A}" type="presParOf" srcId="{6760D206-051A-44BA-AEF2-BA9F7E126E8E}" destId="{18805DBA-6F6D-4BAD-9AA5-CF1C7FF7FAC1}" srcOrd="0" destOrd="0" presId="urn:microsoft.com/office/officeart/2005/8/layout/vList2"/>
    <dgm:cxn modelId="{ED166611-00D3-4C0D-9E9C-CBD2D7694152}" type="presParOf" srcId="{6760D206-051A-44BA-AEF2-BA9F7E126E8E}" destId="{50AB78F6-BDD5-401B-B119-81A8AFA530CB}" srcOrd="1" destOrd="0" presId="urn:microsoft.com/office/officeart/2005/8/layout/vList2"/>
    <dgm:cxn modelId="{CA0F0DC6-A556-4F35-8CBA-AFCBBB7D5B40}" type="presParOf" srcId="{6760D206-051A-44BA-AEF2-BA9F7E126E8E}" destId="{7CFB6EDD-F25A-4DE4-BE11-990BD99EF9C6}" srcOrd="2" destOrd="0" presId="urn:microsoft.com/office/officeart/2005/8/layout/vList2"/>
    <dgm:cxn modelId="{B48BC3CD-30B1-4073-AC75-F68372BF1747}" type="presParOf" srcId="{6760D206-051A-44BA-AEF2-BA9F7E126E8E}" destId="{B4343413-2FAD-475D-9676-64DAC0C1B73E}" srcOrd="3" destOrd="0" presId="urn:microsoft.com/office/officeart/2005/8/layout/vList2"/>
    <dgm:cxn modelId="{4FE06247-A525-4670-9AD4-975E0DBEE003}" type="presParOf" srcId="{6760D206-051A-44BA-AEF2-BA9F7E126E8E}" destId="{9B32A90B-8BFE-4EDA-BB7E-4430E2FB5EAF}" srcOrd="4" destOrd="0" presId="urn:microsoft.com/office/officeart/2005/8/layout/vList2"/>
    <dgm:cxn modelId="{1D0D7D8F-5A9B-4170-BBD8-F5A41D79332F}" type="presParOf" srcId="{6760D206-051A-44BA-AEF2-BA9F7E126E8E}" destId="{D70A45F1-F3AE-4A0A-AC72-1D0B75D4C06F}" srcOrd="5" destOrd="0" presId="urn:microsoft.com/office/officeart/2005/8/layout/vList2"/>
    <dgm:cxn modelId="{93AD7566-5E36-44C3-8AAB-733FBDA693DE}" type="presParOf" srcId="{6760D206-051A-44BA-AEF2-BA9F7E126E8E}" destId="{EC74AE39-D7B3-4E45-B1FD-113AB36B50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E05C0-7A17-4686-81EE-B8BD1B7143B3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1DBC99B-6E8C-4711-8E43-179AFC5370A2}">
      <dgm:prSet/>
      <dgm:spPr/>
      <dgm:t>
        <a:bodyPr/>
        <a:lstStyle/>
        <a:p>
          <a:pPr rtl="0"/>
          <a:r>
            <a:rPr lang="en-US" i="0" dirty="0"/>
            <a:t>RARP finds the logical address for a machine that only knows its physical address. RARP requests are broadcast, RARP replies are unicast.</a:t>
          </a:r>
        </a:p>
      </dgm:t>
    </dgm:pt>
    <dgm:pt modelId="{83A12467-425B-4B0F-9A25-2B8A93D364F1}" type="parTrans" cxnId="{9244F8B4-27F4-4B7B-88F2-F1265AF43F6A}">
      <dgm:prSet/>
      <dgm:spPr/>
      <dgm:t>
        <a:bodyPr/>
        <a:lstStyle/>
        <a:p>
          <a:endParaRPr lang="en-US" i="0"/>
        </a:p>
      </dgm:t>
    </dgm:pt>
    <dgm:pt modelId="{2D5FB600-2DED-4856-B53F-C6A93D96BE0F}" type="sibTrans" cxnId="{9244F8B4-27F4-4B7B-88F2-F1265AF43F6A}">
      <dgm:prSet/>
      <dgm:spPr/>
      <dgm:t>
        <a:bodyPr/>
        <a:lstStyle/>
        <a:p>
          <a:endParaRPr lang="en-US" i="0"/>
        </a:p>
      </dgm:t>
    </dgm:pt>
    <dgm:pt modelId="{41B7D1DC-4C2E-495D-B862-FFBEFEC0ACE7}">
      <dgm:prSet/>
      <dgm:spPr/>
      <dgm:t>
        <a:bodyPr/>
        <a:lstStyle/>
        <a:p>
          <a:pPr rtl="0"/>
          <a:r>
            <a:rPr lang="en-US" i="0" dirty="0"/>
            <a:t>This if often encountered on thin-client workstations.  No disk, so when machine is booted, it needs to know its IP address (don’t want to burn the IP address into the ROM).</a:t>
          </a:r>
        </a:p>
      </dgm:t>
    </dgm:pt>
    <dgm:pt modelId="{836EB975-61D8-44ED-AAA0-15EE731CF398}" type="parTrans" cxnId="{75C034D2-6691-4574-85C3-433B033593B3}">
      <dgm:prSet/>
      <dgm:spPr/>
      <dgm:t>
        <a:bodyPr/>
        <a:lstStyle/>
        <a:p>
          <a:endParaRPr lang="en-US" i="0"/>
        </a:p>
      </dgm:t>
    </dgm:pt>
    <dgm:pt modelId="{E0E02208-FA4B-4827-B0DB-F2AA4BF6565A}" type="sibTrans" cxnId="{75C034D2-6691-4574-85C3-433B033593B3}">
      <dgm:prSet/>
      <dgm:spPr/>
      <dgm:t>
        <a:bodyPr/>
        <a:lstStyle/>
        <a:p>
          <a:endParaRPr lang="en-US" i="0"/>
        </a:p>
      </dgm:t>
    </dgm:pt>
    <dgm:pt modelId="{A71F1CD3-C3BE-41E3-9614-EB5D9A606422}">
      <dgm:prSet/>
      <dgm:spPr/>
      <dgm:t>
        <a:bodyPr/>
        <a:lstStyle/>
        <a:p>
          <a:pPr rtl="0"/>
          <a:r>
            <a:rPr lang="en-US" i="0" dirty="0"/>
            <a:t>If a thin-client workstation needs to know its IP address, it probably also needs to know its subnet mask, router address, DNS address, </a:t>
          </a:r>
          <a:r>
            <a:rPr lang="en-US" i="0" dirty="0" err="1"/>
            <a:t>etc.So</a:t>
          </a:r>
          <a:r>
            <a:rPr lang="en-US" i="0" dirty="0"/>
            <a:t> we need something more than RARP.  BOOTP, and now DHCP have  replaced RARP.</a:t>
          </a:r>
        </a:p>
      </dgm:t>
    </dgm:pt>
    <dgm:pt modelId="{F4800148-B2C4-424A-AA18-5BE6B81AF81E}" type="parTrans" cxnId="{ABDEF2D5-C6FE-414D-8E40-3361245B1B6B}">
      <dgm:prSet/>
      <dgm:spPr/>
      <dgm:t>
        <a:bodyPr/>
        <a:lstStyle/>
        <a:p>
          <a:endParaRPr lang="en-US" i="0"/>
        </a:p>
      </dgm:t>
    </dgm:pt>
    <dgm:pt modelId="{0978AFA8-AB5B-43BF-ABC8-1F126C8D78C1}" type="sibTrans" cxnId="{ABDEF2D5-C6FE-414D-8E40-3361245B1B6B}">
      <dgm:prSet/>
      <dgm:spPr/>
      <dgm:t>
        <a:bodyPr/>
        <a:lstStyle/>
        <a:p>
          <a:endParaRPr lang="en-US" i="0"/>
        </a:p>
      </dgm:t>
    </dgm:pt>
    <dgm:pt modelId="{7ED139FC-2290-45D3-B953-93CCBB0B69E5}" type="pres">
      <dgm:prSet presAssocID="{197E05C0-7A17-4686-81EE-B8BD1B7143B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8C628F-C2CB-45DC-A624-35A26413E128}" type="pres">
      <dgm:prSet presAssocID="{51DBC99B-6E8C-4711-8E43-179AFC5370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6DA82-2A72-4810-9720-358E0F0E2697}" type="pres">
      <dgm:prSet presAssocID="{2D5FB600-2DED-4856-B53F-C6A93D96BE0F}" presName="spacer" presStyleCnt="0"/>
      <dgm:spPr/>
    </dgm:pt>
    <dgm:pt modelId="{6F600869-FB98-407F-8CF2-31EA499483D4}" type="pres">
      <dgm:prSet presAssocID="{41B7D1DC-4C2E-495D-B862-FFBEFEC0ACE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4B50A-E1FC-40C6-9BB1-B82EBCF48EC1}" type="pres">
      <dgm:prSet presAssocID="{E0E02208-FA4B-4827-B0DB-F2AA4BF6565A}" presName="spacer" presStyleCnt="0"/>
      <dgm:spPr/>
    </dgm:pt>
    <dgm:pt modelId="{0ABF666E-4690-42D3-AE86-008BDF07E36E}" type="pres">
      <dgm:prSet presAssocID="{A71F1CD3-C3BE-41E3-9614-EB5D9A60642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44F8B4-27F4-4B7B-88F2-F1265AF43F6A}" srcId="{197E05C0-7A17-4686-81EE-B8BD1B7143B3}" destId="{51DBC99B-6E8C-4711-8E43-179AFC5370A2}" srcOrd="0" destOrd="0" parTransId="{83A12467-425B-4B0F-9A25-2B8A93D364F1}" sibTransId="{2D5FB600-2DED-4856-B53F-C6A93D96BE0F}"/>
    <dgm:cxn modelId="{2B212057-ED42-475B-AE8F-5CF41F94861C}" type="presOf" srcId="{51DBC99B-6E8C-4711-8E43-179AFC5370A2}" destId="{5B8C628F-C2CB-45DC-A624-35A26413E128}" srcOrd="0" destOrd="0" presId="urn:microsoft.com/office/officeart/2005/8/layout/vList2"/>
    <dgm:cxn modelId="{75C034D2-6691-4574-85C3-433B033593B3}" srcId="{197E05C0-7A17-4686-81EE-B8BD1B7143B3}" destId="{41B7D1DC-4C2E-495D-B862-FFBEFEC0ACE7}" srcOrd="1" destOrd="0" parTransId="{836EB975-61D8-44ED-AAA0-15EE731CF398}" sibTransId="{E0E02208-FA4B-4827-B0DB-F2AA4BF6565A}"/>
    <dgm:cxn modelId="{ABDEF2D5-C6FE-414D-8E40-3361245B1B6B}" srcId="{197E05C0-7A17-4686-81EE-B8BD1B7143B3}" destId="{A71F1CD3-C3BE-41E3-9614-EB5D9A606422}" srcOrd="2" destOrd="0" parTransId="{F4800148-B2C4-424A-AA18-5BE6B81AF81E}" sibTransId="{0978AFA8-AB5B-43BF-ABC8-1F126C8D78C1}"/>
    <dgm:cxn modelId="{417CC13D-7575-431B-90B1-F854AFAFE6E8}" type="presOf" srcId="{197E05C0-7A17-4686-81EE-B8BD1B7143B3}" destId="{7ED139FC-2290-45D3-B953-93CCBB0B69E5}" srcOrd="0" destOrd="0" presId="urn:microsoft.com/office/officeart/2005/8/layout/vList2"/>
    <dgm:cxn modelId="{B28F936B-20D8-41E6-BAFB-2A535C0DA208}" type="presOf" srcId="{A71F1CD3-C3BE-41E3-9614-EB5D9A606422}" destId="{0ABF666E-4690-42D3-AE86-008BDF07E36E}" srcOrd="0" destOrd="0" presId="urn:microsoft.com/office/officeart/2005/8/layout/vList2"/>
    <dgm:cxn modelId="{54CB093C-79AB-4BF1-9407-46ABCBFD7624}" type="presOf" srcId="{41B7D1DC-4C2E-495D-B862-FFBEFEC0ACE7}" destId="{6F600869-FB98-407F-8CF2-31EA499483D4}" srcOrd="0" destOrd="0" presId="urn:microsoft.com/office/officeart/2005/8/layout/vList2"/>
    <dgm:cxn modelId="{FF97F0E2-DE40-482E-922C-4367112B1B93}" type="presParOf" srcId="{7ED139FC-2290-45D3-B953-93CCBB0B69E5}" destId="{5B8C628F-C2CB-45DC-A624-35A26413E128}" srcOrd="0" destOrd="0" presId="urn:microsoft.com/office/officeart/2005/8/layout/vList2"/>
    <dgm:cxn modelId="{07CEEA4A-B19B-412D-B9DC-444651B8BCA3}" type="presParOf" srcId="{7ED139FC-2290-45D3-B953-93CCBB0B69E5}" destId="{04C6DA82-2A72-4810-9720-358E0F0E2697}" srcOrd="1" destOrd="0" presId="urn:microsoft.com/office/officeart/2005/8/layout/vList2"/>
    <dgm:cxn modelId="{351DEC63-2248-4CF4-AFA1-5A5A895F9EF0}" type="presParOf" srcId="{7ED139FC-2290-45D3-B953-93CCBB0B69E5}" destId="{6F600869-FB98-407F-8CF2-31EA499483D4}" srcOrd="2" destOrd="0" presId="urn:microsoft.com/office/officeart/2005/8/layout/vList2"/>
    <dgm:cxn modelId="{B1D6F65A-D8F0-4E27-936A-B4B36CD00829}" type="presParOf" srcId="{7ED139FC-2290-45D3-B953-93CCBB0B69E5}" destId="{4354B50A-E1FC-40C6-9BB1-B82EBCF48EC1}" srcOrd="3" destOrd="0" presId="urn:microsoft.com/office/officeart/2005/8/layout/vList2"/>
    <dgm:cxn modelId="{FBA1A424-F0F8-45F2-B7E1-ADBAA2491BF3}" type="presParOf" srcId="{7ED139FC-2290-45D3-B953-93CCBB0B69E5}" destId="{0ABF666E-4690-42D3-AE86-008BDF07E3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05DBA-6F6D-4BAD-9AA5-CF1C7FF7FAC1}">
      <dsp:nvSpPr>
        <dsp:cNvPr id="0" name=""/>
        <dsp:cNvSpPr/>
      </dsp:nvSpPr>
      <dsp:spPr>
        <a:xfrm>
          <a:off x="0" y="74220"/>
          <a:ext cx="8991600" cy="1263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ARP associates an IP address with its physical address. On a typical physical network, such as a LAN, each device on a link is identified by a physical or station address that is usually imprinted on the NIC.</a:t>
          </a:r>
        </a:p>
      </dsp:txBody>
      <dsp:txXfrm>
        <a:off x="61684" y="135904"/>
        <a:ext cx="8868232" cy="1140231"/>
      </dsp:txXfrm>
    </dsp:sp>
    <dsp:sp modelId="{7CFB6EDD-F25A-4DE4-BE11-990BD99EF9C6}">
      <dsp:nvSpPr>
        <dsp:cNvPr id="0" name=""/>
        <dsp:cNvSpPr/>
      </dsp:nvSpPr>
      <dsp:spPr>
        <a:xfrm>
          <a:off x="0" y="1406940"/>
          <a:ext cx="8991600" cy="1263599"/>
        </a:xfrm>
        <a:prstGeom prst="roundRect">
          <a:avLst/>
        </a:prstGeom>
        <a:solidFill>
          <a:schemeClr val="accent4">
            <a:hueOff val="6807678"/>
            <a:satOff val="-7995"/>
            <a:lumOff val="307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delivery of a packet to a host or a router requires two levels of addressing: logical and physical. </a:t>
          </a:r>
        </a:p>
      </dsp:txBody>
      <dsp:txXfrm>
        <a:off x="61684" y="1468624"/>
        <a:ext cx="8868232" cy="1140231"/>
      </dsp:txXfrm>
    </dsp:sp>
    <dsp:sp modelId="{9B32A90B-8BFE-4EDA-BB7E-4430E2FB5EAF}">
      <dsp:nvSpPr>
        <dsp:cNvPr id="0" name=""/>
        <dsp:cNvSpPr/>
      </dsp:nvSpPr>
      <dsp:spPr>
        <a:xfrm>
          <a:off x="0" y="2739660"/>
          <a:ext cx="8991600" cy="1263599"/>
        </a:xfrm>
        <a:prstGeom prst="roundRect">
          <a:avLst/>
        </a:prstGeom>
        <a:solidFill>
          <a:schemeClr val="accent4">
            <a:hueOff val="13615356"/>
            <a:satOff val="-15991"/>
            <a:lumOff val="614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need to be able to map a logical address to its corresponding physical address and vice versa.  These can be done using either static or dynamic mapping.</a:t>
          </a:r>
        </a:p>
      </dsp:txBody>
      <dsp:txXfrm>
        <a:off x="61684" y="2801344"/>
        <a:ext cx="8868232" cy="1140231"/>
      </dsp:txXfrm>
    </dsp:sp>
    <dsp:sp modelId="{EC74AE39-D7B3-4E45-B1FD-113AB36B506D}">
      <dsp:nvSpPr>
        <dsp:cNvPr id="0" name=""/>
        <dsp:cNvSpPr/>
      </dsp:nvSpPr>
      <dsp:spPr>
        <a:xfrm>
          <a:off x="0" y="4072380"/>
          <a:ext cx="8991600" cy="1263599"/>
        </a:xfrm>
        <a:prstGeom prst="round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address to physical address translation can be    done statically (not practical) or dynamically (with ARP).</a:t>
          </a:r>
        </a:p>
      </dsp:txBody>
      <dsp:txXfrm>
        <a:off x="61684" y="4134064"/>
        <a:ext cx="8868232" cy="1140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C628F-C2CB-45DC-A624-35A26413E128}">
      <dsp:nvSpPr>
        <dsp:cNvPr id="0" name=""/>
        <dsp:cNvSpPr/>
      </dsp:nvSpPr>
      <dsp:spPr>
        <a:xfrm>
          <a:off x="0" y="566071"/>
          <a:ext cx="9144000" cy="13272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 dirty="0"/>
            <a:t>RARP finds the logical address for a machine that only knows its physical address. RARP requests are broadcast, RARP replies are unicast.</a:t>
          </a:r>
        </a:p>
      </dsp:txBody>
      <dsp:txXfrm>
        <a:off x="64789" y="630860"/>
        <a:ext cx="9014422" cy="1197640"/>
      </dsp:txXfrm>
    </dsp:sp>
    <dsp:sp modelId="{6F600869-FB98-407F-8CF2-31EA499483D4}">
      <dsp:nvSpPr>
        <dsp:cNvPr id="0" name=""/>
        <dsp:cNvSpPr/>
      </dsp:nvSpPr>
      <dsp:spPr>
        <a:xfrm>
          <a:off x="0" y="1965290"/>
          <a:ext cx="9144000" cy="1327218"/>
        </a:xfrm>
        <a:prstGeom prst="roundRect">
          <a:avLst/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 dirty="0"/>
            <a:t>This if often encountered on thin-client workstations.  No disk, so when machine is booted, it needs to know its IP address (don’t want to burn the IP address into the ROM).</a:t>
          </a:r>
        </a:p>
      </dsp:txBody>
      <dsp:txXfrm>
        <a:off x="64789" y="2030079"/>
        <a:ext cx="9014422" cy="1197640"/>
      </dsp:txXfrm>
    </dsp:sp>
    <dsp:sp modelId="{0ABF666E-4690-42D3-AE86-008BDF07E36E}">
      <dsp:nvSpPr>
        <dsp:cNvPr id="0" name=""/>
        <dsp:cNvSpPr/>
      </dsp:nvSpPr>
      <dsp:spPr>
        <a:xfrm>
          <a:off x="0" y="3364509"/>
          <a:ext cx="9144000" cy="1327218"/>
        </a:xfrm>
        <a:prstGeom prst="roundRect">
          <a:avLst/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 dirty="0"/>
            <a:t>If a thin-client workstation needs to know its IP address, it probably also needs to know its subnet mask, router address, DNS address, </a:t>
          </a:r>
          <a:r>
            <a:rPr lang="en-US" sz="2500" i="0" kern="1200" dirty="0" err="1"/>
            <a:t>etc.So</a:t>
          </a:r>
          <a:r>
            <a:rPr lang="en-US" sz="2500" i="0" kern="1200" dirty="0"/>
            <a:t> we need something more than RARP.  BOOTP, and now DHCP have  replaced RARP.</a:t>
          </a:r>
        </a:p>
      </dsp:txBody>
      <dsp:txXfrm>
        <a:off x="64789" y="3429298"/>
        <a:ext cx="9014422" cy="1197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F952E-35F1-4CC5-97BE-218384E940EE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99428-3DFF-4C07-8486-680B5BFAC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5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0C03B95-EDBE-40CD-934F-82AA9AB37785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746D85-179B-4D0C-9B19-E8B8A88E858C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91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1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13B4FC-CA61-47C3-89BA-4766B7788438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0BF89-7AFA-45D3-BF2D-E01B201B07C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03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3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EBD8D0-FE42-4DEE-BB48-47C8E4159A60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04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4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EDB052-4F82-4DF0-814B-213731B1CFE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211A61-9A47-4471-94D6-092A8C27EEAD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9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9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F1B0C7-C01F-4538-8BD6-D132B9966D8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41A15A-BFF4-4257-B938-4BDF87C1C57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BAC713-B599-493D-A4CE-4A32C8EDCB4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CC6520-D6DE-4235-8433-357EA7CB6C93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86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1B5860-C0CE-4F6A-A6FC-604A2A017D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88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8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807DC3-0E4D-443A-9213-E1ED3620F66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90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0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Addresses for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private networks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5715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03525"/>
            <a:ext cx="6332538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0742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Query Messages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352800" y="1676400"/>
            <a:ext cx="2438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Query Messages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3810000"/>
            <a:ext cx="16764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Echo Request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0" y="3733800"/>
            <a:ext cx="19050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Timestamp Reply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3733800"/>
            <a:ext cx="18288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Timestamp Request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62200" y="3733800"/>
            <a:ext cx="1828800" cy="10668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Echo</a:t>
            </a:r>
          </a:p>
          <a:p>
            <a:pPr algn="ctr">
              <a:defRPr/>
            </a:pPr>
            <a:r>
              <a:rPr lang="en-US" b="1" dirty="0"/>
              <a:t> Reply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rot="5400000">
            <a:off x="4305301" y="3009900"/>
            <a:ext cx="5334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3276600"/>
            <a:ext cx="6858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23901" y="3543300"/>
            <a:ext cx="5334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8" idx="0"/>
          </p:cNvCxnSpPr>
          <p:nvPr/>
        </p:nvCxnSpPr>
        <p:spPr>
          <a:xfrm rot="5400000">
            <a:off x="3048001" y="3505200"/>
            <a:ext cx="4572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181601" y="3505200"/>
            <a:ext cx="457200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620794" y="3504406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457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467600" y="6172200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fld id="{30A6DAA4-7472-4982-A1F5-188A51A6FC83}" type="slidenum">
              <a:rPr lang="en-US" altLang="en-US" smtClean="0">
                <a:latin typeface="Times New Roman" pitchFamily="18" charset="0"/>
              </a:rPr>
              <a:pPr algn="l"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61506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1076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5972175" cy="6461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  <a:latin typeface="Times" pitchFamily="18" charset="0"/>
              </a:rPr>
              <a:t>ICMP V6-  INTRODUCTION</a:t>
            </a:r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78" name="Rectangle 5"/>
          <p:cNvSpPr>
            <a:spLocks noChangeArrowheads="1"/>
          </p:cNvSpPr>
          <p:nvPr/>
        </p:nvSpPr>
        <p:spPr bwMode="auto">
          <a:xfrm>
            <a:off x="381000" y="1524000"/>
            <a:ext cx="838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q"/>
            </a:pPr>
            <a:r>
              <a:rPr lang="en-US" altLang="en-US" sz="2800" dirty="0">
                <a:latin typeface="Arial Unicode MS" pitchFamily="34" charset="-128"/>
              </a:rPr>
              <a:t>Another protocol that has been modified in </a:t>
            </a:r>
            <a:r>
              <a:rPr lang="en-US" altLang="en-US" sz="2800" b="1" dirty="0">
                <a:latin typeface="Arial Unicode MS" pitchFamily="34" charset="-128"/>
              </a:rPr>
              <a:t>version 6</a:t>
            </a:r>
            <a:r>
              <a:rPr lang="en-US" altLang="en-US" sz="2800" dirty="0">
                <a:latin typeface="Arial Unicode MS" pitchFamily="34" charset="-128"/>
              </a:rPr>
              <a:t> of the TCP/IP protocol suite is ICMP.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800" dirty="0">
                <a:latin typeface="Arial Unicode MS" pitchFamily="34" charset="-128"/>
              </a:rPr>
              <a:t>This new version, Internet Control Message Protocol version 6 ( ICMPv6 ), follows the same strategy and purposes of version 4.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800" dirty="0">
                <a:latin typeface="Arial Unicode MS" pitchFamily="34" charset="-128"/>
              </a:rPr>
              <a:t>ICMPv6, however, is more complicated than ICMPv4: some protocols that were independent in version 4 are now part of ICMPv6 and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800" dirty="0">
                <a:latin typeface="Arial Unicode MS" pitchFamily="34" charset="-128"/>
              </a:rPr>
              <a:t>some new messages have been added to make it more useful.</a:t>
            </a:r>
          </a:p>
        </p:txBody>
      </p:sp>
    </p:spTree>
    <p:extLst>
      <p:ext uri="{BB962C8B-B14F-4D97-AF65-F5344CB8AC3E}">
        <p14:creationId xmlns:p14="http://schemas.microsoft.com/office/powerpoint/2010/main" xmlns="" val="145995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620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fld id="{6B21F1F5-23D4-4187-9D64-F09D19A2F2D5}" type="slidenum">
              <a:rPr lang="en-US" altLang="en-US" smtClean="0">
                <a:latin typeface="Times New Roman" pitchFamily="18" charset="0"/>
              </a:rPr>
              <a:pPr algn="l"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0900" name="Text Box 2"/>
          <p:cNvSpPr txBox="1">
            <a:spLocks noChangeArrowheads="1"/>
          </p:cNvSpPr>
          <p:nvPr/>
        </p:nvSpPr>
        <p:spPr bwMode="auto">
          <a:xfrm>
            <a:off x="228600" y="90488"/>
            <a:ext cx="8534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Taxonomy of ICMPv6 messages</a:t>
            </a:r>
          </a:p>
        </p:txBody>
      </p:sp>
      <p:pic>
        <p:nvPicPr>
          <p:cNvPr id="133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50"/>
            <a:ext cx="8081963" cy="318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7183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517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fld id="{A330EEED-4545-4BC9-844B-5407A7D42F38}" type="slidenum">
              <a:rPr lang="en-US" altLang="en-US" smtClean="0">
                <a:latin typeface="Times New Roman" pitchFamily="18" charset="0"/>
              </a:rPr>
              <a:pPr algn="l"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Error-reporting messages</a:t>
            </a:r>
          </a:p>
        </p:txBody>
      </p:sp>
      <p:pic>
        <p:nvPicPr>
          <p:cNvPr id="13517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" y="1981200"/>
            <a:ext cx="81756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6912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315200" y="6248400"/>
            <a:ext cx="1371600" cy="2476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fld id="{B66A92E6-5184-42EE-939B-95FFCFE5E8F1}" type="slidenum">
              <a:rPr lang="en-US" altLang="en-US" smtClean="0">
                <a:latin typeface="Times New Roman" pitchFamily="18" charset="0"/>
              </a:rPr>
              <a:pPr algn="l"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3619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6198" name="Rectangle 5"/>
          <p:cNvSpPr>
            <a:spLocks noChangeArrowheads="1"/>
          </p:cNvSpPr>
          <p:nvPr/>
        </p:nvSpPr>
        <p:spPr bwMode="auto">
          <a:xfrm>
            <a:off x="228600" y="1023133"/>
            <a:ext cx="8534400" cy="501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2400" dirty="0">
                <a:latin typeface="Arial Unicode MS" pitchFamily="34" charset="-128"/>
              </a:rPr>
              <a:t>Two of the ICMPv6 messages can be categorized as informational messages: </a:t>
            </a:r>
            <a:r>
              <a:rPr lang="en-US" altLang="en-US" sz="2400" dirty="0">
                <a:solidFill>
                  <a:srgbClr val="FF0000"/>
                </a:solidFill>
                <a:latin typeface="Arial Unicode MS" pitchFamily="34" charset="-128"/>
              </a:rPr>
              <a:t>echo request and echo reply messages.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2400" dirty="0">
                <a:latin typeface="Arial Unicode MS" pitchFamily="34" charset="-128"/>
              </a:rPr>
              <a:t>The echo request and echo response messages are designed to check if two devices in the Internet can communicate with each other.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2400" dirty="0">
                <a:latin typeface="Arial Unicode MS" pitchFamily="34" charset="-128"/>
              </a:rPr>
              <a:t> A host or router can send an echo request message to another host; the receiving computer or router can reply using the echo response message.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Informational Messages</a:t>
            </a:r>
          </a:p>
        </p:txBody>
      </p:sp>
    </p:spTree>
    <p:extLst>
      <p:ext uri="{BB962C8B-B14F-4D97-AF65-F5344CB8AC3E}">
        <p14:creationId xmlns:p14="http://schemas.microsoft.com/office/powerpoint/2010/main" xmlns="" val="121758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620000" y="6381750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fld id="{E131F8D0-768D-48D1-B557-79F8A60DCD25}" type="slidenum">
              <a:rPr lang="en-US" altLang="en-US" smtClean="0">
                <a:latin typeface="Times New Roman" pitchFamily="18" charset="0"/>
              </a:rPr>
              <a:pPr algn="l"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3722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1319" name="Rectangle 5"/>
          <p:cNvSpPr>
            <a:spLocks noChangeArrowheads="1"/>
          </p:cNvSpPr>
          <p:nvPr/>
        </p:nvSpPr>
        <p:spPr bwMode="auto">
          <a:xfrm>
            <a:off x="381000" y="1447800"/>
            <a:ext cx="8534400" cy="390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latin typeface="Arial Unicode MS" pitchFamily="34" charset="-128"/>
              </a:rPr>
              <a:t>The most important issue is the definition of two new protocols that clearly define the functionality of these group messages: </a:t>
            </a:r>
          </a:p>
          <a:p>
            <a:pPr marL="514350" indent="-3175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Neighbor-Discovery (ND) protocol </a:t>
            </a:r>
          </a:p>
          <a:p>
            <a:pPr marL="514350" indent="-3175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Inverse-Neighbor-Discovery (IND) protocol.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latin typeface="Arial Unicode MS" pitchFamily="34" charset="-128"/>
              </a:rPr>
              <a:t>These two protocols are used by nodes (hosts or routers) on the same link (network).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5715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Neighbor-Discovery  Messages</a:t>
            </a:r>
          </a:p>
        </p:txBody>
      </p:sp>
    </p:spTree>
    <p:extLst>
      <p:ext uri="{BB962C8B-B14F-4D97-AF65-F5344CB8AC3E}">
        <p14:creationId xmlns:p14="http://schemas.microsoft.com/office/powerpoint/2010/main" xmlns="" val="416324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ARP and RARP</a:t>
            </a:r>
          </a:p>
        </p:txBody>
      </p:sp>
      <p:pic>
        <p:nvPicPr>
          <p:cNvPr id="16384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5231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2836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>
              <a:latin typeface="Times New Roman" pitchFamily="18" charset="0"/>
            </a:endParaRPr>
          </a:p>
        </p:txBody>
      </p:sp>
      <p:grpSp>
        <p:nvGrpSpPr>
          <p:cNvPr id="165891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65894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65895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594"/>
            </a:xfrm>
            <a:custGeom>
              <a:avLst/>
              <a:gdLst>
                <a:gd name="T0" fmla="*/ 0 w 7000"/>
                <a:gd name="T1" fmla="*/ 0 h 1000"/>
                <a:gd name="T2" fmla="*/ 18 w 7000"/>
                <a:gd name="T3" fmla="*/ 0 h 1000"/>
                <a:gd name="T4" fmla="*/ 21 w 7000"/>
                <a:gd name="T5" fmla="*/ 1 h 1000"/>
                <a:gd name="T6" fmla="*/ 18 w 7000"/>
                <a:gd name="T7" fmla="*/ 1 h 1000"/>
                <a:gd name="T8" fmla="*/ 0 w 7000"/>
                <a:gd name="T9" fmla="*/ 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892" name="Text Box 6"/>
          <p:cNvSpPr txBox="1">
            <a:spLocks noChangeArrowheads="1"/>
          </p:cNvSpPr>
          <p:nvPr/>
        </p:nvSpPr>
        <p:spPr bwMode="auto">
          <a:xfrm>
            <a:off x="228600" y="354013"/>
            <a:ext cx="8404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 b="1">
                <a:solidFill>
                  <a:schemeClr val="bg1"/>
                </a:solidFill>
              </a:rPr>
              <a:t>ARP (Address  Resolution Protocol)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65175193"/>
              </p:ext>
            </p:extLst>
          </p:nvPr>
        </p:nvGraphicFramePr>
        <p:xfrm>
          <a:off x="0" y="1066800"/>
          <a:ext cx="8991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1060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042150" y="6243638"/>
            <a:ext cx="190500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fld id="{D34E4ABA-C41E-4D33-B5A5-AB3A702D64EA}" type="slidenum">
              <a:rPr lang="en-US" altLang="en-US" smtClean="0">
                <a:latin typeface="Times New Roman" pitchFamily="18" charset="0"/>
              </a:rPr>
              <a:pPr algn="l"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en-US" i="1" dirty="0">
              <a:latin typeface="Arial" pitchFamily="34" charset="0"/>
            </a:endParaRPr>
          </a:p>
          <a:p>
            <a:pPr algn="ctr">
              <a:defRPr/>
            </a:pPr>
            <a:r>
              <a:rPr lang="en-US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ARP operation</a:t>
            </a:r>
          </a:p>
        </p:txBody>
      </p:sp>
      <p:pic>
        <p:nvPicPr>
          <p:cNvPr id="16794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4775"/>
            <a:ext cx="6472238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9739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>
              <a:latin typeface="Times New Roman" pitchFamily="18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ARP packet</a:t>
            </a:r>
          </a:p>
        </p:txBody>
      </p:sp>
      <p:pic>
        <p:nvPicPr>
          <p:cNvPr id="1689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613" y="1311275"/>
            <a:ext cx="8053387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808803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</a:rPr>
              <a:t>NAT</a:t>
            </a:r>
            <a:r>
              <a:rPr lang="en-US" dirty="0"/>
              <a:t> – Network Address Translation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Placement and operation of a NAT box.</a:t>
            </a:r>
          </a:p>
        </p:txBody>
      </p:sp>
      <p:pic>
        <p:nvPicPr>
          <p:cNvPr id="116740" name="Picture 5" descr="5-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501775"/>
            <a:ext cx="6400800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22387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>
              <a:latin typeface="Times New Roman" pitchFamily="18" charset="0"/>
            </a:endParaRPr>
          </a:p>
        </p:txBody>
      </p:sp>
      <p:sp>
        <p:nvSpPr>
          <p:cNvPr id="591881" name="Line 9"/>
          <p:cNvSpPr>
            <a:spLocks noChangeShapeType="1"/>
          </p:cNvSpPr>
          <p:nvPr/>
        </p:nvSpPr>
        <p:spPr bwMode="auto">
          <a:xfrm>
            <a:off x="609600" y="2624138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882" name="Line 10"/>
          <p:cNvSpPr>
            <a:spLocks noChangeShapeType="1"/>
          </p:cNvSpPr>
          <p:nvPr/>
        </p:nvSpPr>
        <p:spPr bwMode="auto">
          <a:xfrm>
            <a:off x="609600" y="3886200"/>
            <a:ext cx="8153400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1883" name="Rectangle 11"/>
          <p:cNvSpPr>
            <a:spLocks noChangeArrowheads="1"/>
          </p:cNvSpPr>
          <p:nvPr/>
        </p:nvSpPr>
        <p:spPr bwMode="auto">
          <a:xfrm>
            <a:off x="647700" y="2716213"/>
            <a:ext cx="8077200" cy="1066800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i="1">
                <a:solidFill>
                  <a:schemeClr val="bg1"/>
                </a:solidFill>
              </a:rPr>
              <a:t>An ARP request is broadcast; </a:t>
            </a:r>
            <a:br>
              <a:rPr lang="en-US" altLang="en-US" sz="3200" i="1">
                <a:solidFill>
                  <a:schemeClr val="bg1"/>
                </a:solidFill>
              </a:rPr>
            </a:br>
            <a:r>
              <a:rPr lang="en-US" altLang="en-US" sz="3200" i="1">
                <a:solidFill>
                  <a:schemeClr val="bg1"/>
                </a:solidFill>
              </a:rPr>
              <a:t>an ARP reply is unicast.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981200"/>
            <a:ext cx="1143000" cy="566738"/>
            <a:chOff x="1200" y="1248"/>
            <a:chExt cx="720" cy="357"/>
          </a:xfrm>
        </p:grpSpPr>
        <p:pic>
          <p:nvPicPr>
            <p:cNvPr id="169992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993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3040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9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81" grpId="0" animBg="1"/>
      <p:bldP spid="591882" grpId="0" animBg="1"/>
      <p:bldP spid="5918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/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fld id="{D33D0817-F555-45C8-A66F-4D0475CA9E94}" type="slidenum">
              <a:rPr lang="en-US" altLang="en-US" smtClean="0"/>
              <a:pPr algn="ctr"/>
              <a:t>21</a:t>
            </a:fld>
            <a:endParaRPr lang="en-US" altLang="en-US"/>
          </a:p>
        </p:txBody>
      </p:sp>
      <p:grpSp>
        <p:nvGrpSpPr>
          <p:cNvPr id="171012" name="Group 2"/>
          <p:cNvGrpSpPr>
            <a:grpSpLocks/>
          </p:cNvGrpSpPr>
          <p:nvPr/>
        </p:nvGrpSpPr>
        <p:grpSpPr bwMode="auto">
          <a:xfrm>
            <a:off x="0" y="0"/>
            <a:ext cx="8686800" cy="6400800"/>
            <a:chOff x="0" y="96"/>
            <a:chExt cx="5472" cy="3840"/>
          </a:xfrm>
        </p:grpSpPr>
        <p:sp>
          <p:nvSpPr>
            <p:cNvPr id="171015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1016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8 w 7000"/>
                <a:gd name="T3" fmla="*/ 0 h 1000"/>
                <a:gd name="T4" fmla="*/ 21 w 7000"/>
                <a:gd name="T5" fmla="*/ 2 h 1000"/>
                <a:gd name="T6" fmla="*/ 18 w 7000"/>
                <a:gd name="T7" fmla="*/ 3 h 1000"/>
                <a:gd name="T8" fmla="*/ 0 w 7000"/>
                <a:gd name="T9" fmla="*/ 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169" y="0"/>
                  </a:lnTo>
                  <a:cubicBezTo>
                    <a:pt x="6446" y="0"/>
                    <a:pt x="6670" y="223"/>
                    <a:pt x="6670" y="500"/>
                  </a:cubicBezTo>
                  <a:cubicBezTo>
                    <a:pt x="6670" y="776"/>
                    <a:pt x="6446" y="999"/>
                    <a:pt x="617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1013" name="Text Box 6"/>
          <p:cNvSpPr txBox="1">
            <a:spLocks noChangeArrowheads="1"/>
          </p:cNvSpPr>
          <p:nvPr/>
        </p:nvSpPr>
        <p:spPr bwMode="auto">
          <a:xfrm>
            <a:off x="228600" y="304800"/>
            <a:ext cx="833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4000" b="1">
                <a:solidFill>
                  <a:schemeClr val="bg1"/>
                </a:solidFill>
              </a:rPr>
              <a:t>RARP </a:t>
            </a:r>
            <a:r>
              <a:rPr lang="en-US" altLang="en-US" sz="2800" b="1">
                <a:solidFill>
                  <a:schemeClr val="bg1"/>
                </a:solidFill>
              </a:rPr>
              <a:t>(Reverse Address resolution Protocol)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4018844943"/>
              </p:ext>
            </p:extLst>
          </p:nvPr>
        </p:nvGraphicFramePr>
        <p:xfrm>
          <a:off x="0" y="1371600"/>
          <a:ext cx="9144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83915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RARP operation</a:t>
            </a:r>
          </a:p>
        </p:txBody>
      </p:sp>
      <p:pic>
        <p:nvPicPr>
          <p:cNvPr id="17203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89000"/>
            <a:ext cx="6526213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53723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RARP packet</a:t>
            </a:r>
          </a:p>
        </p:txBody>
      </p:sp>
      <p:pic>
        <p:nvPicPr>
          <p:cNvPr id="17306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6450" y="1295400"/>
            <a:ext cx="74231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028179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727825" y="6408738"/>
            <a:ext cx="1919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19.</a:t>
            </a:r>
            <a:fld id="{0F852284-EC4E-402B-8300-BC6CF8B10CA9}" type="slidenum">
              <a:rPr lang="en-US" altLang="en-US" smtClean="0"/>
              <a:pPr algn="l"/>
              <a:t>3</a:t>
            </a:fld>
            <a:endParaRPr lang="en-US" altLang="en-US"/>
          </a:p>
        </p:txBody>
      </p:sp>
      <p:sp>
        <p:nvSpPr>
          <p:cNvPr id="11776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617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 i="1"/>
              <a:t>A NAT implementation</a:t>
            </a:r>
          </a:p>
        </p:txBody>
      </p:sp>
      <p:sp>
        <p:nvSpPr>
          <p:cNvPr id="11776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77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7725"/>
            <a:ext cx="87296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2006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6727825" y="6408738"/>
            <a:ext cx="1919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/>
              <a:t>19.</a:t>
            </a:r>
            <a:fld id="{12281644-3346-4DF5-98F5-76600321F541}" type="slidenum">
              <a:rPr lang="en-US" altLang="en-US" smtClean="0"/>
              <a:pPr algn="l"/>
              <a:t>4</a:t>
            </a:fld>
            <a:endParaRPr lang="en-US" altLang="en-US"/>
          </a:p>
        </p:txBody>
      </p:sp>
      <p:sp>
        <p:nvSpPr>
          <p:cNvPr id="118787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88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2271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 i="1"/>
              <a:t>Addresses in a NAT</a:t>
            </a:r>
          </a:p>
        </p:txBody>
      </p:sp>
      <p:sp>
        <p:nvSpPr>
          <p:cNvPr id="118790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87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162175"/>
            <a:ext cx="90138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0515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1860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4716463" cy="6461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  <a:latin typeface="Times" pitchFamily="18" charset="0"/>
              </a:rPr>
              <a:t>ICMP V4 -Introduction</a:t>
            </a: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81000" y="1333500"/>
            <a:ext cx="85344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buFont typeface="Wingdings" pitchFamily="2" charset="2"/>
              <a:buChar char="q"/>
            </a:pPr>
            <a:r>
              <a:rPr lang="en-US" altLang="en-US" sz="2800" dirty="0">
                <a:latin typeface="Arial Unicode MS" pitchFamily="34" charset="-128"/>
              </a:rPr>
              <a:t>The IP protocol has no error-reporting or error correcting mechanism.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800" dirty="0">
                <a:solidFill>
                  <a:srgbClr val="FF0000"/>
                </a:solidFill>
                <a:latin typeface="Arial Unicode MS" pitchFamily="34" charset="-128"/>
              </a:rPr>
              <a:t>What happens if something goes wrong? </a:t>
            </a:r>
            <a:r>
              <a:rPr lang="en-US" altLang="en-US" sz="2800" dirty="0">
                <a:latin typeface="Arial Unicode MS" pitchFamily="34" charset="-128"/>
              </a:rPr>
              <a:t>What happens if a router must discard a datagram because it cannot find a router to the final destination, or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800" dirty="0">
                <a:latin typeface="Arial Unicode MS" pitchFamily="34" charset="-128"/>
              </a:rPr>
              <a:t>Because the time-to-live field has a zero value? 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800" dirty="0">
                <a:latin typeface="Arial Unicode MS" pitchFamily="34" charset="-128"/>
              </a:rPr>
              <a:t>These are examples of situations where an error has occurred and the IP protocol has no built-in mechanism to notify the original host.</a:t>
            </a:r>
          </a:p>
          <a:p>
            <a:pPr algn="just">
              <a:buFont typeface="Wingdings" pitchFamily="2" charset="2"/>
              <a:buChar char="q"/>
            </a:pPr>
            <a:r>
              <a:rPr lang="en-US" altLang="en-US" sz="2800" b="1" dirty="0">
                <a:solidFill>
                  <a:srgbClr val="FF0000"/>
                </a:solidFill>
                <a:latin typeface="Arial Unicode MS" pitchFamily="34" charset="-128"/>
              </a:rPr>
              <a:t>The solution is ICMP protocol</a:t>
            </a:r>
          </a:p>
          <a:p>
            <a:pPr algn="just"/>
            <a:r>
              <a:rPr lang="en-US" altLang="en-US" sz="2800" dirty="0">
                <a:latin typeface="Arial Unicode MS" pitchFamily="34" charset="-128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76556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0" y="0"/>
            <a:ext cx="9144000" cy="11557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4932" name="Text Box 3"/>
          <p:cNvSpPr txBox="1">
            <a:spLocks noChangeArrowheads="1"/>
          </p:cNvSpPr>
          <p:nvPr/>
        </p:nvSpPr>
        <p:spPr bwMode="auto">
          <a:xfrm>
            <a:off x="228600" y="355600"/>
            <a:ext cx="4895850" cy="6461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3600">
                <a:solidFill>
                  <a:schemeClr val="bg1"/>
                </a:solidFill>
                <a:latin typeface="Times" pitchFamily="18" charset="0"/>
              </a:rPr>
              <a:t>ICMP V4 -MESSAGES</a:t>
            </a:r>
          </a:p>
        </p:txBody>
      </p:sp>
      <p:sp>
        <p:nvSpPr>
          <p:cNvPr id="12493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4935" name="Rectangle 5"/>
          <p:cNvSpPr>
            <a:spLocks noChangeArrowheads="1"/>
          </p:cNvSpPr>
          <p:nvPr/>
        </p:nvSpPr>
        <p:spPr bwMode="auto">
          <a:xfrm>
            <a:off x="255588" y="1209675"/>
            <a:ext cx="8659812" cy="449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q"/>
              <a:defRPr/>
            </a:pPr>
            <a:r>
              <a:rPr lang="en-US" sz="2600" dirty="0">
                <a:latin typeface="Arial Unicode MS" pitchFamily="34" charset="-128"/>
              </a:rPr>
              <a:t>ICMP messages are divided into two broad categories: 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600" b="1" dirty="0">
                <a:solidFill>
                  <a:srgbClr val="0070C0"/>
                </a:solidFill>
                <a:latin typeface="Arial Unicode MS" pitchFamily="34" charset="-128"/>
              </a:rPr>
              <a:t>error-reporting messages 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600" b="1" dirty="0">
                <a:solidFill>
                  <a:srgbClr val="0070C0"/>
                </a:solidFill>
                <a:latin typeface="Arial Unicode MS" pitchFamily="34" charset="-128"/>
              </a:rPr>
              <a:t> query messages. 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2600" dirty="0">
                <a:latin typeface="Arial Unicode MS" pitchFamily="34" charset="-128"/>
              </a:rPr>
              <a:t>The </a:t>
            </a:r>
            <a:r>
              <a:rPr lang="en-US" sz="2600" dirty="0">
                <a:solidFill>
                  <a:srgbClr val="FF0000"/>
                </a:solidFill>
                <a:latin typeface="Arial Unicode MS" pitchFamily="34" charset="-128"/>
              </a:rPr>
              <a:t>error-reporting messages </a:t>
            </a:r>
            <a:r>
              <a:rPr lang="en-US" sz="2600" dirty="0">
                <a:latin typeface="Arial Unicode MS" pitchFamily="34" charset="-128"/>
              </a:rPr>
              <a:t>report problems that a router or a host (destination) may encounter when it processes an IP packet. </a:t>
            </a:r>
          </a:p>
          <a:p>
            <a:pPr algn="just">
              <a:buFont typeface="Wingdings" pitchFamily="2" charset="2"/>
              <a:buChar char="q"/>
              <a:defRPr/>
            </a:pPr>
            <a:r>
              <a:rPr lang="en-US" sz="2600" dirty="0">
                <a:latin typeface="Arial Unicode MS" pitchFamily="34" charset="-128"/>
              </a:rPr>
              <a:t>The </a:t>
            </a:r>
            <a:r>
              <a:rPr lang="en-US" sz="2600" dirty="0">
                <a:solidFill>
                  <a:srgbClr val="FF0000"/>
                </a:solidFill>
                <a:latin typeface="Arial Unicode MS" pitchFamily="34" charset="-128"/>
              </a:rPr>
              <a:t>query messages, </a:t>
            </a:r>
            <a:r>
              <a:rPr lang="en-US" sz="2600" dirty="0">
                <a:latin typeface="Arial Unicode MS" pitchFamily="34" charset="-128"/>
              </a:rPr>
              <a:t>help a host or a network manager get specific information from a router or another host. Also, hosts can discover and learn about routers on their network and routers can help a          node redirect its messages.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34480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3279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General format of ICMP messages or ICMP header</a:t>
            </a:r>
          </a:p>
        </p:txBody>
      </p:sp>
      <p:pic>
        <p:nvPicPr>
          <p:cNvPr id="12595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95550"/>
            <a:ext cx="8262938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907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200" dirty="0"/>
              <a:t>Headers are 32 bits in length; all contain same three fields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3200" dirty="0"/>
              <a:t>type - 8 bit message type code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800" dirty="0"/>
              <a:t>Thirteen message type are defined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3200" dirty="0"/>
              <a:t>code - 8 bit;</a:t>
            </a:r>
          </a:p>
          <a:p>
            <a:pPr marL="621792" lvl="1" indent="225425" eaLnBrk="1" fontAlgn="auto" hangingPunct="1">
              <a:spcBef>
                <a:spcPts val="324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035050" algn="l"/>
              </a:tabLst>
              <a:defRPr/>
            </a:pPr>
            <a:r>
              <a:rPr lang="en-US" sz="3200" dirty="0"/>
              <a:t>indicating why message is being sent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3200" dirty="0"/>
              <a:t>checksum - standard internet checksum</a:t>
            </a:r>
          </a:p>
          <a:p>
            <a:pPr lvl="3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en-US" sz="2400" dirty="0"/>
              <a:t>for purpose of calculation the checksum field is set to zero </a:t>
            </a:r>
          </a:p>
        </p:txBody>
      </p:sp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Basic ICMP Header</a:t>
            </a:r>
          </a:p>
        </p:txBody>
      </p:sp>
    </p:spTree>
    <p:extLst>
      <p:ext uri="{BB962C8B-B14F-4D97-AF65-F5344CB8AC3E}">
        <p14:creationId xmlns:p14="http://schemas.microsoft.com/office/powerpoint/2010/main" xmlns="" val="300715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1"/>
          <p:cNvSpPr>
            <a:spLocks noGrp="1"/>
          </p:cNvSpPr>
          <p:nvPr>
            <p:ph type="ftr" sz="quarter" idx="11"/>
          </p:nvPr>
        </p:nvSpPr>
        <p:spPr bwMode="auto">
          <a:xfrm flipH="1">
            <a:off x="631825" y="6248400"/>
            <a:ext cx="2003425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endParaRPr lang="en-US" altLang="en-US">
              <a:latin typeface="Times New Roman" pitchFamily="18" charset="0"/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571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Error-reporting messages</a:t>
            </a:r>
          </a:p>
        </p:txBody>
      </p:sp>
      <p:pic>
        <p:nvPicPr>
          <p:cNvPr id="12902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375" y="2362200"/>
            <a:ext cx="8556625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1989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727</TotalTime>
  <Words>749</Words>
  <Application>Microsoft Office PowerPoint</Application>
  <PresentationFormat>On-screen Show (4:3)</PresentationFormat>
  <Paragraphs>90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Addresses for private networks </vt:lpstr>
      <vt:lpstr>NAT – Network Address Translation</vt:lpstr>
      <vt:lpstr>Slide 3</vt:lpstr>
      <vt:lpstr>Slide 4</vt:lpstr>
      <vt:lpstr>Slide 5</vt:lpstr>
      <vt:lpstr>Slide 6</vt:lpstr>
      <vt:lpstr>Slide 7</vt:lpstr>
      <vt:lpstr>Basic ICMP Header</vt:lpstr>
      <vt:lpstr>Slide 9</vt:lpstr>
      <vt:lpstr>Query Messages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Networks(2015 Pattern) Unit IV- Network Layer</dc:title>
  <dc:creator>Administrator</dc:creator>
  <cp:lastModifiedBy>rgukt</cp:lastModifiedBy>
  <cp:revision>72</cp:revision>
  <dcterms:created xsi:type="dcterms:W3CDTF">2006-08-16T00:00:00Z</dcterms:created>
  <dcterms:modified xsi:type="dcterms:W3CDTF">2024-11-21T04:30:34Z</dcterms:modified>
</cp:coreProperties>
</file>