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6" r:id="rId8"/>
    <p:sldId id="272" r:id="rId9"/>
    <p:sldId id="261" r:id="rId10"/>
    <p:sldId id="262" r:id="rId11"/>
    <p:sldId id="271" r:id="rId12"/>
    <p:sldId id="265" r:id="rId13"/>
    <p:sldId id="273" r:id="rId14"/>
    <p:sldId id="274"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4" d="100"/>
          <a:sy n="94" d="100"/>
        </p:scale>
        <p:origin x="1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543FE55-5A14-4F6D-8EA1-4F9D74DED31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2522299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43FE55-5A14-4F6D-8EA1-4F9D74DED31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150334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43FE55-5A14-4F6D-8EA1-4F9D74DED31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743516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543FE55-5A14-4F6D-8EA1-4F9D74DED31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126321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43FE55-5A14-4F6D-8EA1-4F9D74DED31E}"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37266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43FE55-5A14-4F6D-8EA1-4F9D74DED31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245861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543FE55-5A14-4F6D-8EA1-4F9D74DED31E}"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149397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543FE55-5A14-4F6D-8EA1-4F9D74DED31E}"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48795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3FE55-5A14-4F6D-8EA1-4F9D74DED31E}"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347176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3FE55-5A14-4F6D-8EA1-4F9D74DED31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121913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43FE55-5A14-4F6D-8EA1-4F9D74DED31E}"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D1C293-40D1-4200-B3D1-4FF83A8865BF}" type="slidenum">
              <a:rPr lang="en-IN" smtClean="0"/>
              <a:t>‹#›</a:t>
            </a:fld>
            <a:endParaRPr lang="en-IN"/>
          </a:p>
        </p:txBody>
      </p:sp>
    </p:spTree>
    <p:extLst>
      <p:ext uri="{BB962C8B-B14F-4D97-AF65-F5344CB8AC3E}">
        <p14:creationId xmlns:p14="http://schemas.microsoft.com/office/powerpoint/2010/main" val="3753409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3FE55-5A14-4F6D-8EA1-4F9D74DED31E}" type="datetimeFigureOut">
              <a:rPr lang="en-IN" smtClean="0"/>
              <a:t>20-11-2024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1C293-40D1-4200-B3D1-4FF83A8865BF}" type="slidenum">
              <a:rPr lang="en-IN" smtClean="0"/>
              <a:t>‹#›</a:t>
            </a:fld>
            <a:endParaRPr lang="en-IN"/>
          </a:p>
        </p:txBody>
      </p:sp>
    </p:spTree>
    <p:extLst>
      <p:ext uri="{BB962C8B-B14F-4D97-AF65-F5344CB8AC3E}">
        <p14:creationId xmlns:p14="http://schemas.microsoft.com/office/powerpoint/2010/main" val="70644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what-is-an-ip-addre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protocols-application-layer/" TargetMode="External"/><Relationship Id="rId2" Type="http://schemas.openxmlformats.org/officeDocument/2006/relationships/hyperlink" Target="https://www.geeksforgeeks.org/simple-network-management-protocol-snm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SSGU8G_12.1.0/com.ibm.snmp.doc/ids_snmp_011.htm" TargetMode="External"/><Relationship Id="rId2" Type="http://schemas.openxmlformats.org/officeDocument/2006/relationships/hyperlink" Target="https://www.ibm.com/docs/en/SSGU8G_12.1.0/com.ibm.snmp.doc/ids_snmp_010.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docs/en/SSGU8G_12.1.0/com.ibm.snmp.doc/ids_snmp_013.htm" TargetMode="External"/><Relationship Id="rId2" Type="http://schemas.openxmlformats.org/officeDocument/2006/relationships/hyperlink" Target="https://www.ibm.com/docs/en/SSGU8G_12.1.0/com.ibm.snmp.doc/ids_snmp_012.htm" TargetMode="External"/><Relationship Id="rId1" Type="http://schemas.openxmlformats.org/officeDocument/2006/relationships/slideLayout" Target="../slideLayouts/slideLayout2.xml"/><Relationship Id="rId4" Type="http://schemas.openxmlformats.org/officeDocument/2006/relationships/hyperlink" Target="https://www.ibm.com/docs/en/SSGU8G_12.1.0/com.ibm.snmp.doc/ids_snmp_014.ht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snmp-in-wiresha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3539" y="1939658"/>
            <a:ext cx="9144000" cy="2387600"/>
          </a:xfrm>
        </p:spPr>
        <p:txBody>
          <a:bodyPr>
            <a:normAutofit fontScale="90000"/>
          </a:bodyPr>
          <a:lstStyle/>
          <a:p>
            <a:pPr algn="l"/>
            <a:r>
              <a:rPr lang="en-GB" b="1" dirty="0" smtClean="0"/>
              <a:t>Simple Network Management Protocol (SNMP)</a:t>
            </a:r>
            <a:endParaRPr lang="en-IN" dirty="0"/>
          </a:p>
        </p:txBody>
      </p:sp>
    </p:spTree>
    <p:extLst>
      <p:ext uri="{BB962C8B-B14F-4D97-AF65-F5344CB8AC3E}">
        <p14:creationId xmlns:p14="http://schemas.microsoft.com/office/powerpoint/2010/main" val="3431887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SNMP Messages</a:t>
            </a:r>
          </a:p>
        </p:txBody>
      </p:sp>
      <p:sp>
        <p:nvSpPr>
          <p:cNvPr id="3" name="Content Placeholder 2"/>
          <p:cNvSpPr>
            <a:spLocks noGrp="1"/>
          </p:cNvSpPr>
          <p:nvPr>
            <p:ph idx="1"/>
          </p:nvPr>
        </p:nvSpPr>
        <p:spPr/>
        <p:txBody>
          <a:bodyPr>
            <a:normAutofit/>
          </a:bodyPr>
          <a:lstStyle/>
          <a:p>
            <a:pPr fontAlgn="base"/>
            <a:r>
              <a:rPr lang="en-GB" b="1" dirty="0" err="1"/>
              <a:t>GetRequest</a:t>
            </a:r>
            <a:r>
              <a:rPr lang="en-GB" b="1" dirty="0"/>
              <a:t> </a:t>
            </a:r>
            <a:r>
              <a:rPr lang="en-GB" dirty="0"/>
              <a:t>: It is simply used to retrieve data from SNMP agents. In response to this, the SNMP agent responds with the requested value through a response message.</a:t>
            </a:r>
          </a:p>
          <a:p>
            <a:pPr fontAlgn="base"/>
            <a:r>
              <a:rPr lang="en-GB" b="1" dirty="0" err="1"/>
              <a:t>GetNextRequest</a:t>
            </a:r>
            <a:r>
              <a:rPr lang="en-GB" b="1" dirty="0"/>
              <a:t> : </a:t>
            </a:r>
            <a:r>
              <a:rPr lang="en-GB" dirty="0"/>
              <a:t>To get the value of a variable, the manager sends the agent the </a:t>
            </a:r>
            <a:r>
              <a:rPr lang="en-GB" dirty="0" err="1"/>
              <a:t>GetNextRequest</a:t>
            </a:r>
            <a:r>
              <a:rPr lang="en-GB" dirty="0"/>
              <a:t> message. The values of the entries in a table are retrieved using this kind of communication. The manager won’t be able to access the values if it doesn’t know the entries’ indices. The </a:t>
            </a:r>
            <a:r>
              <a:rPr lang="en-GB" dirty="0" err="1"/>
              <a:t>GetNextRequest</a:t>
            </a:r>
            <a:r>
              <a:rPr lang="en-GB" dirty="0"/>
              <a:t> message is used to define an object in certain circumstances</a:t>
            </a:r>
            <a:r>
              <a:rPr lang="en-GB" dirty="0" smtClean="0"/>
              <a:t>.</a:t>
            </a:r>
            <a:endParaRPr lang="en-GB" dirty="0"/>
          </a:p>
        </p:txBody>
      </p:sp>
    </p:spTree>
    <p:extLst>
      <p:ext uri="{BB962C8B-B14F-4D97-AF65-F5344CB8AC3E}">
        <p14:creationId xmlns:p14="http://schemas.microsoft.com/office/powerpoint/2010/main" val="17444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SNMP Messages</a:t>
            </a:r>
            <a:endParaRPr lang="en-IN" dirty="0"/>
          </a:p>
        </p:txBody>
      </p:sp>
      <p:sp>
        <p:nvSpPr>
          <p:cNvPr id="3" name="Content Placeholder 2"/>
          <p:cNvSpPr>
            <a:spLocks noGrp="1"/>
          </p:cNvSpPr>
          <p:nvPr>
            <p:ph idx="1"/>
          </p:nvPr>
        </p:nvSpPr>
        <p:spPr/>
        <p:txBody>
          <a:bodyPr/>
          <a:lstStyle/>
          <a:p>
            <a:pPr fontAlgn="base"/>
            <a:r>
              <a:rPr lang="en-GB" b="1" dirty="0" err="1"/>
              <a:t>SetRequest</a:t>
            </a:r>
            <a:r>
              <a:rPr lang="en-GB" b="1" dirty="0"/>
              <a:t> : </a:t>
            </a:r>
            <a:r>
              <a:rPr lang="en-GB" dirty="0"/>
              <a:t>It is used by the SNMP manager to set the value of an object instance on the SNMP agent.</a:t>
            </a:r>
          </a:p>
          <a:p>
            <a:pPr fontAlgn="base"/>
            <a:r>
              <a:rPr lang="en-GB" b="1" dirty="0"/>
              <a:t>Response : </a:t>
            </a:r>
            <a:r>
              <a:rPr lang="en-GB" dirty="0"/>
              <a:t>When sent in response to the Set message, it will contain the newly set value as confirmation that the value has been set.</a:t>
            </a:r>
          </a:p>
          <a:p>
            <a:pPr fontAlgn="base"/>
            <a:r>
              <a:rPr lang="en-GB" b="1" dirty="0"/>
              <a:t>Trap : </a:t>
            </a:r>
            <a:r>
              <a:rPr lang="en-GB" dirty="0"/>
              <a:t>These are the message sent by the agent without being requested by the manager. It is sent when a fault has occurred.</a:t>
            </a:r>
          </a:p>
          <a:p>
            <a:pPr fontAlgn="base"/>
            <a:r>
              <a:rPr lang="en-GB" b="1" dirty="0" err="1"/>
              <a:t>InformRequest</a:t>
            </a:r>
            <a:r>
              <a:rPr lang="en-GB" b="1" dirty="0"/>
              <a:t> : </a:t>
            </a:r>
            <a:r>
              <a:rPr lang="en-GB" dirty="0"/>
              <a:t>It was added to SNMPv2c and is used to determine if the manager has received the trap message or not. It is the same as a trap but adds an acknowledgement that the trap doesn’t provide.</a:t>
            </a:r>
            <a:endParaRPr lang="en-GB" dirty="0"/>
          </a:p>
        </p:txBody>
      </p:sp>
    </p:spTree>
    <p:extLst>
      <p:ext uri="{BB962C8B-B14F-4D97-AF65-F5344CB8AC3E}">
        <p14:creationId xmlns:p14="http://schemas.microsoft.com/office/powerpoint/2010/main" val="257470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SNMP Commands</a:t>
            </a:r>
            <a:endParaRPr lang="en-IN" b="1" dirty="0"/>
          </a:p>
        </p:txBody>
      </p:sp>
      <p:sp>
        <p:nvSpPr>
          <p:cNvPr id="3" name="Content Placeholder 2"/>
          <p:cNvSpPr>
            <a:spLocks noGrp="1"/>
          </p:cNvSpPr>
          <p:nvPr>
            <p:ph idx="1"/>
          </p:nvPr>
        </p:nvSpPr>
        <p:spPr>
          <a:xfrm>
            <a:off x="838200" y="1690688"/>
            <a:ext cx="10515600" cy="4351338"/>
          </a:xfrm>
        </p:spPr>
        <p:txBody>
          <a:bodyPr>
            <a:normAutofit fontScale="92500" lnSpcReduction="10000"/>
          </a:bodyPr>
          <a:lstStyle/>
          <a:p>
            <a:pPr>
              <a:buFont typeface="Wingdings" panose="05000000000000000000" pitchFamily="2" charset="2"/>
              <a:buChar char="Ø"/>
            </a:pPr>
            <a:r>
              <a:rPr lang="en-GB" dirty="0" smtClean="0"/>
              <a:t>The purpose of SNMP commands is to help network administrators monitor, manage, and troubleshoot devices like routers, switches, servers, and printers in a network. </a:t>
            </a:r>
          </a:p>
          <a:p>
            <a:pPr>
              <a:buFont typeface="Wingdings" panose="05000000000000000000" pitchFamily="2" charset="2"/>
              <a:buChar char="Ø"/>
            </a:pPr>
            <a:r>
              <a:rPr lang="en-GB" dirty="0" smtClean="0"/>
              <a:t>Think of it as a way for administrators to "talk" to devices on the network, check their health, and make adjustments remotely. Here's how each command serves a meaningful </a:t>
            </a:r>
          </a:p>
          <a:p>
            <a:pPr>
              <a:buFont typeface="Wingdings" panose="05000000000000000000" pitchFamily="2" charset="2"/>
              <a:buChar char="Ø"/>
            </a:pPr>
            <a:r>
              <a:rPr lang="en-GB" dirty="0" err="1" smtClean="0"/>
              <a:t>role:SNMP</a:t>
            </a:r>
            <a:r>
              <a:rPr lang="en-GB" dirty="0" smtClean="0"/>
              <a:t> Command Purposes in Simple Terms</a:t>
            </a:r>
          </a:p>
          <a:p>
            <a:r>
              <a:rPr lang="en-GB" b="1" dirty="0" err="1" smtClean="0"/>
              <a:t>snmpget</a:t>
            </a:r>
            <a:r>
              <a:rPr lang="en-GB" dirty="0" smtClean="0"/>
              <a:t> – Ask for one thing    </a:t>
            </a:r>
          </a:p>
          <a:p>
            <a:pPr marL="0" indent="0">
              <a:buNone/>
            </a:pPr>
            <a:r>
              <a:rPr lang="en-GB" dirty="0" smtClean="0"/>
              <a:t>Purpose: To ask a device for a specific piece of information, like "What is your name?" or "How long have you been running?"    </a:t>
            </a:r>
          </a:p>
          <a:p>
            <a:pPr marL="0" indent="0">
              <a:buNone/>
            </a:pPr>
            <a:r>
              <a:rPr lang="en-GB" dirty="0" smtClean="0"/>
              <a:t>Example: Check the uptime of a server.</a:t>
            </a:r>
          </a:p>
        </p:txBody>
      </p:sp>
    </p:spTree>
    <p:extLst>
      <p:ext uri="{BB962C8B-B14F-4D97-AF65-F5344CB8AC3E}">
        <p14:creationId xmlns:p14="http://schemas.microsoft.com/office/powerpoint/2010/main" val="317257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912" y="0"/>
            <a:ext cx="10515600" cy="1083349"/>
          </a:xfrm>
        </p:spPr>
        <p:txBody>
          <a:bodyPr/>
          <a:lstStyle/>
          <a:p>
            <a:r>
              <a:rPr lang="en-GB" b="1" dirty="0"/>
              <a:t>SNMP Commands</a:t>
            </a:r>
            <a:endParaRPr lang="en-IN" dirty="0"/>
          </a:p>
        </p:txBody>
      </p:sp>
      <p:sp>
        <p:nvSpPr>
          <p:cNvPr id="3" name="Content Placeholder 2"/>
          <p:cNvSpPr>
            <a:spLocks noGrp="1"/>
          </p:cNvSpPr>
          <p:nvPr>
            <p:ph idx="1"/>
          </p:nvPr>
        </p:nvSpPr>
        <p:spPr>
          <a:xfrm>
            <a:off x="838200" y="1083349"/>
            <a:ext cx="10515600" cy="5101706"/>
          </a:xfrm>
        </p:spPr>
        <p:txBody>
          <a:bodyPr>
            <a:normAutofit fontScale="85000" lnSpcReduction="10000"/>
          </a:bodyPr>
          <a:lstStyle/>
          <a:p>
            <a:r>
              <a:rPr lang="en-GB" b="1" dirty="0" err="1"/>
              <a:t>snmpwalk</a:t>
            </a:r>
            <a:r>
              <a:rPr lang="en-GB" dirty="0"/>
              <a:t> – Get a list of details    </a:t>
            </a:r>
          </a:p>
          <a:p>
            <a:pPr marL="0" indent="0">
              <a:buNone/>
            </a:pPr>
            <a:r>
              <a:rPr lang="en-GB" dirty="0"/>
              <a:t>Purpose: To ask a device to give you a list of all related details, like "Tell me everything about your network interfaces."   </a:t>
            </a:r>
          </a:p>
          <a:p>
            <a:pPr marL="0" indent="0">
              <a:buNone/>
            </a:pPr>
            <a:r>
              <a:rPr lang="en-GB" dirty="0"/>
              <a:t>Example: Get all information about a router's ports and connections.</a:t>
            </a:r>
          </a:p>
          <a:p>
            <a:pPr marL="0" indent="0">
              <a:buNone/>
            </a:pPr>
            <a:endParaRPr lang="en-GB" dirty="0"/>
          </a:p>
          <a:p>
            <a:r>
              <a:rPr lang="en-GB" b="1" dirty="0" err="1"/>
              <a:t>snmpset</a:t>
            </a:r>
            <a:r>
              <a:rPr lang="en-GB" b="1" dirty="0"/>
              <a:t> </a:t>
            </a:r>
            <a:r>
              <a:rPr lang="en-GB" dirty="0"/>
              <a:t>– Make a change    </a:t>
            </a:r>
          </a:p>
          <a:p>
            <a:pPr marL="0" indent="0">
              <a:buNone/>
            </a:pPr>
            <a:r>
              <a:rPr lang="en-GB" dirty="0"/>
              <a:t>Purpose: To send a command to a device to update or fix something, like changing its contact email or resetting a setting.    </a:t>
            </a:r>
          </a:p>
          <a:p>
            <a:pPr marL="0" indent="0">
              <a:buNone/>
            </a:pPr>
            <a:r>
              <a:rPr lang="en-GB" dirty="0"/>
              <a:t>Example: Update a printer's contact details so the support team knows who to call.</a:t>
            </a:r>
          </a:p>
          <a:p>
            <a:r>
              <a:rPr lang="en-GB" b="1" dirty="0" err="1"/>
              <a:t>snmpbulkget</a:t>
            </a:r>
            <a:r>
              <a:rPr lang="en-GB" dirty="0"/>
              <a:t> – Get more data at once   </a:t>
            </a:r>
          </a:p>
          <a:p>
            <a:pPr marL="0" indent="0">
              <a:buNone/>
            </a:pPr>
            <a:r>
              <a:rPr lang="en-GB" dirty="0"/>
              <a:t>Purpose: To quickly get a lot of information from a device with fewer requests, saving time and resources.    </a:t>
            </a:r>
          </a:p>
          <a:p>
            <a:pPr marL="0" indent="0">
              <a:buNone/>
            </a:pPr>
            <a:r>
              <a:rPr lang="en-GB" dirty="0"/>
              <a:t>Example: Check the status of multiple sensors in a data </a:t>
            </a:r>
            <a:r>
              <a:rPr lang="en-GB" dirty="0" err="1"/>
              <a:t>center</a:t>
            </a:r>
            <a:r>
              <a:rPr lang="en-GB" dirty="0"/>
              <a:t>.</a:t>
            </a:r>
          </a:p>
          <a:p>
            <a:pPr marL="514350" indent="-514350">
              <a:buAutoNum type="arabicPeriod" startAt="2"/>
            </a:pPr>
            <a:endParaRPr lang="en-IN" dirty="0"/>
          </a:p>
        </p:txBody>
      </p:sp>
    </p:spTree>
    <p:extLst>
      <p:ext uri="{BB962C8B-B14F-4D97-AF65-F5344CB8AC3E}">
        <p14:creationId xmlns:p14="http://schemas.microsoft.com/office/powerpoint/2010/main" val="321014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753"/>
            <a:ext cx="10515600" cy="1325563"/>
          </a:xfrm>
        </p:spPr>
        <p:txBody>
          <a:bodyPr/>
          <a:lstStyle/>
          <a:p>
            <a:r>
              <a:rPr lang="en-GB" b="1" dirty="0"/>
              <a:t>SNMP Commands</a:t>
            </a:r>
            <a:endParaRPr lang="en-IN" dirty="0"/>
          </a:p>
        </p:txBody>
      </p:sp>
      <p:sp>
        <p:nvSpPr>
          <p:cNvPr id="3" name="Content Placeholder 2"/>
          <p:cNvSpPr>
            <a:spLocks noGrp="1"/>
          </p:cNvSpPr>
          <p:nvPr>
            <p:ph idx="1"/>
          </p:nvPr>
        </p:nvSpPr>
        <p:spPr>
          <a:xfrm>
            <a:off x="838199" y="971044"/>
            <a:ext cx="10790055" cy="5494492"/>
          </a:xfrm>
        </p:spPr>
        <p:txBody>
          <a:bodyPr>
            <a:normAutofit fontScale="85000" lnSpcReduction="20000"/>
          </a:bodyPr>
          <a:lstStyle/>
          <a:p>
            <a:pPr marL="0" indent="0">
              <a:buNone/>
            </a:pPr>
            <a:endParaRPr lang="en-GB" dirty="0"/>
          </a:p>
          <a:p>
            <a:r>
              <a:rPr lang="en-GB" b="1" dirty="0" err="1"/>
              <a:t>snmptrap</a:t>
            </a:r>
            <a:r>
              <a:rPr lang="en-GB" dirty="0"/>
              <a:t> – Get alerts    </a:t>
            </a:r>
          </a:p>
          <a:p>
            <a:pPr marL="0" indent="0">
              <a:buNone/>
            </a:pPr>
            <a:r>
              <a:rPr lang="en-GB" dirty="0"/>
              <a:t>Purpose: Devices can send you a notification when something important happens, like a "help button" they press automatically. </a:t>
            </a:r>
          </a:p>
          <a:p>
            <a:pPr marL="0" indent="0">
              <a:buNone/>
            </a:pPr>
            <a:r>
              <a:rPr lang="en-GB" dirty="0"/>
              <a:t>Example: A switch sends a trap when a port goes offline.</a:t>
            </a:r>
          </a:p>
          <a:p>
            <a:pPr marL="0" indent="0">
              <a:buNone/>
            </a:pPr>
            <a:endParaRPr lang="en-GB" dirty="0"/>
          </a:p>
          <a:p>
            <a:r>
              <a:rPr lang="en-GB" b="1" dirty="0" err="1"/>
              <a:t>snmptable</a:t>
            </a:r>
            <a:r>
              <a:rPr lang="en-GB" b="1" dirty="0"/>
              <a:t> </a:t>
            </a:r>
            <a:r>
              <a:rPr lang="en-GB" dirty="0"/>
              <a:t>– Summarize data in a table    </a:t>
            </a:r>
          </a:p>
          <a:p>
            <a:pPr marL="0" indent="0">
              <a:buNone/>
            </a:pPr>
            <a:r>
              <a:rPr lang="en-GB" dirty="0"/>
              <a:t>Purpose: To view structured information, like showing all network interface statistics neatly in rows and columns.    </a:t>
            </a:r>
          </a:p>
          <a:p>
            <a:pPr marL="0" indent="0">
              <a:buNone/>
            </a:pPr>
            <a:r>
              <a:rPr lang="en-GB" dirty="0"/>
              <a:t>Example: Display a summary of bandwidth usage on all ports of a switch.</a:t>
            </a:r>
          </a:p>
          <a:p>
            <a:pPr marL="0" indent="0">
              <a:buNone/>
            </a:pPr>
            <a:endParaRPr lang="en-GB" dirty="0"/>
          </a:p>
          <a:p>
            <a:r>
              <a:rPr lang="en-GB" b="1" dirty="0" err="1"/>
              <a:t>snmpdf</a:t>
            </a:r>
            <a:r>
              <a:rPr lang="en-GB" dirty="0"/>
              <a:t> – Check disk usage    </a:t>
            </a:r>
          </a:p>
          <a:p>
            <a:pPr marL="0" indent="0">
              <a:buNone/>
            </a:pPr>
            <a:r>
              <a:rPr lang="en-GB" dirty="0"/>
              <a:t>Purpose: Quickly check how much space is left on storage devices in the network.    </a:t>
            </a:r>
          </a:p>
          <a:p>
            <a:pPr marL="0" indent="0">
              <a:buNone/>
            </a:pPr>
            <a:r>
              <a:rPr lang="en-GB" dirty="0"/>
              <a:t>Example: See if a server's hard drive is almost full.</a:t>
            </a:r>
            <a:endParaRPr lang="en-IN" dirty="0"/>
          </a:p>
        </p:txBody>
      </p:sp>
    </p:spTree>
    <p:extLst>
      <p:ext uri="{BB962C8B-B14F-4D97-AF65-F5344CB8AC3E}">
        <p14:creationId xmlns:p14="http://schemas.microsoft.com/office/powerpoint/2010/main" val="154890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Characteristics of SNMP</a:t>
            </a:r>
          </a:p>
        </p:txBody>
      </p:sp>
      <p:sp>
        <p:nvSpPr>
          <p:cNvPr id="3" name="Content Placeholder 2"/>
          <p:cNvSpPr>
            <a:spLocks noGrp="1"/>
          </p:cNvSpPr>
          <p:nvPr>
            <p:ph idx="1"/>
          </p:nvPr>
        </p:nvSpPr>
        <p:spPr/>
        <p:txBody>
          <a:bodyPr/>
          <a:lstStyle/>
          <a:p>
            <a:pPr fontAlgn="base"/>
            <a:r>
              <a:rPr lang="en-GB" dirty="0"/>
              <a:t>SNMP is used to monitor network</a:t>
            </a:r>
          </a:p>
          <a:p>
            <a:pPr fontAlgn="base"/>
            <a:r>
              <a:rPr lang="en-GB" dirty="0"/>
              <a:t>It detects any network faults</a:t>
            </a:r>
          </a:p>
          <a:p>
            <a:pPr fontAlgn="base"/>
            <a:r>
              <a:rPr lang="en-GB" dirty="0"/>
              <a:t>Can also be used to configure remote devices.</a:t>
            </a:r>
          </a:p>
          <a:p>
            <a:pPr fontAlgn="base"/>
            <a:r>
              <a:rPr lang="en-GB" dirty="0"/>
              <a:t>Allows a standardized way of collecting information about all kinds of devices from various manufacturers among the networking industry.</a:t>
            </a:r>
          </a:p>
        </p:txBody>
      </p:sp>
    </p:spTree>
    <p:extLst>
      <p:ext uri="{BB962C8B-B14F-4D97-AF65-F5344CB8AC3E}">
        <p14:creationId xmlns:p14="http://schemas.microsoft.com/office/powerpoint/2010/main" val="186917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Conclusion</a:t>
            </a:r>
          </a:p>
        </p:txBody>
      </p:sp>
      <p:sp>
        <p:nvSpPr>
          <p:cNvPr id="3" name="Content Placeholder 2"/>
          <p:cNvSpPr>
            <a:spLocks noGrp="1"/>
          </p:cNvSpPr>
          <p:nvPr>
            <p:ph idx="1"/>
          </p:nvPr>
        </p:nvSpPr>
        <p:spPr/>
        <p:txBody>
          <a:bodyPr/>
          <a:lstStyle/>
          <a:p>
            <a:pPr marL="0" indent="0">
              <a:buNone/>
            </a:pPr>
            <a:r>
              <a:rPr lang="en-GB" dirty="0"/>
              <a:t>The Simple Network Management Protocol (SNMP) is an important protocol for managing and monitoring network-connected devices in </a:t>
            </a:r>
            <a:r>
              <a:rPr lang="en-GB" u="sng" dirty="0">
                <a:hlinkClick r:id="rId2"/>
              </a:rPr>
              <a:t>IP networks</a:t>
            </a:r>
            <a:r>
              <a:rPr lang="en-GB" dirty="0"/>
              <a:t>. It enables administrators to effectively monitor network performance, discover and address errors, and configure remote devices. While SNMP’s simplicity and popularity provide significant advantages, it also has drawbacks, such as scalability concerns and high communication costs. Despite its drawbacks, SNMP remains an important in network management.</a:t>
            </a:r>
            <a:endParaRPr lang="en-IN" dirty="0"/>
          </a:p>
        </p:txBody>
      </p:sp>
    </p:spTree>
    <p:extLst>
      <p:ext uri="{BB962C8B-B14F-4D97-AF65-F5344CB8AC3E}">
        <p14:creationId xmlns:p14="http://schemas.microsoft.com/office/powerpoint/2010/main" val="151421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GB" sz="4000" b="1" dirty="0"/>
              <a:t>What is Simple Network Management Protocol (SNMP)?</a:t>
            </a:r>
          </a:p>
        </p:txBody>
      </p:sp>
      <p:sp>
        <p:nvSpPr>
          <p:cNvPr id="3" name="Content Placeholder 2"/>
          <p:cNvSpPr>
            <a:spLocks noGrp="1"/>
          </p:cNvSpPr>
          <p:nvPr>
            <p:ph idx="1"/>
          </p:nvPr>
        </p:nvSpPr>
        <p:spPr/>
        <p:txBody>
          <a:bodyPr>
            <a:normAutofit fontScale="92500" lnSpcReduction="10000"/>
          </a:bodyPr>
          <a:lstStyle/>
          <a:p>
            <a:r>
              <a:rPr lang="en-GB" dirty="0"/>
              <a:t>Simple Network Management Protocol (SNMP) is a widely used protocol for network management that provides a standardized framework for monitoring and managing network devices such as routers, switches, servers, and printers. It operates within the application layer of the Internet protocol suite and allows network administrators to manage network performance, find and solve network problems, and plan for network growth. </a:t>
            </a:r>
            <a:endParaRPr lang="en-GB" dirty="0" smtClean="0"/>
          </a:p>
          <a:p>
            <a:r>
              <a:rPr lang="en-IN" b="1" u="sng" dirty="0">
                <a:hlinkClick r:id="rId2"/>
              </a:rPr>
              <a:t>Simple Network Management Protocol (SNMP)</a:t>
            </a:r>
            <a:r>
              <a:rPr lang="en-IN" dirty="0"/>
              <a:t> is an Internet Standard protocol used for managing and monitoring network-connected devices in IP networks. SNMP is an </a:t>
            </a:r>
            <a:r>
              <a:rPr lang="en-IN" u="sng" dirty="0">
                <a:hlinkClick r:id="rId3"/>
              </a:rPr>
              <a:t>application layer protocol</a:t>
            </a:r>
            <a:r>
              <a:rPr lang="en-IN" dirty="0"/>
              <a:t> that uses UDP port number 161/162.SNMP is used to monitor the network, detect network faults, and sometimes even to configure remote devices. </a:t>
            </a:r>
          </a:p>
        </p:txBody>
      </p:sp>
    </p:spTree>
    <p:extLst>
      <p:ext uri="{BB962C8B-B14F-4D97-AF65-F5344CB8AC3E}">
        <p14:creationId xmlns:p14="http://schemas.microsoft.com/office/powerpoint/2010/main" val="2261466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SNMP </a:t>
            </a:r>
            <a:r>
              <a:rPr lang="en-IN" b="1" dirty="0" smtClean="0"/>
              <a:t>Architecture</a:t>
            </a:r>
            <a:endParaRPr lang="en-IN" b="1" dirty="0"/>
          </a:p>
        </p:txBody>
      </p:sp>
      <p:sp>
        <p:nvSpPr>
          <p:cNvPr id="3" name="Content Placeholder 2"/>
          <p:cNvSpPr>
            <a:spLocks noGrp="1"/>
          </p:cNvSpPr>
          <p:nvPr>
            <p:ph idx="1"/>
          </p:nvPr>
        </p:nvSpPr>
        <p:spPr/>
        <p:txBody>
          <a:bodyPr/>
          <a:lstStyle/>
          <a:p>
            <a:pPr fontAlgn="base"/>
            <a:r>
              <a:rPr lang="en-GB" dirty="0"/>
              <a:t>The Simple Network Management Protocol (SNMP) architecture includes four layers.</a:t>
            </a:r>
          </a:p>
          <a:p>
            <a:pPr fontAlgn="base"/>
            <a:r>
              <a:rPr lang="en-GB" dirty="0"/>
              <a:t>As the following figure illustrates, the SNMP architecture includes the following layers</a:t>
            </a:r>
            <a:r>
              <a:rPr lang="en-GB" dirty="0" smtClean="0"/>
              <a:t>:</a:t>
            </a:r>
          </a:p>
          <a:p>
            <a:pPr marL="0" indent="0" fontAlgn="base">
              <a:buNone/>
            </a:pPr>
            <a:r>
              <a:rPr lang="en-GB" dirty="0"/>
              <a:t>	</a:t>
            </a:r>
            <a:r>
              <a:rPr lang="en-GB" dirty="0" smtClean="0"/>
              <a:t>- SNMP </a:t>
            </a:r>
            <a:r>
              <a:rPr lang="en-GB" dirty="0"/>
              <a:t>Network Managers</a:t>
            </a:r>
          </a:p>
          <a:p>
            <a:pPr marL="0" indent="0" fontAlgn="base">
              <a:buNone/>
            </a:pPr>
            <a:r>
              <a:rPr lang="en-GB" dirty="0" smtClean="0"/>
              <a:t>	- Master </a:t>
            </a:r>
            <a:r>
              <a:rPr lang="en-GB" dirty="0"/>
              <a:t>agents</a:t>
            </a:r>
          </a:p>
          <a:p>
            <a:pPr marL="0" indent="0" fontAlgn="base">
              <a:buNone/>
            </a:pPr>
            <a:r>
              <a:rPr lang="en-GB" dirty="0" smtClean="0"/>
              <a:t>	- Subagents</a:t>
            </a:r>
            <a:endParaRPr lang="en-GB" dirty="0"/>
          </a:p>
          <a:p>
            <a:pPr marL="0" indent="0" fontAlgn="base">
              <a:buNone/>
            </a:pPr>
            <a:r>
              <a:rPr lang="en-GB" dirty="0" smtClean="0"/>
              <a:t>	- Managed </a:t>
            </a:r>
            <a:r>
              <a:rPr lang="en-GB" dirty="0"/>
              <a:t>components</a:t>
            </a:r>
          </a:p>
          <a:p>
            <a:pPr marL="0" indent="0" fontAlgn="base">
              <a:buNone/>
            </a:pPr>
            <a:endParaRPr lang="en-GB" dirty="0"/>
          </a:p>
          <a:p>
            <a:pPr marL="0" indent="0">
              <a:buNone/>
            </a:pPr>
            <a:endParaRPr lang="en-IN" dirty="0"/>
          </a:p>
        </p:txBody>
      </p:sp>
    </p:spTree>
    <p:extLst>
      <p:ext uri="{BB962C8B-B14F-4D97-AF65-F5344CB8AC3E}">
        <p14:creationId xmlns:p14="http://schemas.microsoft.com/office/powerpoint/2010/main" val="28962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81556" y="0"/>
            <a:ext cx="10515600" cy="1325563"/>
          </a:xfrm>
        </p:spPr>
        <p:txBody>
          <a:bodyPr/>
          <a:lstStyle/>
          <a:p>
            <a:pPr algn="ctr"/>
            <a:r>
              <a:rPr lang="en-IN" b="1" dirty="0" smtClean="0"/>
              <a:t>SNMP Architecture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029" y="1092424"/>
            <a:ext cx="8519158" cy="5598303"/>
          </a:xfrm>
          <a:prstGeom prst="rect">
            <a:avLst/>
          </a:prstGeom>
        </p:spPr>
      </p:pic>
    </p:spTree>
    <p:extLst>
      <p:ext uri="{BB962C8B-B14F-4D97-AF65-F5344CB8AC3E}">
        <p14:creationId xmlns:p14="http://schemas.microsoft.com/office/powerpoint/2010/main" val="203406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SNMP Architecture</a:t>
            </a:r>
            <a:endParaRPr lang="en-IN" dirty="0"/>
          </a:p>
        </p:txBody>
      </p:sp>
      <p:sp>
        <p:nvSpPr>
          <p:cNvPr id="3" name="Content Placeholder 2"/>
          <p:cNvSpPr>
            <a:spLocks noGrp="1"/>
          </p:cNvSpPr>
          <p:nvPr>
            <p:ph idx="1"/>
          </p:nvPr>
        </p:nvSpPr>
        <p:spPr/>
        <p:txBody>
          <a:bodyPr/>
          <a:lstStyle/>
          <a:p>
            <a:pPr fontAlgn="base"/>
            <a:r>
              <a:rPr lang="en-GB" b="1" dirty="0">
                <a:hlinkClick r:id="rId2"/>
              </a:rPr>
              <a:t>SNMP network managers</a:t>
            </a:r>
            <a:r>
              <a:rPr lang="en-GB" dirty="0"/>
              <a:t/>
            </a:r>
            <a:br>
              <a:rPr lang="en-GB" dirty="0"/>
            </a:br>
            <a:r>
              <a:rPr lang="en-GB" dirty="0"/>
              <a:t>An SNMP Network Manager is a program that asks for information from master agents and displays that information. You can use most SNMP Network Managers to select the items to monitor and the form in which to display the information.</a:t>
            </a:r>
          </a:p>
          <a:p>
            <a:pPr fontAlgn="base"/>
            <a:r>
              <a:rPr lang="en-GB" b="1" dirty="0">
                <a:hlinkClick r:id="rId3"/>
              </a:rPr>
              <a:t>Master agents</a:t>
            </a:r>
            <a:r>
              <a:rPr lang="en-GB" dirty="0"/>
              <a:t/>
            </a:r>
            <a:br>
              <a:rPr lang="en-GB" dirty="0"/>
            </a:br>
            <a:r>
              <a:rPr lang="en-GB" dirty="0"/>
              <a:t>A master agent is a software program that provides the interface between an SNMP Network Manager and a subagent.</a:t>
            </a:r>
            <a:endParaRPr lang="en-GB" dirty="0"/>
          </a:p>
        </p:txBody>
      </p:sp>
    </p:spTree>
    <p:extLst>
      <p:ext uri="{BB962C8B-B14F-4D97-AF65-F5344CB8AC3E}">
        <p14:creationId xmlns:p14="http://schemas.microsoft.com/office/powerpoint/2010/main" val="56791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SNMP Architecture</a:t>
            </a:r>
          </a:p>
        </p:txBody>
      </p:sp>
      <p:sp>
        <p:nvSpPr>
          <p:cNvPr id="3" name="Content Placeholder 2"/>
          <p:cNvSpPr>
            <a:spLocks noGrp="1"/>
          </p:cNvSpPr>
          <p:nvPr>
            <p:ph idx="1"/>
          </p:nvPr>
        </p:nvSpPr>
        <p:spPr/>
        <p:txBody>
          <a:bodyPr>
            <a:normAutofit lnSpcReduction="10000"/>
          </a:bodyPr>
          <a:lstStyle/>
          <a:p>
            <a:pPr fontAlgn="base"/>
            <a:r>
              <a:rPr lang="en-GB" b="1" dirty="0">
                <a:hlinkClick r:id="rId2"/>
              </a:rPr>
              <a:t>Subagents</a:t>
            </a:r>
            <a:r>
              <a:rPr lang="en-GB" dirty="0"/>
              <a:t/>
            </a:r>
            <a:br>
              <a:rPr lang="en-GB" dirty="0"/>
            </a:br>
            <a:r>
              <a:rPr lang="en-GB" dirty="0"/>
              <a:t>A subagent is a software program that provides information to a master agent.</a:t>
            </a:r>
          </a:p>
          <a:p>
            <a:pPr fontAlgn="base"/>
            <a:r>
              <a:rPr lang="en-GB" b="1" dirty="0">
                <a:hlinkClick r:id="rId3"/>
              </a:rPr>
              <a:t>Managed components</a:t>
            </a:r>
            <a:r>
              <a:rPr lang="en-GB" dirty="0"/>
              <a:t/>
            </a:r>
            <a:br>
              <a:rPr lang="en-GB" dirty="0"/>
            </a:br>
            <a:r>
              <a:rPr lang="en-GB" dirty="0"/>
              <a:t>A managed component is hardware or software that provides a subagent. For example, database servers, operating systems, routers, and printers can be managed components if they provide subagents.</a:t>
            </a:r>
          </a:p>
          <a:p>
            <a:pPr fontAlgn="base"/>
            <a:r>
              <a:rPr lang="en-GB" b="1" dirty="0">
                <a:hlinkClick r:id="rId4"/>
              </a:rPr>
              <a:t>Management Information Bases</a:t>
            </a:r>
            <a:r>
              <a:rPr lang="en-GB" dirty="0"/>
              <a:t/>
            </a:r>
            <a:br>
              <a:rPr lang="en-GB" dirty="0"/>
            </a:br>
            <a:r>
              <a:rPr lang="en-GB" dirty="0"/>
              <a:t>A Management Information Base (MIB) is a group of tables that specify the information that a subagent provides to a master agent. MIBs follow SNMP protocols.</a:t>
            </a:r>
            <a:endParaRPr lang="en-GB" dirty="0"/>
          </a:p>
        </p:txBody>
      </p:sp>
    </p:spTree>
    <p:extLst>
      <p:ext uri="{BB962C8B-B14F-4D97-AF65-F5344CB8AC3E}">
        <p14:creationId xmlns:p14="http://schemas.microsoft.com/office/powerpoint/2010/main" val="423183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Components of SNMP</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440" y="1861168"/>
            <a:ext cx="8679277" cy="4102662"/>
          </a:xfrm>
        </p:spPr>
      </p:pic>
    </p:spTree>
    <p:extLst>
      <p:ext uri="{BB962C8B-B14F-4D97-AF65-F5344CB8AC3E}">
        <p14:creationId xmlns:p14="http://schemas.microsoft.com/office/powerpoint/2010/main" val="198412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Components of SNMP</a:t>
            </a:r>
            <a:endParaRPr lang="en-IN" dirty="0"/>
          </a:p>
        </p:txBody>
      </p:sp>
      <p:sp>
        <p:nvSpPr>
          <p:cNvPr id="3" name="Content Placeholder 2"/>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GB" b="1" dirty="0"/>
              <a:t>There are mainly three main components of SNMP</a:t>
            </a:r>
          </a:p>
          <a:p>
            <a:pPr fontAlgn="base"/>
            <a:endParaRPr lang="en-GB" dirty="0"/>
          </a:p>
          <a:p>
            <a:pPr fontAlgn="base"/>
            <a:r>
              <a:rPr lang="en-GB" b="1" dirty="0"/>
              <a:t>SNMP Manager: </a:t>
            </a:r>
            <a:r>
              <a:rPr lang="en-GB" dirty="0"/>
              <a:t>It is a centralized system used to monitor the network. It is also known as a Network Management Station (NMS). A router that runs the SNMP server program is called an agent, while a host that runs the SNMP client program is called a manager.</a:t>
            </a:r>
          </a:p>
          <a:p>
            <a:pPr fontAlgn="base"/>
            <a:r>
              <a:rPr lang="en-GB" b="1" dirty="0"/>
              <a:t>SNMP agent: </a:t>
            </a:r>
            <a:r>
              <a:rPr lang="en-GB" dirty="0"/>
              <a:t>It is a software management software module installed on a managed device. The manager accesses the values stored in the database, whereas the agent maintains the information in the database. To ascertain if the router is congested or not, for instance, a manager can examine the relevant variables that a router stores, such as the quantity of packets received and transmitted.</a:t>
            </a:r>
            <a:endParaRPr lang="en-GB" dirty="0"/>
          </a:p>
        </p:txBody>
      </p:sp>
    </p:spTree>
    <p:extLst>
      <p:ext uri="{BB962C8B-B14F-4D97-AF65-F5344CB8AC3E}">
        <p14:creationId xmlns:p14="http://schemas.microsoft.com/office/powerpoint/2010/main" val="59055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543" y="25807"/>
            <a:ext cx="10515600" cy="1325563"/>
          </a:xfrm>
        </p:spPr>
        <p:txBody>
          <a:bodyPr/>
          <a:lstStyle/>
          <a:p>
            <a:pPr fontAlgn="base"/>
            <a:r>
              <a:rPr lang="en-IN" b="1" dirty="0"/>
              <a:t>Components of SNMP</a:t>
            </a:r>
          </a:p>
        </p:txBody>
      </p:sp>
      <p:sp>
        <p:nvSpPr>
          <p:cNvPr id="3" name="Content Placeholder 2"/>
          <p:cNvSpPr>
            <a:spLocks noGrp="1"/>
          </p:cNvSpPr>
          <p:nvPr>
            <p:ph idx="1"/>
          </p:nvPr>
        </p:nvSpPr>
        <p:spPr>
          <a:xfrm>
            <a:off x="765372" y="1836892"/>
            <a:ext cx="10515600" cy="4825593"/>
          </a:xfrm>
        </p:spPr>
        <p:txBody>
          <a:bodyPr>
            <a:normAutofit/>
          </a:bodyPr>
          <a:lstStyle/>
          <a:p>
            <a:pPr fontAlgn="base"/>
            <a:r>
              <a:rPr lang="en-GB" b="1" dirty="0" smtClean="0"/>
              <a:t>Management </a:t>
            </a:r>
            <a:r>
              <a:rPr lang="en-GB" b="1" dirty="0"/>
              <a:t>Information Base: </a:t>
            </a:r>
            <a:r>
              <a:rPr lang="en-GB" u="sng" dirty="0">
                <a:hlinkClick r:id="rId2"/>
              </a:rPr>
              <a:t>MIB </a:t>
            </a:r>
            <a:r>
              <a:rPr lang="en-GB" dirty="0"/>
              <a:t>consists of information on resources that are to be managed. This information is organized hierarchically. It consists of objects instances which are essentially variables. A MIB, or collection of all the objects under management by the manager, is unique to each agent. System, interface, address translation, IP, </a:t>
            </a:r>
            <a:r>
              <a:rPr lang="en-GB" dirty="0" err="1"/>
              <a:t>udp</a:t>
            </a:r>
            <a:r>
              <a:rPr lang="en-GB" dirty="0"/>
              <a:t>, and </a:t>
            </a:r>
            <a:r>
              <a:rPr lang="en-GB" dirty="0" err="1"/>
              <a:t>egp</a:t>
            </a:r>
            <a:r>
              <a:rPr lang="en-GB" dirty="0"/>
              <a:t> , </a:t>
            </a:r>
            <a:r>
              <a:rPr lang="en-GB" dirty="0" err="1"/>
              <a:t>icmp</a:t>
            </a:r>
            <a:r>
              <a:rPr lang="en-GB" dirty="0"/>
              <a:t>, </a:t>
            </a:r>
            <a:r>
              <a:rPr lang="en-GB" dirty="0" err="1"/>
              <a:t>tcp</a:t>
            </a:r>
            <a:r>
              <a:rPr lang="en-GB" dirty="0"/>
              <a:t> are the eight categories that make up MIB. The </a:t>
            </a:r>
            <a:r>
              <a:rPr lang="en-GB" dirty="0" err="1"/>
              <a:t>mib</a:t>
            </a:r>
            <a:r>
              <a:rPr lang="en-GB" dirty="0"/>
              <a:t> object is home to these groups.</a:t>
            </a:r>
          </a:p>
        </p:txBody>
      </p:sp>
    </p:spTree>
    <p:extLst>
      <p:ext uri="{BB962C8B-B14F-4D97-AF65-F5344CB8AC3E}">
        <p14:creationId xmlns:p14="http://schemas.microsoft.com/office/powerpoint/2010/main" val="1554835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584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Simple Network Management Protocol (SNMP)</vt:lpstr>
      <vt:lpstr>What is Simple Network Management Protocol (SNMP)?</vt:lpstr>
      <vt:lpstr>SNMP Architecture</vt:lpstr>
      <vt:lpstr>SNMP Architecture</vt:lpstr>
      <vt:lpstr>SNMP Architecture</vt:lpstr>
      <vt:lpstr>SNMP Architecture</vt:lpstr>
      <vt:lpstr>Components of SNMP</vt:lpstr>
      <vt:lpstr>Components of SNMP</vt:lpstr>
      <vt:lpstr>Components of SNMP</vt:lpstr>
      <vt:lpstr>SNMP Messages</vt:lpstr>
      <vt:lpstr>SNMP Messages</vt:lpstr>
      <vt:lpstr>SNMP Commands</vt:lpstr>
      <vt:lpstr>SNMP Commands</vt:lpstr>
      <vt:lpstr>SNMP Commands</vt:lpstr>
      <vt:lpstr>Characteristics of SNMP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cp:lastModifiedBy>
  <cp:revision>8</cp:revision>
  <dcterms:created xsi:type="dcterms:W3CDTF">2024-11-20T10:21:56Z</dcterms:created>
  <dcterms:modified xsi:type="dcterms:W3CDTF">2024-11-20T14:39:30Z</dcterms:modified>
</cp:coreProperties>
</file>