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9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4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988691" y="1612519"/>
            <a:ext cx="3166617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1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493" y="1017854"/>
            <a:ext cx="8967012" cy="331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123" y="2917317"/>
            <a:ext cx="8683752" cy="3013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12/3/2024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8739" y="6628393"/>
            <a:ext cx="43497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pn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jpeg"/><Relationship Id="rId10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jpe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jpeg"/><Relationship Id="rId12" Type="http://schemas.openxmlformats.org/officeDocument/2006/relationships/image" Target="../media/image49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jpeg"/><Relationship Id="rId11" Type="http://schemas.openxmlformats.org/officeDocument/2006/relationships/image" Target="../media/image48.png"/><Relationship Id="rId5" Type="http://schemas.openxmlformats.org/officeDocument/2006/relationships/image" Target="../media/image42.jpe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11" Type="http://schemas.openxmlformats.org/officeDocument/2006/relationships/image" Target="../media/image39.png"/><Relationship Id="rId5" Type="http://schemas.openxmlformats.org/officeDocument/2006/relationships/image" Target="../media/image53.jpe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08833" y="2679572"/>
            <a:ext cx="426847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9960" marR="5080" indent="-937894">
              <a:lnSpc>
                <a:spcPct val="100000"/>
              </a:lnSpc>
              <a:spcBef>
                <a:spcPts val="100"/>
              </a:spcBef>
              <a:tabLst>
                <a:tab pos="2798445" algn="l"/>
              </a:tabLst>
            </a:pPr>
            <a:r>
              <a:rPr sz="4800" b="1" i="1" spc="-190" dirty="0">
                <a:solidFill>
                  <a:srgbClr val="001F5F"/>
                </a:solidFill>
                <a:latin typeface="Times New Roman"/>
                <a:cs typeface="Times New Roman"/>
              </a:rPr>
              <a:t>T</a:t>
            </a:r>
            <a:r>
              <a:rPr sz="4800" b="1" i="1" spc="-5" dirty="0">
                <a:solidFill>
                  <a:srgbClr val="001F5F"/>
                </a:solidFill>
                <a:latin typeface="Times New Roman"/>
                <a:cs typeface="Times New Roman"/>
              </a:rPr>
              <a:t>ranspor</a:t>
            </a:r>
            <a:r>
              <a:rPr sz="4800" b="1" i="1" dirty="0">
                <a:solidFill>
                  <a:srgbClr val="001F5F"/>
                </a:solidFill>
                <a:latin typeface="Times New Roman"/>
                <a:cs typeface="Times New Roman"/>
              </a:rPr>
              <a:t>t	Layer  Protocols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630681"/>
            <a:ext cx="29419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840105" algn="l"/>
                <a:tab pos="250126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	following	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hexadecimal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format.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7854" y="630681"/>
            <a:ext cx="5678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2630" algn="l"/>
                <a:tab pos="2182495" algn="l"/>
                <a:tab pos="2755900" algn="l"/>
                <a:tab pos="3188335" algn="l"/>
                <a:tab pos="4164329" algn="l"/>
                <a:tab pos="5387975" algn="l"/>
              </a:tabLst>
            </a:pP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con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25" dirty="0">
                <a:latin typeface="Times New Roman"/>
                <a:cs typeface="Times New Roman"/>
              </a:rPr>
              <a:t>e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t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o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	UD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der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572" y="0"/>
            <a:ext cx="9153525" cy="619125"/>
            <a:chOff x="-4572" y="0"/>
            <a:chExt cx="9153525" cy="61912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62910" cy="609600"/>
          </a:xfrm>
          <a:prstGeom prst="rect">
            <a:avLst/>
          </a:prstGeom>
          <a:solidFill>
            <a:srgbClr val="2CB843"/>
          </a:solidFill>
          <a:ln w="9144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sz="3350" spc="-330" dirty="0">
                <a:solidFill>
                  <a:srgbClr val="FFFFFF"/>
                </a:solidFill>
                <a:latin typeface="Verdana"/>
                <a:cs typeface="Verdana"/>
              </a:rPr>
              <a:t>Exampl</a:t>
            </a:r>
            <a:r>
              <a:rPr sz="3350" spc="-3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355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r>
              <a:rPr sz="3350" spc="-2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350" spc="-34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 indent="-355600">
              <a:lnSpc>
                <a:spcPct val="100000"/>
              </a:lnSpc>
              <a:spcBef>
                <a:spcPts val="95"/>
              </a:spcBef>
              <a:buClr>
                <a:srgbClr val="FF0000"/>
              </a:buClr>
              <a:buFont typeface="Times New Roman"/>
              <a:buAutoNum type="alphaLcPeriod"/>
              <a:tabLst>
                <a:tab pos="635635" algn="l"/>
              </a:tabLst>
            </a:pPr>
            <a:r>
              <a:rPr spc="-5" dirty="0"/>
              <a:t>What</a:t>
            </a:r>
            <a:r>
              <a:rPr spc="-15" dirty="0"/>
              <a:t> </a:t>
            </a:r>
            <a:r>
              <a:rPr spc="-5" dirty="0"/>
              <a:t>is</a:t>
            </a:r>
            <a:r>
              <a:rPr spc="-2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5" dirty="0"/>
              <a:t>source</a:t>
            </a:r>
            <a:r>
              <a:rPr spc="-15" dirty="0"/>
              <a:t> </a:t>
            </a:r>
            <a:r>
              <a:rPr spc="-5" dirty="0"/>
              <a:t>port number?</a:t>
            </a:r>
          </a:p>
          <a:p>
            <a:pPr marL="656590" indent="-377190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657225" algn="l"/>
              </a:tabLst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is</a:t>
            </a:r>
            <a:r>
              <a:rPr dirty="0"/>
              <a:t> the</a:t>
            </a:r>
            <a:r>
              <a:rPr spc="-10" dirty="0"/>
              <a:t> </a:t>
            </a:r>
            <a:r>
              <a:rPr spc="-5" dirty="0"/>
              <a:t>destination</a:t>
            </a:r>
            <a:r>
              <a:rPr spc="-25" dirty="0"/>
              <a:t> </a:t>
            </a:r>
            <a:r>
              <a:rPr spc="-5" dirty="0"/>
              <a:t>port number?</a:t>
            </a:r>
          </a:p>
          <a:p>
            <a:pPr marL="704215" indent="-424815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703580" algn="l"/>
                <a:tab pos="704850" algn="l"/>
              </a:tabLst>
            </a:pPr>
            <a:r>
              <a:rPr spc="-5" dirty="0"/>
              <a:t>What</a:t>
            </a:r>
            <a:r>
              <a:rPr spc="-10" dirty="0"/>
              <a:t> </a:t>
            </a:r>
            <a:r>
              <a:rPr spc="-5" dirty="0"/>
              <a:t>is</a:t>
            </a:r>
            <a:r>
              <a:rPr spc="-15" dirty="0"/>
              <a:t> </a:t>
            </a:r>
            <a:r>
              <a:rPr spc="-5" dirty="0"/>
              <a:t>the </a:t>
            </a:r>
            <a:r>
              <a:rPr dirty="0"/>
              <a:t>total</a:t>
            </a:r>
            <a:r>
              <a:rPr spc="-10" dirty="0"/>
              <a:t> </a:t>
            </a:r>
            <a:r>
              <a:rPr spc="-5" dirty="0"/>
              <a:t>length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5" dirty="0"/>
              <a:t>user</a:t>
            </a:r>
            <a:r>
              <a:rPr spc="5" dirty="0"/>
              <a:t> </a:t>
            </a:r>
            <a:r>
              <a:rPr spc="-5" dirty="0"/>
              <a:t>datagram?</a:t>
            </a:r>
          </a:p>
          <a:p>
            <a:pPr marL="656590" indent="-377190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657225" algn="l"/>
              </a:tabLst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is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length</a:t>
            </a:r>
            <a:r>
              <a:rPr spc="-2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data?</a:t>
            </a:r>
          </a:p>
          <a:p>
            <a:pPr marL="725170" marR="5080" indent="-447040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655320" algn="l"/>
              </a:tabLst>
            </a:pPr>
            <a:r>
              <a:rPr spc="-5" dirty="0"/>
              <a:t>Is</a:t>
            </a:r>
            <a:r>
              <a:rPr spc="325" dirty="0"/>
              <a:t> </a:t>
            </a:r>
            <a:r>
              <a:rPr dirty="0"/>
              <a:t>the</a:t>
            </a:r>
            <a:r>
              <a:rPr spc="320" dirty="0"/>
              <a:t> </a:t>
            </a:r>
            <a:r>
              <a:rPr spc="-5" dirty="0"/>
              <a:t>packet</a:t>
            </a:r>
            <a:r>
              <a:rPr spc="320" dirty="0"/>
              <a:t> </a:t>
            </a:r>
            <a:r>
              <a:rPr spc="-5" dirty="0"/>
              <a:t>directed</a:t>
            </a:r>
            <a:r>
              <a:rPr spc="325" dirty="0"/>
              <a:t> </a:t>
            </a:r>
            <a:r>
              <a:rPr spc="-5" dirty="0"/>
              <a:t>from</a:t>
            </a:r>
            <a:r>
              <a:rPr spc="330" dirty="0"/>
              <a:t> </a:t>
            </a:r>
            <a:r>
              <a:rPr spc="-5" dirty="0"/>
              <a:t>a</a:t>
            </a:r>
            <a:r>
              <a:rPr spc="315" dirty="0"/>
              <a:t> </a:t>
            </a:r>
            <a:r>
              <a:rPr spc="-5" dirty="0"/>
              <a:t>client</a:t>
            </a:r>
            <a:r>
              <a:rPr spc="315" dirty="0"/>
              <a:t> </a:t>
            </a:r>
            <a:r>
              <a:rPr spc="-5" dirty="0"/>
              <a:t>to</a:t>
            </a:r>
            <a:r>
              <a:rPr spc="330" dirty="0"/>
              <a:t> </a:t>
            </a:r>
            <a:r>
              <a:rPr spc="-5" dirty="0"/>
              <a:t>a</a:t>
            </a:r>
            <a:r>
              <a:rPr spc="315" dirty="0"/>
              <a:t> </a:t>
            </a:r>
            <a:r>
              <a:rPr spc="-5" dirty="0"/>
              <a:t>server</a:t>
            </a:r>
            <a:r>
              <a:rPr spc="320" dirty="0"/>
              <a:t> </a:t>
            </a:r>
            <a:r>
              <a:rPr dirty="0"/>
              <a:t>or</a:t>
            </a:r>
            <a:r>
              <a:rPr spc="320" dirty="0"/>
              <a:t> </a:t>
            </a:r>
            <a:r>
              <a:rPr spc="-5" dirty="0"/>
              <a:t>vice </a:t>
            </a:r>
            <a:r>
              <a:rPr spc="-685" dirty="0"/>
              <a:t> </a:t>
            </a:r>
            <a:r>
              <a:rPr spc="-5" dirty="0"/>
              <a:t>versa?</a:t>
            </a:r>
          </a:p>
          <a:p>
            <a:pPr marL="577215" indent="-29781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lphaLcPeriod"/>
              <a:tabLst>
                <a:tab pos="577850" algn="l"/>
              </a:tabLst>
            </a:pPr>
            <a:r>
              <a:rPr spc="-5" dirty="0"/>
              <a:t>What</a:t>
            </a:r>
            <a:r>
              <a:rPr spc="-25" dirty="0"/>
              <a:t> </a:t>
            </a:r>
            <a:r>
              <a:rPr spc="-5" dirty="0"/>
              <a:t>is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client</a:t>
            </a:r>
            <a:r>
              <a:rPr spc="-15" dirty="0"/>
              <a:t> </a:t>
            </a:r>
            <a:r>
              <a:rPr spc="-5" dirty="0"/>
              <a:t>process?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647444" y="1911095"/>
            <a:ext cx="6125210" cy="607060"/>
            <a:chOff x="1647444" y="1911095"/>
            <a:chExt cx="6125210" cy="60706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1967247"/>
              <a:ext cx="6096000" cy="50973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76400" y="1940051"/>
              <a:ext cx="6035040" cy="548640"/>
            </a:xfrm>
            <a:custGeom>
              <a:avLst/>
              <a:gdLst/>
              <a:ahLst/>
              <a:cxnLst/>
              <a:rect l="l" t="t" r="r" b="b"/>
              <a:pathLst>
                <a:path w="6035040" h="548639">
                  <a:moveTo>
                    <a:pt x="0" y="548639"/>
                  </a:moveTo>
                  <a:lnTo>
                    <a:pt x="6035040" y="548639"/>
                  </a:lnTo>
                  <a:lnTo>
                    <a:pt x="6035040" y="0"/>
                  </a:lnTo>
                  <a:lnTo>
                    <a:pt x="0" y="0"/>
                  </a:lnTo>
                  <a:lnTo>
                    <a:pt x="0" y="548639"/>
                  </a:lnTo>
                  <a:close/>
                </a:path>
              </a:pathLst>
            </a:custGeom>
            <a:ln w="579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39" y="630681"/>
            <a:ext cx="8884920" cy="5147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800">
              <a:latin typeface="Times New Roman"/>
              <a:cs typeface="Times New Roman"/>
            </a:endParaRPr>
          </a:p>
          <a:p>
            <a:pPr marL="914400" marR="106680" indent="-535305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917575" algn="l"/>
                <a:tab pos="918210" algn="l"/>
                <a:tab pos="1605915" algn="l"/>
                <a:tab pos="2668270" algn="l"/>
                <a:tab pos="3275329" algn="l"/>
                <a:tab pos="3377565" algn="l"/>
                <a:tab pos="4598035" algn="l"/>
                <a:tab pos="4972050" algn="l"/>
                <a:tab pos="5541645" algn="l"/>
                <a:tab pos="6249035" algn="l"/>
                <a:tab pos="697928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</a:t>
            </a:r>
            <a:r>
              <a:rPr sz="2800" dirty="0">
                <a:latin typeface="Times New Roman"/>
                <a:cs typeface="Times New Roman"/>
              </a:rPr>
              <a:t>r</a:t>
            </a:r>
            <a:r>
              <a:rPr sz="2800" spc="-5" dirty="0">
                <a:latin typeface="Times New Roman"/>
                <a:cs typeface="Times New Roman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	po</a:t>
            </a:r>
            <a:r>
              <a:rPr sz="2800" spc="-5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	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ber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first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hex</a:t>
            </a:r>
            <a:r>
              <a:rPr sz="2800" spc="-20" dirty="0">
                <a:latin typeface="Times New Roman"/>
                <a:cs typeface="Times New Roman"/>
              </a:rPr>
              <a:t>a</a:t>
            </a:r>
            <a:r>
              <a:rPr sz="2800" spc="-5" dirty="0">
                <a:latin typeface="Times New Roman"/>
                <a:cs typeface="Times New Roman"/>
              </a:rPr>
              <a:t>deci</a:t>
            </a:r>
            <a:r>
              <a:rPr sz="2800" spc="-25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al  </a:t>
            </a:r>
            <a:r>
              <a:rPr sz="2800" dirty="0">
                <a:latin typeface="Times New Roman"/>
                <a:cs typeface="Times New Roman"/>
              </a:rPr>
              <a:t>digits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(CB84)</a:t>
            </a:r>
            <a:r>
              <a:rPr sz="2775" baseline="-21021" dirty="0">
                <a:latin typeface="Times New Roman"/>
                <a:cs typeface="Times New Roman"/>
              </a:rPr>
              <a:t>16	</a:t>
            </a:r>
            <a:r>
              <a:rPr sz="2800" dirty="0">
                <a:latin typeface="Times New Roman"/>
                <a:cs typeface="Times New Roman"/>
              </a:rPr>
              <a:t>or 52100</a:t>
            </a:r>
            <a:endParaRPr sz="2800">
              <a:latin typeface="Times New Roman"/>
              <a:cs typeface="Times New Roman"/>
            </a:endParaRPr>
          </a:p>
          <a:p>
            <a:pPr marL="914400" marR="106680" indent="-53530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lphaLcPeriod"/>
              <a:tabLst>
                <a:tab pos="927735" algn="l"/>
                <a:tab pos="929005" algn="l"/>
                <a:tab pos="1740535" algn="l"/>
                <a:tab pos="3558540" algn="l"/>
                <a:tab pos="4392295" algn="l"/>
                <a:tab pos="5118100" algn="l"/>
                <a:tab pos="5736590" algn="l"/>
                <a:tab pos="6235065" algn="l"/>
                <a:tab pos="6929120" algn="l"/>
                <a:tab pos="8176895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dest</a:t>
            </a:r>
            <a:r>
              <a:rPr sz="2800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na</a:t>
            </a:r>
            <a:r>
              <a:rPr sz="2800" spc="-15" dirty="0">
                <a:latin typeface="Times New Roman"/>
                <a:cs typeface="Times New Roman"/>
              </a:rPr>
              <a:t>ti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ber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5" dirty="0">
                <a:latin typeface="Times New Roman"/>
                <a:cs typeface="Times New Roman"/>
              </a:rPr>
              <a:t>i</a:t>
            </a:r>
            <a:r>
              <a:rPr sz="2800" spc="-5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sec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nd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f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ur  hexadecimal</a:t>
            </a:r>
            <a:r>
              <a:rPr sz="2800" dirty="0">
                <a:latin typeface="Times New Roman"/>
                <a:cs typeface="Times New Roman"/>
              </a:rPr>
              <a:t> digits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(000D)</a:t>
            </a:r>
            <a:r>
              <a:rPr sz="2775" baseline="-21021" dirty="0">
                <a:latin typeface="Times New Roman"/>
                <a:cs typeface="Times New Roman"/>
              </a:rPr>
              <a:t>16	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13.</a:t>
            </a:r>
            <a:endParaRPr sz="2800">
              <a:latin typeface="Times New Roman"/>
              <a:cs typeface="Times New Roman"/>
            </a:endParaRPr>
          </a:p>
          <a:p>
            <a:pPr marL="914400" marR="106045" indent="-535305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888365" algn="l"/>
                <a:tab pos="889000" algn="l"/>
                <a:tab pos="731774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3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third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four</a:t>
            </a:r>
            <a:r>
              <a:rPr sz="2800" spc="3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hexadecimal</a:t>
            </a:r>
            <a:r>
              <a:rPr sz="2800" spc="3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digits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(001C)</a:t>
            </a:r>
            <a:r>
              <a:rPr sz="2775" baseline="-21021" dirty="0">
                <a:latin typeface="Times New Roman"/>
                <a:cs typeface="Times New Roman"/>
              </a:rPr>
              <a:t>16	</a:t>
            </a:r>
            <a:r>
              <a:rPr sz="2800" dirty="0">
                <a:latin typeface="Times New Roman"/>
                <a:cs typeface="Times New Roman"/>
              </a:rPr>
              <a:t>define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length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whole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UDP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28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bytes.</a:t>
            </a:r>
            <a:endParaRPr sz="2800">
              <a:latin typeface="Times New Roman"/>
              <a:cs typeface="Times New Roman"/>
            </a:endParaRPr>
          </a:p>
          <a:p>
            <a:pPr marL="914400" marR="106680" indent="-535305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861060" algn="l"/>
                <a:tab pos="861694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length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length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whole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packet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minus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length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header,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28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− 8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=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20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bytes.</a:t>
            </a:r>
            <a:endParaRPr sz="2800">
              <a:latin typeface="Times New Roman"/>
              <a:cs typeface="Times New Roman"/>
            </a:endParaRPr>
          </a:p>
          <a:p>
            <a:pPr marL="914400" marR="106045" indent="-53530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Times New Roman"/>
              <a:buAutoNum type="alphaLcPeriod"/>
              <a:tabLst>
                <a:tab pos="912494" algn="l"/>
                <a:tab pos="913765" algn="l"/>
                <a:tab pos="1847214" algn="l"/>
                <a:tab pos="2424430" algn="l"/>
                <a:tab pos="4127500" algn="l"/>
                <a:tab pos="4843780" algn="l"/>
                <a:tab pos="6073775" algn="l"/>
                <a:tab pos="6454775" algn="l"/>
                <a:tab pos="6955155" algn="l"/>
              </a:tabLst>
            </a:pPr>
            <a:r>
              <a:rPr sz="2800" spc="-5" dirty="0">
                <a:latin typeface="Times New Roman"/>
                <a:cs typeface="Times New Roman"/>
              </a:rPr>
              <a:t>Si</a:t>
            </a:r>
            <a:r>
              <a:rPr sz="2800" spc="5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ce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t</a:t>
            </a:r>
            <a:r>
              <a:rPr sz="2800" dirty="0">
                <a:latin typeface="Times New Roman"/>
                <a:cs typeface="Times New Roman"/>
              </a:rPr>
              <a:t>h</a:t>
            </a:r>
            <a:r>
              <a:rPr sz="2800" spc="-5" dirty="0">
                <a:latin typeface="Times New Roman"/>
                <a:cs typeface="Times New Roman"/>
              </a:rPr>
              <a:t>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destination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p</a:t>
            </a:r>
            <a:r>
              <a:rPr sz="2800" dirty="0">
                <a:latin typeface="Times New Roman"/>
                <a:cs typeface="Times New Roman"/>
              </a:rPr>
              <a:t>o</a:t>
            </a:r>
            <a:r>
              <a:rPr sz="2800" spc="-5" dirty="0">
                <a:latin typeface="Times New Roman"/>
                <a:cs typeface="Times New Roman"/>
              </a:rPr>
              <a:t>rt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u</a:t>
            </a:r>
            <a:r>
              <a:rPr sz="2800" spc="-20" dirty="0">
                <a:latin typeface="Times New Roman"/>
                <a:cs typeface="Times New Roman"/>
              </a:rPr>
              <a:t>m</a:t>
            </a:r>
            <a:r>
              <a:rPr sz="2800" spc="-5" dirty="0">
                <a:latin typeface="Times New Roman"/>
                <a:cs typeface="Times New Roman"/>
              </a:rPr>
              <a:t>ber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	1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Times New Roman"/>
                <a:cs typeface="Times New Roman"/>
              </a:rPr>
              <a:t>(well-k</a:t>
            </a:r>
            <a:r>
              <a:rPr sz="2800" dirty="0">
                <a:latin typeface="Times New Roman"/>
                <a:cs typeface="Times New Roman"/>
              </a:rPr>
              <a:t>n</a:t>
            </a:r>
            <a:r>
              <a:rPr sz="2800" spc="-5" dirty="0">
                <a:latin typeface="Times New Roman"/>
                <a:cs typeface="Times New Roman"/>
              </a:rPr>
              <a:t>o</a:t>
            </a:r>
            <a:r>
              <a:rPr sz="2800" spc="-15" dirty="0">
                <a:latin typeface="Times New Roman"/>
                <a:cs typeface="Times New Roman"/>
              </a:rPr>
              <a:t>w</a:t>
            </a:r>
            <a:r>
              <a:rPr sz="2800" spc="-5" dirty="0">
                <a:latin typeface="Times New Roman"/>
                <a:cs typeface="Times New Roman"/>
              </a:rPr>
              <a:t>n  </a:t>
            </a:r>
            <a:r>
              <a:rPr sz="2800" dirty="0">
                <a:latin typeface="Times New Roman"/>
                <a:cs typeface="Times New Roman"/>
              </a:rPr>
              <a:t>port),</a:t>
            </a:r>
            <a:r>
              <a:rPr sz="2800" spc="-5" dirty="0">
                <a:latin typeface="Times New Roman"/>
                <a:cs typeface="Times New Roman"/>
              </a:rPr>
              <a:t> the packet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from the client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server.</a:t>
            </a:r>
            <a:endParaRPr sz="2800">
              <a:latin typeface="Times New Roman"/>
              <a:cs typeface="Times New Roman"/>
            </a:endParaRPr>
          </a:p>
          <a:p>
            <a:pPr marL="766445" indent="-386080">
              <a:lnSpc>
                <a:spcPct val="100000"/>
              </a:lnSpc>
              <a:buClr>
                <a:srgbClr val="FF0000"/>
              </a:buClr>
              <a:buFont typeface="Times New Roman"/>
              <a:buAutoNum type="alphaLcPeriod"/>
              <a:tabLst>
                <a:tab pos="766445" algn="l"/>
                <a:tab pos="76708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client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Daytime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(see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Table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3.1).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572" y="0"/>
            <a:ext cx="9153525" cy="619125"/>
            <a:chOff x="-4572" y="0"/>
            <a:chExt cx="9153525" cy="6191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91440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0" y="6096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CB84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09600"/>
            </a:xfrm>
            <a:custGeom>
              <a:avLst/>
              <a:gdLst/>
              <a:ahLst/>
              <a:cxnLst/>
              <a:rect l="l" t="t" r="r" b="b"/>
              <a:pathLst>
                <a:path w="9144000" h="609600">
                  <a:moveTo>
                    <a:pt x="0" y="609600"/>
                  </a:moveTo>
                  <a:lnTo>
                    <a:pt x="9144000" y="609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9144">
              <a:solidFill>
                <a:srgbClr val="00CC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0" y="0"/>
            <a:ext cx="5483860" cy="609600"/>
          </a:xfrm>
          <a:prstGeom prst="rect">
            <a:avLst/>
          </a:prstGeom>
          <a:solidFill>
            <a:srgbClr val="2CB843"/>
          </a:solidFill>
          <a:ln w="9144">
            <a:solidFill>
              <a:srgbClr val="00CC00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190"/>
              </a:spcBef>
            </a:pPr>
            <a:r>
              <a:rPr sz="3350" spc="-330" dirty="0">
                <a:solidFill>
                  <a:srgbClr val="FFFFFF"/>
                </a:solidFill>
                <a:latin typeface="Verdana"/>
                <a:cs typeface="Verdana"/>
              </a:rPr>
              <a:t>Exampl</a:t>
            </a:r>
            <a:r>
              <a:rPr sz="3350" spc="-31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35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355" dirty="0">
                <a:solidFill>
                  <a:srgbClr val="FFFFFF"/>
                </a:solidFill>
                <a:latin typeface="Verdana"/>
                <a:cs typeface="Verdana"/>
              </a:rPr>
              <a:t>24</a:t>
            </a:r>
            <a:r>
              <a:rPr sz="3350" spc="-2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3350" spc="-345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33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350" spc="-37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3350" spc="-305" dirty="0">
                <a:solidFill>
                  <a:srgbClr val="FFFFFF"/>
                </a:solidFill>
                <a:latin typeface="Verdana"/>
                <a:cs typeface="Verdana"/>
              </a:rPr>
              <a:t>continued)</a:t>
            </a:r>
            <a:endParaRPr sz="33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456" y="571082"/>
            <a:ext cx="817463" cy="3103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340" y="425957"/>
            <a:ext cx="7795895" cy="3960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TCP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>
              <a:latin typeface="Times New Roman"/>
              <a:cs typeface="Times New Roman"/>
            </a:endParaRPr>
          </a:p>
          <a:p>
            <a:pPr marL="973455" indent="-457834">
              <a:lnSpc>
                <a:spcPct val="100000"/>
              </a:lnSpc>
              <a:buFont typeface="Arial MT"/>
              <a:buChar char="-"/>
              <a:tabLst>
                <a:tab pos="972819" algn="l"/>
                <a:tab pos="973455" algn="l"/>
              </a:tabLst>
            </a:pPr>
            <a:r>
              <a:rPr sz="3200" b="1" i="1" dirty="0">
                <a:latin typeface="Arial"/>
                <a:cs typeface="Arial"/>
              </a:rPr>
              <a:t>is</a:t>
            </a:r>
            <a:r>
              <a:rPr sz="3200" b="1" i="1" spc="-2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a</a:t>
            </a:r>
            <a:r>
              <a:rPr sz="3200" b="1" i="1" spc="-2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connection-oriented</a:t>
            </a:r>
            <a:endParaRPr sz="3200">
              <a:latin typeface="Arial"/>
              <a:cs typeface="Arial"/>
            </a:endParaRPr>
          </a:p>
          <a:p>
            <a:pPr marL="973455" indent="-457834">
              <a:lnSpc>
                <a:spcPct val="100000"/>
              </a:lnSpc>
              <a:spcBef>
                <a:spcPts val="5"/>
              </a:spcBef>
              <a:buFont typeface="Arial MT"/>
              <a:buChar char="-"/>
              <a:tabLst>
                <a:tab pos="972819" algn="l"/>
                <a:tab pos="973455" algn="l"/>
              </a:tabLst>
            </a:pPr>
            <a:r>
              <a:rPr sz="3200" b="1" i="1" spc="-5" dirty="0">
                <a:latin typeface="Arial"/>
                <a:cs typeface="Arial"/>
              </a:rPr>
              <a:t>reliable</a:t>
            </a:r>
            <a:r>
              <a:rPr sz="3200" b="1" i="1" spc="-5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protocol</a:t>
            </a:r>
            <a:endParaRPr sz="3200">
              <a:latin typeface="Arial"/>
              <a:cs typeface="Arial"/>
            </a:endParaRPr>
          </a:p>
          <a:p>
            <a:pPr marL="972819" marR="478155" indent="-457834">
              <a:lnSpc>
                <a:spcPct val="100000"/>
              </a:lnSpc>
              <a:buFont typeface="Arial MT"/>
              <a:buChar char="-"/>
              <a:tabLst>
                <a:tab pos="972819" algn="l"/>
                <a:tab pos="973455" algn="l"/>
              </a:tabLst>
            </a:pPr>
            <a:r>
              <a:rPr sz="3200" b="1" i="1" spc="-5" dirty="0">
                <a:latin typeface="Arial"/>
                <a:cs typeface="Arial"/>
              </a:rPr>
              <a:t>explicitly defines connection </a:t>
            </a:r>
            <a:r>
              <a:rPr sz="3200" b="1" i="1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establishment,</a:t>
            </a:r>
            <a:r>
              <a:rPr sz="3200" b="1" i="1" spc="-3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data</a:t>
            </a:r>
            <a:r>
              <a:rPr sz="3200" b="1" i="1" spc="-35" dirty="0">
                <a:latin typeface="Arial"/>
                <a:cs typeface="Arial"/>
              </a:rPr>
              <a:t> </a:t>
            </a:r>
            <a:r>
              <a:rPr sz="3200" b="1" i="1" spc="-25" dirty="0">
                <a:latin typeface="Arial"/>
                <a:cs typeface="Arial"/>
              </a:rPr>
              <a:t>transfer,</a:t>
            </a:r>
            <a:r>
              <a:rPr sz="3200" b="1" i="1" spc="-1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and </a:t>
            </a:r>
            <a:r>
              <a:rPr sz="3200" b="1" i="1" spc="-87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connection</a:t>
            </a:r>
            <a:r>
              <a:rPr sz="3200" b="1" i="1" spc="-5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teardown</a:t>
            </a:r>
            <a:r>
              <a:rPr sz="3200" b="1" i="1" spc="-4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phases</a:t>
            </a:r>
            <a:endParaRPr sz="3200">
              <a:latin typeface="Arial"/>
              <a:cs typeface="Arial"/>
            </a:endParaRPr>
          </a:p>
          <a:p>
            <a:pPr marL="972819" marR="5080" indent="-457834">
              <a:lnSpc>
                <a:spcPct val="100000"/>
              </a:lnSpc>
              <a:tabLst>
                <a:tab pos="972819" algn="l"/>
                <a:tab pos="973455" algn="l"/>
              </a:tabLst>
            </a:pP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1114" y="637158"/>
            <a:ext cx="1916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i="1" dirty="0">
                <a:latin typeface="Arial"/>
                <a:cs typeface="Arial"/>
              </a:rPr>
              <a:t>Stream</a:t>
            </a:r>
            <a:r>
              <a:rPr sz="2000" b="1" i="1" spc="-10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delivery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57200" y="3538728"/>
            <a:ext cx="8229600" cy="775970"/>
            <a:chOff x="457200" y="3538728"/>
            <a:chExt cx="8229600" cy="775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3538728"/>
              <a:ext cx="2057400" cy="77571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3624072"/>
              <a:ext cx="1828800" cy="69037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03" y="3764566"/>
              <a:ext cx="5533707" cy="3344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961303" y="3764566"/>
              <a:ext cx="5534025" cy="334645"/>
            </a:xfrm>
            <a:custGeom>
              <a:avLst/>
              <a:gdLst/>
              <a:ahLst/>
              <a:cxnLst/>
              <a:rect l="l" t="t" r="r" b="b"/>
              <a:pathLst>
                <a:path w="5534025" h="334645">
                  <a:moveTo>
                    <a:pt x="0" y="0"/>
                  </a:moveTo>
                  <a:lnTo>
                    <a:pt x="3111035" y="0"/>
                  </a:lnTo>
                  <a:lnTo>
                    <a:pt x="4708594" y="0"/>
                  </a:lnTo>
                  <a:lnTo>
                    <a:pt x="5297168" y="0"/>
                  </a:lnTo>
                  <a:lnTo>
                    <a:pt x="5381250" y="0"/>
                  </a:lnTo>
                  <a:lnTo>
                    <a:pt x="5429364" y="8425"/>
                  </a:lnTo>
                  <a:lnTo>
                    <a:pt x="5471206" y="31915"/>
                  </a:lnTo>
                  <a:lnTo>
                    <a:pt x="5504237" y="67793"/>
                  </a:lnTo>
                  <a:lnTo>
                    <a:pt x="5525917" y="113383"/>
                  </a:lnTo>
                  <a:lnTo>
                    <a:pt x="5533707" y="166005"/>
                  </a:lnTo>
                  <a:lnTo>
                    <a:pt x="5525917" y="218882"/>
                  </a:lnTo>
                  <a:lnTo>
                    <a:pt x="5504237" y="265070"/>
                  </a:lnTo>
                  <a:lnTo>
                    <a:pt x="5471206" y="301661"/>
                  </a:lnTo>
                  <a:lnTo>
                    <a:pt x="5429364" y="325748"/>
                  </a:lnTo>
                  <a:lnTo>
                    <a:pt x="5381250" y="334423"/>
                  </a:lnTo>
                  <a:lnTo>
                    <a:pt x="2270215" y="334423"/>
                  </a:lnTo>
                  <a:lnTo>
                    <a:pt x="672656" y="334423"/>
                  </a:lnTo>
                  <a:lnTo>
                    <a:pt x="84082" y="334423"/>
                  </a:lnTo>
                  <a:lnTo>
                    <a:pt x="0" y="334423"/>
                  </a:lnTo>
                </a:path>
              </a:pathLst>
            </a:custGeom>
            <a:ln w="26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4839" y="1492068"/>
            <a:ext cx="1475105" cy="7245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00965" marR="5080" indent="-88900">
              <a:lnSpc>
                <a:spcPct val="73000"/>
              </a:lnSpc>
              <a:spcBef>
                <a:spcPts val="960"/>
              </a:spcBef>
            </a:pPr>
            <a:r>
              <a:rPr sz="2650" b="0" i="0" spc="-5" dirty="0">
                <a:latin typeface="Times New Roman"/>
                <a:cs typeface="Times New Roman"/>
              </a:rPr>
              <a:t>Sending </a:t>
            </a:r>
            <a:r>
              <a:rPr sz="2650" b="0" i="0" dirty="0">
                <a:latin typeface="Times New Roman"/>
                <a:cs typeface="Times New Roman"/>
              </a:rPr>
              <a:t> process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5428" y="1492068"/>
            <a:ext cx="1391920" cy="724535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189865" marR="5080" indent="-177800">
              <a:lnSpc>
                <a:spcPct val="73000"/>
              </a:lnSpc>
              <a:spcBef>
                <a:spcPts val="960"/>
              </a:spcBef>
            </a:pPr>
            <a:r>
              <a:rPr sz="2650" spc="-15" dirty="0">
                <a:latin typeface="Times New Roman"/>
                <a:cs typeface="Times New Roman"/>
              </a:rPr>
              <a:t>R</a:t>
            </a:r>
            <a:r>
              <a:rPr sz="2650" dirty="0">
                <a:latin typeface="Times New Roman"/>
                <a:cs typeface="Times New Roman"/>
              </a:rPr>
              <a:t>ece</a:t>
            </a:r>
            <a:r>
              <a:rPr sz="2650" spc="10" dirty="0">
                <a:latin typeface="Times New Roman"/>
                <a:cs typeface="Times New Roman"/>
              </a:rPr>
              <a:t>i</a:t>
            </a:r>
            <a:r>
              <a:rPr sz="2650" dirty="0">
                <a:latin typeface="Times New Roman"/>
                <a:cs typeface="Times New Roman"/>
              </a:rPr>
              <a:t>ving  process</a:t>
            </a:r>
            <a:endParaRPr sz="2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0600" y="3295403"/>
            <a:ext cx="2142490" cy="42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50" dirty="0">
                <a:latin typeface="Times New Roman"/>
                <a:cs typeface="Times New Roman"/>
              </a:rPr>
              <a:t>Stream</a:t>
            </a:r>
            <a:r>
              <a:rPr sz="2650" spc="-3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of</a:t>
            </a:r>
            <a:r>
              <a:rPr sz="2650" spc="-3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bytes</a:t>
            </a:r>
            <a:endParaRPr sz="26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51928" y="2298263"/>
            <a:ext cx="6900545" cy="1722120"/>
            <a:chOff x="1151928" y="2298263"/>
            <a:chExt cx="6900545" cy="1722120"/>
          </a:xfrm>
        </p:grpSpPr>
        <p:sp>
          <p:nvSpPr>
            <p:cNvPr id="12" name="object 12"/>
            <p:cNvSpPr/>
            <p:nvPr/>
          </p:nvSpPr>
          <p:spPr>
            <a:xfrm>
              <a:off x="1409390" y="3088063"/>
              <a:ext cx="454659" cy="842644"/>
            </a:xfrm>
            <a:custGeom>
              <a:avLst/>
              <a:gdLst/>
              <a:ahLst/>
              <a:cxnLst/>
              <a:rect l="l" t="t" r="r" b="b"/>
              <a:pathLst>
                <a:path w="454660" h="842645">
                  <a:moveTo>
                    <a:pt x="0" y="0"/>
                  </a:moveTo>
                  <a:lnTo>
                    <a:pt x="0" y="842508"/>
                  </a:lnTo>
                  <a:lnTo>
                    <a:pt x="454571" y="842508"/>
                  </a:lnTo>
                </a:path>
              </a:pathLst>
            </a:custGeom>
            <a:ln w="314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6668" y="3841125"/>
              <a:ext cx="162946" cy="1789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225423" y="2371966"/>
              <a:ext cx="518159" cy="737235"/>
            </a:xfrm>
            <a:custGeom>
              <a:avLst/>
              <a:gdLst/>
              <a:ahLst/>
              <a:cxnLst/>
              <a:rect l="l" t="t" r="r" b="b"/>
              <a:pathLst>
                <a:path w="518160" h="737235">
                  <a:moveTo>
                    <a:pt x="517753" y="0"/>
                  </a:moveTo>
                  <a:lnTo>
                    <a:pt x="454761" y="0"/>
                  </a:lnTo>
                  <a:lnTo>
                    <a:pt x="454761" y="673887"/>
                  </a:lnTo>
                  <a:lnTo>
                    <a:pt x="0" y="673887"/>
                  </a:lnTo>
                  <a:lnTo>
                    <a:pt x="0" y="737082"/>
                  </a:lnTo>
                  <a:lnTo>
                    <a:pt x="517753" y="737082"/>
                  </a:lnTo>
                  <a:lnTo>
                    <a:pt x="517753" y="673887"/>
                  </a:lnTo>
                  <a:lnTo>
                    <a:pt x="517753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62427" y="2308762"/>
              <a:ext cx="518159" cy="737235"/>
            </a:xfrm>
            <a:custGeom>
              <a:avLst/>
              <a:gdLst/>
              <a:ahLst/>
              <a:cxnLst/>
              <a:rect l="l" t="t" r="r" b="b"/>
              <a:pathLst>
                <a:path w="518160" h="737235">
                  <a:moveTo>
                    <a:pt x="517758" y="0"/>
                  </a:moveTo>
                  <a:lnTo>
                    <a:pt x="0" y="0"/>
                  </a:lnTo>
                  <a:lnTo>
                    <a:pt x="0" y="737079"/>
                  </a:lnTo>
                  <a:lnTo>
                    <a:pt x="517758" y="737079"/>
                  </a:lnTo>
                  <a:lnTo>
                    <a:pt x="517758" y="0"/>
                  </a:lnTo>
                  <a:close/>
                </a:path>
              </a:pathLst>
            </a:custGeom>
            <a:solidFill>
              <a:srgbClr val="FAA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2427" y="2308762"/>
              <a:ext cx="518159" cy="737235"/>
            </a:xfrm>
            <a:custGeom>
              <a:avLst/>
              <a:gdLst/>
              <a:ahLst/>
              <a:cxnLst/>
              <a:rect l="l" t="t" r="r" b="b"/>
              <a:pathLst>
                <a:path w="518160" h="737235">
                  <a:moveTo>
                    <a:pt x="0" y="737079"/>
                  </a:moveTo>
                  <a:lnTo>
                    <a:pt x="517758" y="737079"/>
                  </a:lnTo>
                  <a:lnTo>
                    <a:pt x="517758" y="0"/>
                  </a:lnTo>
                  <a:lnTo>
                    <a:pt x="0" y="0"/>
                  </a:lnTo>
                  <a:lnTo>
                    <a:pt x="0" y="737079"/>
                  </a:lnTo>
                  <a:close/>
                </a:path>
              </a:pathLst>
            </a:custGeom>
            <a:ln w="20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34389" y="2371966"/>
              <a:ext cx="518159" cy="737235"/>
            </a:xfrm>
            <a:custGeom>
              <a:avLst/>
              <a:gdLst/>
              <a:ahLst/>
              <a:cxnLst/>
              <a:rect l="l" t="t" r="r" b="b"/>
              <a:pathLst>
                <a:path w="518159" h="737235">
                  <a:moveTo>
                    <a:pt x="517537" y="0"/>
                  </a:moveTo>
                  <a:lnTo>
                    <a:pt x="454520" y="0"/>
                  </a:lnTo>
                  <a:lnTo>
                    <a:pt x="454520" y="673887"/>
                  </a:lnTo>
                  <a:lnTo>
                    <a:pt x="0" y="673887"/>
                  </a:lnTo>
                  <a:lnTo>
                    <a:pt x="0" y="737082"/>
                  </a:lnTo>
                  <a:lnTo>
                    <a:pt x="517537" y="737082"/>
                  </a:lnTo>
                  <a:lnTo>
                    <a:pt x="517537" y="673887"/>
                  </a:lnTo>
                  <a:lnTo>
                    <a:pt x="517537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471364" y="2308762"/>
              <a:ext cx="518159" cy="737235"/>
            </a:xfrm>
            <a:custGeom>
              <a:avLst/>
              <a:gdLst/>
              <a:ahLst/>
              <a:cxnLst/>
              <a:rect l="l" t="t" r="r" b="b"/>
              <a:pathLst>
                <a:path w="518159" h="737235">
                  <a:moveTo>
                    <a:pt x="517545" y="0"/>
                  </a:moveTo>
                  <a:lnTo>
                    <a:pt x="0" y="0"/>
                  </a:lnTo>
                  <a:lnTo>
                    <a:pt x="0" y="737079"/>
                  </a:lnTo>
                  <a:lnTo>
                    <a:pt x="517545" y="737079"/>
                  </a:lnTo>
                  <a:lnTo>
                    <a:pt x="517545" y="0"/>
                  </a:lnTo>
                  <a:close/>
                </a:path>
              </a:pathLst>
            </a:custGeom>
            <a:solidFill>
              <a:srgbClr val="FAA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471364" y="2308762"/>
              <a:ext cx="518159" cy="737235"/>
            </a:xfrm>
            <a:custGeom>
              <a:avLst/>
              <a:gdLst/>
              <a:ahLst/>
              <a:cxnLst/>
              <a:rect l="l" t="t" r="r" b="b"/>
              <a:pathLst>
                <a:path w="518159" h="737235">
                  <a:moveTo>
                    <a:pt x="0" y="737079"/>
                  </a:moveTo>
                  <a:lnTo>
                    <a:pt x="517545" y="737079"/>
                  </a:lnTo>
                  <a:lnTo>
                    <a:pt x="517545" y="0"/>
                  </a:lnTo>
                  <a:lnTo>
                    <a:pt x="0" y="0"/>
                  </a:lnTo>
                  <a:lnTo>
                    <a:pt x="0" y="737079"/>
                  </a:lnTo>
                  <a:close/>
                </a:path>
              </a:pathLst>
            </a:custGeom>
            <a:ln w="209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495011" y="3209216"/>
              <a:ext cx="270510" cy="724535"/>
            </a:xfrm>
            <a:custGeom>
              <a:avLst/>
              <a:gdLst/>
              <a:ahLst/>
              <a:cxnLst/>
              <a:rect l="l" t="t" r="r" b="b"/>
              <a:pathLst>
                <a:path w="270509" h="724535">
                  <a:moveTo>
                    <a:pt x="0" y="723986"/>
                  </a:moveTo>
                  <a:lnTo>
                    <a:pt x="270511" y="723986"/>
                  </a:lnTo>
                  <a:lnTo>
                    <a:pt x="270511" y="0"/>
                  </a:lnTo>
                </a:path>
              </a:pathLst>
            </a:custGeom>
            <a:ln w="314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76359" y="3095974"/>
              <a:ext cx="178414" cy="160512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67" y="751458"/>
            <a:ext cx="3664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Sending</a:t>
            </a:r>
            <a:r>
              <a:rPr spc="-20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receiving</a:t>
            </a:r>
            <a:r>
              <a:rPr spc="-55" dirty="0"/>
              <a:t> </a:t>
            </a:r>
            <a:r>
              <a:rPr spc="-5" dirty="0"/>
              <a:t>buffers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7452" y="2536828"/>
            <a:ext cx="8880475" cy="2338705"/>
            <a:chOff x="187452" y="2536828"/>
            <a:chExt cx="8880475" cy="23387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52" y="2536828"/>
              <a:ext cx="2712720" cy="233400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55080" y="2549031"/>
              <a:ext cx="2712720" cy="23262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6645" y="4436977"/>
              <a:ext cx="3840184" cy="26464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66645" y="4436977"/>
              <a:ext cx="3840479" cy="264795"/>
            </a:xfrm>
            <a:custGeom>
              <a:avLst/>
              <a:gdLst/>
              <a:ahLst/>
              <a:cxnLst/>
              <a:rect l="l" t="t" r="r" b="b"/>
              <a:pathLst>
                <a:path w="3840479" h="264795">
                  <a:moveTo>
                    <a:pt x="0" y="0"/>
                  </a:moveTo>
                  <a:lnTo>
                    <a:pt x="2159968" y="0"/>
                  </a:lnTo>
                  <a:lnTo>
                    <a:pt x="3269141" y="0"/>
                  </a:lnTo>
                  <a:lnTo>
                    <a:pt x="3677784" y="0"/>
                  </a:lnTo>
                  <a:lnTo>
                    <a:pt x="3736161" y="0"/>
                  </a:lnTo>
                  <a:lnTo>
                    <a:pt x="3777001" y="10380"/>
                  </a:lnTo>
                  <a:lnTo>
                    <a:pt x="3810027" y="38770"/>
                  </a:lnTo>
                  <a:lnTo>
                    <a:pt x="3832126" y="81043"/>
                  </a:lnTo>
                  <a:lnTo>
                    <a:pt x="3840184" y="133071"/>
                  </a:lnTo>
                  <a:lnTo>
                    <a:pt x="3832126" y="184231"/>
                  </a:lnTo>
                  <a:lnTo>
                    <a:pt x="3810027" y="226058"/>
                  </a:lnTo>
                  <a:lnTo>
                    <a:pt x="3777001" y="254284"/>
                  </a:lnTo>
                  <a:lnTo>
                    <a:pt x="3736161" y="264642"/>
                  </a:lnTo>
                  <a:lnTo>
                    <a:pt x="1576193" y="264642"/>
                  </a:lnTo>
                  <a:lnTo>
                    <a:pt x="467020" y="264642"/>
                  </a:lnTo>
                  <a:lnTo>
                    <a:pt x="58377" y="264642"/>
                  </a:lnTo>
                  <a:lnTo>
                    <a:pt x="0" y="264642"/>
                  </a:lnTo>
                </a:path>
              </a:pathLst>
            </a:custGeom>
            <a:ln w="150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99231" y="4436977"/>
              <a:ext cx="139065" cy="264795"/>
            </a:xfrm>
            <a:custGeom>
              <a:avLst/>
              <a:gdLst/>
              <a:ahLst/>
              <a:cxnLst/>
              <a:rect l="l" t="t" r="r" b="b"/>
              <a:pathLst>
                <a:path w="139064" h="264795">
                  <a:moveTo>
                    <a:pt x="69265" y="0"/>
                  </a:moveTo>
                  <a:lnTo>
                    <a:pt x="42295" y="10380"/>
                  </a:lnTo>
                  <a:lnTo>
                    <a:pt x="20279" y="38770"/>
                  </a:lnTo>
                  <a:lnTo>
                    <a:pt x="5440" y="81043"/>
                  </a:lnTo>
                  <a:lnTo>
                    <a:pt x="0" y="133071"/>
                  </a:lnTo>
                  <a:lnTo>
                    <a:pt x="5440" y="184231"/>
                  </a:lnTo>
                  <a:lnTo>
                    <a:pt x="20279" y="226058"/>
                  </a:lnTo>
                  <a:lnTo>
                    <a:pt x="42295" y="254284"/>
                  </a:lnTo>
                  <a:lnTo>
                    <a:pt x="69265" y="264642"/>
                  </a:lnTo>
                  <a:lnTo>
                    <a:pt x="96236" y="254284"/>
                  </a:lnTo>
                  <a:lnTo>
                    <a:pt x="118252" y="226058"/>
                  </a:lnTo>
                  <a:lnTo>
                    <a:pt x="133091" y="184231"/>
                  </a:lnTo>
                  <a:lnTo>
                    <a:pt x="138531" y="133071"/>
                  </a:lnTo>
                  <a:lnTo>
                    <a:pt x="133091" y="81043"/>
                  </a:lnTo>
                  <a:lnTo>
                    <a:pt x="118252" y="38770"/>
                  </a:lnTo>
                  <a:lnTo>
                    <a:pt x="96236" y="10380"/>
                  </a:lnTo>
                  <a:lnTo>
                    <a:pt x="692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9231" y="4436977"/>
              <a:ext cx="139065" cy="264795"/>
            </a:xfrm>
            <a:custGeom>
              <a:avLst/>
              <a:gdLst/>
              <a:ahLst/>
              <a:cxnLst/>
              <a:rect l="l" t="t" r="r" b="b"/>
              <a:pathLst>
                <a:path w="139064" h="264795">
                  <a:moveTo>
                    <a:pt x="138531" y="133071"/>
                  </a:moveTo>
                  <a:lnTo>
                    <a:pt x="133091" y="184231"/>
                  </a:lnTo>
                  <a:lnTo>
                    <a:pt x="118252" y="226058"/>
                  </a:lnTo>
                  <a:lnTo>
                    <a:pt x="96236" y="254284"/>
                  </a:lnTo>
                  <a:lnTo>
                    <a:pt x="69265" y="264642"/>
                  </a:lnTo>
                  <a:lnTo>
                    <a:pt x="42295" y="254284"/>
                  </a:lnTo>
                  <a:lnTo>
                    <a:pt x="20279" y="226058"/>
                  </a:lnTo>
                  <a:lnTo>
                    <a:pt x="5440" y="184231"/>
                  </a:lnTo>
                  <a:lnTo>
                    <a:pt x="0" y="133071"/>
                  </a:lnTo>
                  <a:lnTo>
                    <a:pt x="5440" y="81043"/>
                  </a:lnTo>
                  <a:lnTo>
                    <a:pt x="20279" y="38770"/>
                  </a:lnTo>
                  <a:lnTo>
                    <a:pt x="42295" y="10380"/>
                  </a:lnTo>
                  <a:lnTo>
                    <a:pt x="69265" y="0"/>
                  </a:lnTo>
                  <a:lnTo>
                    <a:pt x="96236" y="10380"/>
                  </a:lnTo>
                  <a:lnTo>
                    <a:pt x="118252" y="38770"/>
                  </a:lnTo>
                  <a:lnTo>
                    <a:pt x="133091" y="81043"/>
                  </a:lnTo>
                  <a:lnTo>
                    <a:pt x="138531" y="133071"/>
                  </a:lnTo>
                  <a:close/>
                </a:path>
              </a:pathLst>
            </a:custGeom>
            <a:ln w="175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797820" y="4138870"/>
            <a:ext cx="1580515" cy="257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00" b="1" spc="170" dirty="0">
                <a:solidFill>
                  <a:srgbClr val="EC1F23"/>
                </a:solidFill>
                <a:latin typeface="Times New Roman"/>
                <a:cs typeface="Times New Roman"/>
              </a:rPr>
              <a:t>Stream</a:t>
            </a:r>
            <a:r>
              <a:rPr sz="1500" b="1" spc="40" dirty="0">
                <a:solidFill>
                  <a:srgbClr val="EC1F23"/>
                </a:solidFill>
                <a:latin typeface="Times New Roman"/>
                <a:cs typeface="Times New Roman"/>
              </a:rPr>
              <a:t> </a:t>
            </a:r>
            <a:r>
              <a:rPr sz="1500" b="1" spc="140" dirty="0">
                <a:solidFill>
                  <a:srgbClr val="EC1F23"/>
                </a:solidFill>
                <a:latin typeface="Times New Roman"/>
                <a:cs typeface="Times New Roman"/>
              </a:rPr>
              <a:t>of</a:t>
            </a:r>
            <a:r>
              <a:rPr sz="1500" b="1" spc="45" dirty="0">
                <a:solidFill>
                  <a:srgbClr val="EC1F23"/>
                </a:solidFill>
                <a:latin typeface="Times New Roman"/>
                <a:cs typeface="Times New Roman"/>
              </a:rPr>
              <a:t> </a:t>
            </a:r>
            <a:r>
              <a:rPr sz="1500" b="1" spc="150" dirty="0">
                <a:solidFill>
                  <a:srgbClr val="EC1F23"/>
                </a:solidFill>
                <a:latin typeface="Times New Roman"/>
                <a:cs typeface="Times New Roman"/>
              </a:rPr>
              <a:t>bytes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0352" y="4116407"/>
            <a:ext cx="6931025" cy="505459"/>
            <a:chOff x="1070352" y="4116407"/>
            <a:chExt cx="6931025" cy="505459"/>
          </a:xfrm>
        </p:grpSpPr>
        <p:sp>
          <p:nvSpPr>
            <p:cNvPr id="12" name="object 12"/>
            <p:cNvSpPr/>
            <p:nvPr/>
          </p:nvSpPr>
          <p:spPr>
            <a:xfrm>
              <a:off x="1079559" y="4220731"/>
              <a:ext cx="1560195" cy="349885"/>
            </a:xfrm>
            <a:custGeom>
              <a:avLst/>
              <a:gdLst/>
              <a:ahLst/>
              <a:cxnLst/>
              <a:rect l="l" t="t" r="r" b="b"/>
              <a:pathLst>
                <a:path w="1560195" h="349885">
                  <a:moveTo>
                    <a:pt x="0" y="0"/>
                  </a:moveTo>
                  <a:lnTo>
                    <a:pt x="0" y="349318"/>
                  </a:lnTo>
                  <a:lnTo>
                    <a:pt x="1559737" y="349318"/>
                  </a:lnTo>
                </a:path>
              </a:pathLst>
            </a:custGeom>
            <a:ln w="18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06516" y="4517143"/>
              <a:ext cx="113035" cy="1043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506829" y="4182941"/>
              <a:ext cx="1432560" cy="387350"/>
            </a:xfrm>
            <a:custGeom>
              <a:avLst/>
              <a:gdLst/>
              <a:ahLst/>
              <a:cxnLst/>
              <a:rect l="l" t="t" r="r" b="b"/>
              <a:pathLst>
                <a:path w="1432559" h="387350">
                  <a:moveTo>
                    <a:pt x="0" y="387108"/>
                  </a:moveTo>
                  <a:lnTo>
                    <a:pt x="1431989" y="387108"/>
                  </a:lnTo>
                  <a:lnTo>
                    <a:pt x="1431989" y="0"/>
                  </a:lnTo>
                </a:path>
              </a:pathLst>
            </a:custGeom>
            <a:ln w="18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6899" y="4116407"/>
              <a:ext cx="123900" cy="93695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823234" y="2003003"/>
            <a:ext cx="14986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50"/>
              </a:lnSpc>
            </a:pPr>
            <a:r>
              <a:rPr sz="1500" spc="800" dirty="0">
                <a:latin typeface="Times New Roman"/>
                <a:cs typeface="Times New Roman"/>
              </a:rPr>
              <a:t> 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30424" y="1969329"/>
            <a:ext cx="657860" cy="4254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63500" marR="5080" indent="-51435">
              <a:lnSpc>
                <a:spcPct val="73700"/>
              </a:lnSpc>
              <a:spcBef>
                <a:spcPts val="590"/>
              </a:spcBef>
            </a:pPr>
            <a:r>
              <a:rPr sz="1500" spc="5" dirty="0">
                <a:latin typeface="Times New Roman"/>
                <a:cs typeface="Times New Roman"/>
              </a:rPr>
              <a:t>Sending  process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710493" y="2013194"/>
            <a:ext cx="5793105" cy="1339850"/>
            <a:chOff x="1710493" y="2013194"/>
            <a:chExt cx="5793105" cy="1339850"/>
          </a:xfrm>
        </p:grpSpPr>
        <p:sp>
          <p:nvSpPr>
            <p:cNvPr id="19" name="object 19"/>
            <p:cNvSpPr/>
            <p:nvPr/>
          </p:nvSpPr>
          <p:spPr>
            <a:xfrm>
              <a:off x="1927148" y="2055380"/>
              <a:ext cx="433705" cy="520700"/>
            </a:xfrm>
            <a:custGeom>
              <a:avLst/>
              <a:gdLst/>
              <a:ahLst/>
              <a:cxnLst/>
              <a:rect l="l" t="t" r="r" b="b"/>
              <a:pathLst>
                <a:path w="433705" h="520700">
                  <a:moveTo>
                    <a:pt x="433514" y="0"/>
                  </a:moveTo>
                  <a:lnTo>
                    <a:pt x="397281" y="0"/>
                  </a:lnTo>
                  <a:lnTo>
                    <a:pt x="397281" y="484543"/>
                  </a:lnTo>
                  <a:lnTo>
                    <a:pt x="0" y="484543"/>
                  </a:lnTo>
                  <a:lnTo>
                    <a:pt x="0" y="520661"/>
                  </a:lnTo>
                  <a:lnTo>
                    <a:pt x="433514" y="520661"/>
                  </a:lnTo>
                  <a:lnTo>
                    <a:pt x="433514" y="484543"/>
                  </a:lnTo>
                  <a:lnTo>
                    <a:pt x="433514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91041" y="2019256"/>
              <a:ext cx="433705" cy="520700"/>
            </a:xfrm>
            <a:custGeom>
              <a:avLst/>
              <a:gdLst/>
              <a:ahLst/>
              <a:cxnLst/>
              <a:rect l="l" t="t" r="r" b="b"/>
              <a:pathLst>
                <a:path w="433705" h="520700">
                  <a:moveTo>
                    <a:pt x="433390" y="0"/>
                  </a:moveTo>
                  <a:lnTo>
                    <a:pt x="0" y="0"/>
                  </a:lnTo>
                  <a:lnTo>
                    <a:pt x="0" y="520666"/>
                  </a:lnTo>
                  <a:lnTo>
                    <a:pt x="433390" y="520666"/>
                  </a:lnTo>
                  <a:lnTo>
                    <a:pt x="433390" y="0"/>
                  </a:lnTo>
                  <a:close/>
                </a:path>
              </a:pathLst>
            </a:custGeom>
            <a:solidFill>
              <a:srgbClr val="FAA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91041" y="2019256"/>
              <a:ext cx="433705" cy="520700"/>
            </a:xfrm>
            <a:custGeom>
              <a:avLst/>
              <a:gdLst/>
              <a:ahLst/>
              <a:cxnLst/>
              <a:rect l="l" t="t" r="r" b="b"/>
              <a:pathLst>
                <a:path w="433705" h="520700">
                  <a:moveTo>
                    <a:pt x="0" y="520666"/>
                  </a:moveTo>
                  <a:lnTo>
                    <a:pt x="433390" y="520666"/>
                  </a:lnTo>
                  <a:lnTo>
                    <a:pt x="433390" y="0"/>
                  </a:lnTo>
                  <a:lnTo>
                    <a:pt x="0" y="0"/>
                  </a:lnTo>
                  <a:lnTo>
                    <a:pt x="0" y="520666"/>
                  </a:lnTo>
                  <a:close/>
                </a:path>
              </a:pathLst>
            </a:custGeom>
            <a:ln w="121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775094" y="2535401"/>
              <a:ext cx="319405" cy="764540"/>
            </a:xfrm>
            <a:custGeom>
              <a:avLst/>
              <a:gdLst/>
              <a:ahLst/>
              <a:cxnLst/>
              <a:rect l="l" t="t" r="r" b="b"/>
              <a:pathLst>
                <a:path w="319405" h="764539">
                  <a:moveTo>
                    <a:pt x="319145" y="0"/>
                  </a:moveTo>
                  <a:lnTo>
                    <a:pt x="319145" y="764539"/>
                  </a:lnTo>
                  <a:lnTo>
                    <a:pt x="0" y="764539"/>
                  </a:lnTo>
                </a:path>
              </a:pathLst>
            </a:custGeom>
            <a:ln w="181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0493" y="3248814"/>
              <a:ext cx="91721" cy="10387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1187" y="2519698"/>
              <a:ext cx="102263" cy="91767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348976" y="1973558"/>
            <a:ext cx="958215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75" dirty="0">
                <a:latin typeface="Times New Roman"/>
                <a:cs typeface="Times New Roman"/>
              </a:rPr>
              <a:t>Receiving 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50602" y="2141790"/>
            <a:ext cx="604520" cy="2565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5" dirty="0">
                <a:latin typeface="Times New Roman"/>
                <a:cs typeface="Times New Roman"/>
              </a:rPr>
              <a:t>process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20522" y="1987243"/>
            <a:ext cx="474345" cy="1262380"/>
            <a:chOff x="7220522" y="1987243"/>
            <a:chExt cx="474345" cy="1262380"/>
          </a:xfrm>
        </p:grpSpPr>
        <p:sp>
          <p:nvSpPr>
            <p:cNvPr id="28" name="object 28"/>
            <p:cNvSpPr/>
            <p:nvPr/>
          </p:nvSpPr>
          <p:spPr>
            <a:xfrm>
              <a:off x="7262698" y="2029497"/>
              <a:ext cx="432434" cy="520700"/>
            </a:xfrm>
            <a:custGeom>
              <a:avLst/>
              <a:gdLst/>
              <a:ahLst/>
              <a:cxnLst/>
              <a:rect l="l" t="t" r="r" b="b"/>
              <a:pathLst>
                <a:path w="432434" h="520700">
                  <a:moveTo>
                    <a:pt x="431888" y="0"/>
                  </a:moveTo>
                  <a:lnTo>
                    <a:pt x="0" y="0"/>
                  </a:lnTo>
                  <a:lnTo>
                    <a:pt x="0" y="484212"/>
                  </a:lnTo>
                  <a:lnTo>
                    <a:pt x="0" y="520306"/>
                  </a:lnTo>
                  <a:lnTo>
                    <a:pt x="431888" y="520306"/>
                  </a:lnTo>
                  <a:lnTo>
                    <a:pt x="431888" y="484212"/>
                  </a:lnTo>
                  <a:lnTo>
                    <a:pt x="431888" y="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26582" y="1993303"/>
              <a:ext cx="432434" cy="520700"/>
            </a:xfrm>
            <a:custGeom>
              <a:avLst/>
              <a:gdLst/>
              <a:ahLst/>
              <a:cxnLst/>
              <a:rect l="l" t="t" r="r" b="b"/>
              <a:pathLst>
                <a:path w="432434" h="520700">
                  <a:moveTo>
                    <a:pt x="431890" y="0"/>
                  </a:moveTo>
                  <a:lnTo>
                    <a:pt x="0" y="0"/>
                  </a:lnTo>
                  <a:lnTo>
                    <a:pt x="0" y="520405"/>
                  </a:lnTo>
                  <a:lnTo>
                    <a:pt x="431890" y="520405"/>
                  </a:lnTo>
                  <a:lnTo>
                    <a:pt x="431890" y="0"/>
                  </a:lnTo>
                  <a:close/>
                </a:path>
              </a:pathLst>
            </a:custGeom>
            <a:solidFill>
              <a:srgbClr val="FAAF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26582" y="1993303"/>
              <a:ext cx="432434" cy="520700"/>
            </a:xfrm>
            <a:custGeom>
              <a:avLst/>
              <a:gdLst/>
              <a:ahLst/>
              <a:cxnLst/>
              <a:rect l="l" t="t" r="r" b="b"/>
              <a:pathLst>
                <a:path w="432434" h="520700">
                  <a:moveTo>
                    <a:pt x="0" y="520405"/>
                  </a:moveTo>
                  <a:lnTo>
                    <a:pt x="431890" y="520405"/>
                  </a:lnTo>
                  <a:lnTo>
                    <a:pt x="431890" y="0"/>
                  </a:lnTo>
                  <a:lnTo>
                    <a:pt x="0" y="0"/>
                  </a:lnTo>
                  <a:lnTo>
                    <a:pt x="0" y="520405"/>
                  </a:lnTo>
                  <a:close/>
                </a:path>
              </a:pathLst>
            </a:custGeom>
            <a:ln w="1212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52345" y="2584412"/>
              <a:ext cx="180975" cy="655955"/>
            </a:xfrm>
            <a:custGeom>
              <a:avLst/>
              <a:gdLst/>
              <a:ahLst/>
              <a:cxnLst/>
              <a:rect l="l" t="t" r="r" b="b"/>
              <a:pathLst>
                <a:path w="180975" h="655955">
                  <a:moveTo>
                    <a:pt x="180599" y="655788"/>
                  </a:moveTo>
                  <a:lnTo>
                    <a:pt x="0" y="655788"/>
                  </a:lnTo>
                  <a:lnTo>
                    <a:pt x="0" y="0"/>
                  </a:lnTo>
                </a:path>
              </a:pathLst>
            </a:custGeom>
            <a:ln w="18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14</a:t>
            </a:fld>
            <a:endParaRPr spc="-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1048257"/>
            <a:ext cx="1783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TCP</a:t>
            </a:r>
            <a:r>
              <a:rPr spc="-75" dirty="0"/>
              <a:t> </a:t>
            </a:r>
            <a:r>
              <a:rPr dirty="0"/>
              <a:t>seg</a:t>
            </a:r>
            <a:r>
              <a:rPr spc="-10" dirty="0"/>
              <a:t>m</a:t>
            </a:r>
            <a:r>
              <a:rPr dirty="0"/>
              <a:t>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623" y="1982723"/>
            <a:ext cx="7961376" cy="28940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15</a:t>
            </a:fld>
            <a:endParaRPr spc="-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76757"/>
            <a:ext cx="25012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TCP</a:t>
            </a:r>
            <a:r>
              <a:rPr spc="-110" dirty="0"/>
              <a:t> </a:t>
            </a:r>
            <a:r>
              <a:rPr dirty="0"/>
              <a:t>segment</a:t>
            </a:r>
            <a:r>
              <a:rPr spc="-60" dirty="0"/>
              <a:t> </a:t>
            </a:r>
            <a:r>
              <a:rPr dirty="0"/>
              <a:t>format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191" y="936631"/>
            <a:ext cx="6236208" cy="89369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38327" y="1962911"/>
            <a:ext cx="8344534" cy="4377055"/>
            <a:chOff x="338327" y="1962911"/>
            <a:chExt cx="8344534" cy="43770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8327" y="2782075"/>
              <a:ext cx="8344024" cy="355773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696" y="1962911"/>
              <a:ext cx="8011503" cy="77876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16</a:t>
            </a:fld>
            <a:endParaRPr spc="-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81025"/>
            <a:ext cx="1522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Control</a:t>
            </a:r>
            <a:r>
              <a:rPr spc="-85" dirty="0"/>
              <a:t> </a:t>
            </a:r>
            <a:r>
              <a:rPr dirty="0"/>
              <a:t>field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432560"/>
            <a:ext cx="6268211" cy="1600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835400"/>
            <a:ext cx="3277614" cy="13716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17</a:t>
            </a:fld>
            <a:endParaRPr spc="-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568" y="410082"/>
            <a:ext cx="68427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Connection</a:t>
            </a:r>
            <a:r>
              <a:rPr spc="-25" dirty="0"/>
              <a:t> </a:t>
            </a:r>
            <a:r>
              <a:rPr dirty="0"/>
              <a:t>establishment</a:t>
            </a:r>
            <a:r>
              <a:rPr spc="-55" dirty="0"/>
              <a:t> </a:t>
            </a:r>
            <a:r>
              <a:rPr dirty="0"/>
              <a:t>using</a:t>
            </a:r>
            <a:r>
              <a:rPr spc="-10" dirty="0"/>
              <a:t> </a:t>
            </a:r>
            <a:r>
              <a:rPr dirty="0"/>
              <a:t>three-way</a:t>
            </a:r>
            <a:r>
              <a:rPr spc="-40" dirty="0"/>
              <a:t> </a:t>
            </a:r>
            <a:r>
              <a:rPr dirty="0"/>
              <a:t>handshaking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971800"/>
            <a:ext cx="1280160" cy="2926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70916" y="1019555"/>
            <a:ext cx="8126095" cy="5132705"/>
            <a:chOff x="470916" y="1019555"/>
            <a:chExt cx="8126095" cy="513270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34556" y="2641091"/>
              <a:ext cx="1266444" cy="30977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716949" y="2132037"/>
              <a:ext cx="0" cy="3888104"/>
            </a:xfrm>
            <a:custGeom>
              <a:avLst/>
              <a:gdLst/>
              <a:ahLst/>
              <a:cxnLst/>
              <a:rect l="l" t="t" r="r" b="b"/>
              <a:pathLst>
                <a:path h="3888104">
                  <a:moveTo>
                    <a:pt x="0" y="0"/>
                  </a:moveTo>
                  <a:lnTo>
                    <a:pt x="0" y="3887648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600" y="2743200"/>
              <a:ext cx="4143755" cy="94523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96994" y="2132037"/>
              <a:ext cx="0" cy="3888104"/>
            </a:xfrm>
            <a:custGeom>
              <a:avLst/>
              <a:gdLst/>
              <a:ahLst/>
              <a:cxnLst/>
              <a:rect l="l" t="t" r="r" b="b"/>
              <a:pathLst>
                <a:path h="3888104">
                  <a:moveTo>
                    <a:pt x="0" y="0"/>
                  </a:moveTo>
                  <a:lnTo>
                    <a:pt x="0" y="3887648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6812" y="6043358"/>
              <a:ext cx="4340860" cy="109220"/>
            </a:xfrm>
            <a:custGeom>
              <a:avLst/>
              <a:gdLst/>
              <a:ahLst/>
              <a:cxnLst/>
              <a:rect l="l" t="t" r="r" b="b"/>
              <a:pathLst>
                <a:path w="4340859" h="109220">
                  <a:moveTo>
                    <a:pt x="120345" y="0"/>
                  </a:moveTo>
                  <a:lnTo>
                    <a:pt x="60172" y="22085"/>
                  </a:lnTo>
                  <a:lnTo>
                    <a:pt x="0" y="0"/>
                  </a:lnTo>
                  <a:lnTo>
                    <a:pt x="17640" y="23888"/>
                  </a:lnTo>
                  <a:lnTo>
                    <a:pt x="34251" y="51473"/>
                  </a:lnTo>
                  <a:lnTo>
                    <a:pt x="48768" y="80543"/>
                  </a:lnTo>
                  <a:lnTo>
                    <a:pt x="60172" y="108864"/>
                  </a:lnTo>
                  <a:lnTo>
                    <a:pt x="71577" y="80543"/>
                  </a:lnTo>
                  <a:lnTo>
                    <a:pt x="86106" y="51473"/>
                  </a:lnTo>
                  <a:lnTo>
                    <a:pt x="102704" y="23888"/>
                  </a:lnTo>
                  <a:lnTo>
                    <a:pt x="120345" y="0"/>
                  </a:lnTo>
                  <a:close/>
                </a:path>
                <a:path w="4340859" h="109220">
                  <a:moveTo>
                    <a:pt x="4340301" y="0"/>
                  </a:moveTo>
                  <a:lnTo>
                    <a:pt x="4280128" y="22085"/>
                  </a:lnTo>
                  <a:lnTo>
                    <a:pt x="4219956" y="0"/>
                  </a:lnTo>
                  <a:lnTo>
                    <a:pt x="4237596" y="23888"/>
                  </a:lnTo>
                  <a:lnTo>
                    <a:pt x="4254208" y="51473"/>
                  </a:lnTo>
                  <a:lnTo>
                    <a:pt x="4268724" y="80543"/>
                  </a:lnTo>
                  <a:lnTo>
                    <a:pt x="4280128" y="108864"/>
                  </a:lnTo>
                  <a:lnTo>
                    <a:pt x="4291533" y="80543"/>
                  </a:lnTo>
                  <a:lnTo>
                    <a:pt x="4306062" y="51473"/>
                  </a:lnTo>
                  <a:lnTo>
                    <a:pt x="4322661" y="23888"/>
                  </a:lnTo>
                  <a:lnTo>
                    <a:pt x="4340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59593" y="2132037"/>
              <a:ext cx="0" cy="3888104"/>
            </a:xfrm>
            <a:custGeom>
              <a:avLst/>
              <a:gdLst/>
              <a:ahLst/>
              <a:cxnLst/>
              <a:rect l="l" t="t" r="r" b="b"/>
              <a:pathLst>
                <a:path h="3888104">
                  <a:moveTo>
                    <a:pt x="0" y="0"/>
                  </a:moveTo>
                  <a:lnTo>
                    <a:pt x="0" y="3887648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9413" y="6043358"/>
              <a:ext cx="120650" cy="109220"/>
            </a:xfrm>
            <a:custGeom>
              <a:avLst/>
              <a:gdLst/>
              <a:ahLst/>
              <a:cxnLst/>
              <a:rect l="l" t="t" r="r" b="b"/>
              <a:pathLst>
                <a:path w="120650" h="109220">
                  <a:moveTo>
                    <a:pt x="120345" y="0"/>
                  </a:moveTo>
                  <a:lnTo>
                    <a:pt x="60172" y="22085"/>
                  </a:lnTo>
                  <a:lnTo>
                    <a:pt x="0" y="0"/>
                  </a:lnTo>
                  <a:lnTo>
                    <a:pt x="17640" y="23888"/>
                  </a:lnTo>
                  <a:lnTo>
                    <a:pt x="34251" y="51473"/>
                  </a:lnTo>
                  <a:lnTo>
                    <a:pt x="48768" y="80543"/>
                  </a:lnTo>
                  <a:lnTo>
                    <a:pt x="60172" y="108864"/>
                  </a:lnTo>
                  <a:lnTo>
                    <a:pt x="71577" y="80543"/>
                  </a:lnTo>
                  <a:lnTo>
                    <a:pt x="86106" y="51473"/>
                  </a:lnTo>
                  <a:lnTo>
                    <a:pt x="102704" y="23888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1950" y="2132037"/>
              <a:ext cx="0" cy="3888104"/>
            </a:xfrm>
            <a:custGeom>
              <a:avLst/>
              <a:gdLst/>
              <a:ahLst/>
              <a:cxnLst/>
              <a:rect l="l" t="t" r="r" b="b"/>
              <a:pathLst>
                <a:path h="3888104">
                  <a:moveTo>
                    <a:pt x="0" y="0"/>
                  </a:moveTo>
                  <a:lnTo>
                    <a:pt x="0" y="3887648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41768" y="6043358"/>
              <a:ext cx="120650" cy="109220"/>
            </a:xfrm>
            <a:custGeom>
              <a:avLst/>
              <a:gdLst/>
              <a:ahLst/>
              <a:cxnLst/>
              <a:rect l="l" t="t" r="r" b="b"/>
              <a:pathLst>
                <a:path w="120650" h="109220">
                  <a:moveTo>
                    <a:pt x="120345" y="0"/>
                  </a:moveTo>
                  <a:lnTo>
                    <a:pt x="60172" y="22085"/>
                  </a:lnTo>
                  <a:lnTo>
                    <a:pt x="0" y="0"/>
                  </a:lnTo>
                  <a:lnTo>
                    <a:pt x="17640" y="23888"/>
                  </a:lnTo>
                  <a:lnTo>
                    <a:pt x="34251" y="51473"/>
                  </a:lnTo>
                  <a:lnTo>
                    <a:pt x="48768" y="80543"/>
                  </a:lnTo>
                  <a:lnTo>
                    <a:pt x="60172" y="108864"/>
                  </a:lnTo>
                  <a:lnTo>
                    <a:pt x="71577" y="80543"/>
                  </a:lnTo>
                  <a:lnTo>
                    <a:pt x="86106" y="51473"/>
                  </a:lnTo>
                  <a:lnTo>
                    <a:pt x="102704" y="23888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916" y="1019555"/>
              <a:ext cx="8125968" cy="140817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38600" y="1632204"/>
              <a:ext cx="979931" cy="44500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61844" y="3753611"/>
              <a:ext cx="4125467" cy="98931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7648" y="4800600"/>
              <a:ext cx="4140707" cy="9239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5944" y="4015085"/>
              <a:ext cx="1362456" cy="5462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1319" y="5036160"/>
              <a:ext cx="1249679" cy="541679"/>
            </a:xfrm>
            <a:prstGeom prst="rect">
              <a:avLst/>
            </a:prstGeom>
          </p:spPr>
        </p:pic>
      </p:grp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301122" y="6229489"/>
            <a:ext cx="392019" cy="1378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7586" y="6229489"/>
            <a:ext cx="390545" cy="1378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57654" y="6229489"/>
            <a:ext cx="392019" cy="1378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906377" y="6229489"/>
            <a:ext cx="390545" cy="137875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18</a:t>
            </a:fld>
            <a:endParaRPr spc="-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60782"/>
            <a:ext cx="15938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transfer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0916" y="457200"/>
            <a:ext cx="8126095" cy="5808980"/>
            <a:chOff x="470916" y="457200"/>
            <a:chExt cx="8126095" cy="5808980"/>
          </a:xfrm>
        </p:grpSpPr>
        <p:sp>
          <p:nvSpPr>
            <p:cNvPr id="4" name="object 4"/>
            <p:cNvSpPr/>
            <p:nvPr/>
          </p:nvSpPr>
          <p:spPr>
            <a:xfrm>
              <a:off x="1001950" y="1598416"/>
              <a:ext cx="0" cy="4513580"/>
            </a:xfrm>
            <a:custGeom>
              <a:avLst/>
              <a:gdLst/>
              <a:ahLst/>
              <a:cxnLst/>
              <a:rect l="l" t="t" r="r" b="b"/>
              <a:pathLst>
                <a:path h="4513580">
                  <a:moveTo>
                    <a:pt x="0" y="0"/>
                  </a:moveTo>
                  <a:lnTo>
                    <a:pt x="0" y="4513471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1768" y="6139370"/>
              <a:ext cx="120650" cy="127000"/>
            </a:xfrm>
            <a:custGeom>
              <a:avLst/>
              <a:gdLst/>
              <a:ahLst/>
              <a:cxnLst/>
              <a:rect l="l" t="t" r="r" b="b"/>
              <a:pathLst>
                <a:path w="120650" h="127000">
                  <a:moveTo>
                    <a:pt x="120345" y="0"/>
                  </a:moveTo>
                  <a:lnTo>
                    <a:pt x="60172" y="25641"/>
                  </a:lnTo>
                  <a:lnTo>
                    <a:pt x="0" y="0"/>
                  </a:lnTo>
                  <a:lnTo>
                    <a:pt x="17640" y="27736"/>
                  </a:lnTo>
                  <a:lnTo>
                    <a:pt x="34251" y="59766"/>
                  </a:lnTo>
                  <a:lnTo>
                    <a:pt x="48768" y="93510"/>
                  </a:lnTo>
                  <a:lnTo>
                    <a:pt x="60172" y="126390"/>
                  </a:lnTo>
                  <a:lnTo>
                    <a:pt x="71577" y="93510"/>
                  </a:lnTo>
                  <a:lnTo>
                    <a:pt x="86106" y="59766"/>
                  </a:lnTo>
                  <a:lnTo>
                    <a:pt x="102704" y="27736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6994" y="1598416"/>
              <a:ext cx="0" cy="4513580"/>
            </a:xfrm>
            <a:custGeom>
              <a:avLst/>
              <a:gdLst/>
              <a:ahLst/>
              <a:cxnLst/>
              <a:rect l="l" t="t" r="r" b="b"/>
              <a:pathLst>
                <a:path h="4513580">
                  <a:moveTo>
                    <a:pt x="0" y="0"/>
                  </a:moveTo>
                  <a:lnTo>
                    <a:pt x="0" y="4513471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36812" y="6139370"/>
              <a:ext cx="120650" cy="127000"/>
            </a:xfrm>
            <a:custGeom>
              <a:avLst/>
              <a:gdLst/>
              <a:ahLst/>
              <a:cxnLst/>
              <a:rect l="l" t="t" r="r" b="b"/>
              <a:pathLst>
                <a:path w="120650" h="127000">
                  <a:moveTo>
                    <a:pt x="120345" y="0"/>
                  </a:moveTo>
                  <a:lnTo>
                    <a:pt x="60172" y="25641"/>
                  </a:lnTo>
                  <a:lnTo>
                    <a:pt x="0" y="0"/>
                  </a:lnTo>
                  <a:lnTo>
                    <a:pt x="17640" y="27736"/>
                  </a:lnTo>
                  <a:lnTo>
                    <a:pt x="34251" y="59766"/>
                  </a:lnTo>
                  <a:lnTo>
                    <a:pt x="48768" y="93510"/>
                  </a:lnTo>
                  <a:lnTo>
                    <a:pt x="60172" y="126390"/>
                  </a:lnTo>
                  <a:lnTo>
                    <a:pt x="71577" y="93510"/>
                  </a:lnTo>
                  <a:lnTo>
                    <a:pt x="86106" y="59766"/>
                  </a:lnTo>
                  <a:lnTo>
                    <a:pt x="102704" y="27736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716949" y="1598416"/>
              <a:ext cx="0" cy="4513580"/>
            </a:xfrm>
            <a:custGeom>
              <a:avLst/>
              <a:gdLst/>
              <a:ahLst/>
              <a:cxnLst/>
              <a:rect l="l" t="t" r="r" b="b"/>
              <a:pathLst>
                <a:path h="4513580">
                  <a:moveTo>
                    <a:pt x="0" y="0"/>
                  </a:moveTo>
                  <a:lnTo>
                    <a:pt x="0" y="4513471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56768" y="6139370"/>
              <a:ext cx="120650" cy="127000"/>
            </a:xfrm>
            <a:custGeom>
              <a:avLst/>
              <a:gdLst/>
              <a:ahLst/>
              <a:cxnLst/>
              <a:rect l="l" t="t" r="r" b="b"/>
              <a:pathLst>
                <a:path w="120650" h="127000">
                  <a:moveTo>
                    <a:pt x="120345" y="0"/>
                  </a:moveTo>
                  <a:lnTo>
                    <a:pt x="60172" y="25641"/>
                  </a:lnTo>
                  <a:lnTo>
                    <a:pt x="0" y="0"/>
                  </a:lnTo>
                  <a:lnTo>
                    <a:pt x="17640" y="27736"/>
                  </a:lnTo>
                  <a:lnTo>
                    <a:pt x="34251" y="59766"/>
                  </a:lnTo>
                  <a:lnTo>
                    <a:pt x="48768" y="93510"/>
                  </a:lnTo>
                  <a:lnTo>
                    <a:pt x="60172" y="126390"/>
                  </a:lnTo>
                  <a:lnTo>
                    <a:pt x="71577" y="93510"/>
                  </a:lnTo>
                  <a:lnTo>
                    <a:pt x="86106" y="59766"/>
                  </a:lnTo>
                  <a:lnTo>
                    <a:pt x="102704" y="27736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59593" y="1598416"/>
              <a:ext cx="0" cy="4513580"/>
            </a:xfrm>
            <a:custGeom>
              <a:avLst/>
              <a:gdLst/>
              <a:ahLst/>
              <a:cxnLst/>
              <a:rect l="l" t="t" r="r" b="b"/>
              <a:pathLst>
                <a:path h="4513580">
                  <a:moveTo>
                    <a:pt x="0" y="0"/>
                  </a:moveTo>
                  <a:lnTo>
                    <a:pt x="0" y="4513471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99413" y="6139370"/>
              <a:ext cx="120650" cy="127000"/>
            </a:xfrm>
            <a:custGeom>
              <a:avLst/>
              <a:gdLst/>
              <a:ahLst/>
              <a:cxnLst/>
              <a:rect l="l" t="t" r="r" b="b"/>
              <a:pathLst>
                <a:path w="120650" h="127000">
                  <a:moveTo>
                    <a:pt x="120345" y="0"/>
                  </a:moveTo>
                  <a:lnTo>
                    <a:pt x="60172" y="25641"/>
                  </a:lnTo>
                  <a:lnTo>
                    <a:pt x="0" y="0"/>
                  </a:lnTo>
                  <a:lnTo>
                    <a:pt x="17640" y="27736"/>
                  </a:lnTo>
                  <a:lnTo>
                    <a:pt x="34251" y="59766"/>
                  </a:lnTo>
                  <a:lnTo>
                    <a:pt x="48768" y="93510"/>
                  </a:lnTo>
                  <a:lnTo>
                    <a:pt x="60172" y="126390"/>
                  </a:lnTo>
                  <a:lnTo>
                    <a:pt x="71577" y="93510"/>
                  </a:lnTo>
                  <a:lnTo>
                    <a:pt x="86106" y="59766"/>
                  </a:lnTo>
                  <a:lnTo>
                    <a:pt x="102704" y="27736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0916" y="457200"/>
              <a:ext cx="8125968" cy="11795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5267" y="1691639"/>
              <a:ext cx="4133087" cy="365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7083" y="5486400"/>
              <a:ext cx="4142232" cy="43434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1364" y="2133600"/>
              <a:ext cx="4114799" cy="7315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4600" y="2834639"/>
              <a:ext cx="4038600" cy="8229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0883" y="3627120"/>
              <a:ext cx="4204716" cy="64008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9651" y="4450079"/>
              <a:ext cx="4155948" cy="71990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9419" y="2463615"/>
              <a:ext cx="1197864" cy="3192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5892" y="3187574"/>
              <a:ext cx="1280159" cy="3420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6800" y="2157377"/>
              <a:ext cx="1368552" cy="36941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57416" y="3586889"/>
              <a:ext cx="1229868" cy="36941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9848" y="4356423"/>
              <a:ext cx="1368552" cy="36797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89419" y="4822767"/>
              <a:ext cx="1197864" cy="3192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6800" y="3894171"/>
              <a:ext cx="1371600" cy="29682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9848" y="2856893"/>
              <a:ext cx="1368552" cy="36941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28416" y="1045463"/>
              <a:ext cx="2639567" cy="219455"/>
            </a:xfrm>
            <a:prstGeom prst="rect">
              <a:avLst/>
            </a:prstGeom>
          </p:spPr>
        </p:pic>
      </p:grp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301122" y="6346837"/>
            <a:ext cx="392019" cy="137875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07586" y="6346837"/>
            <a:ext cx="390545" cy="137875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557654" y="6346837"/>
            <a:ext cx="392019" cy="137875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06377" y="6346837"/>
            <a:ext cx="390545" cy="137875"/>
          </a:xfrm>
          <a:prstGeom prst="rect">
            <a:avLst/>
          </a:prstGeom>
        </p:spPr>
      </p:pic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19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288" y="571082"/>
            <a:ext cx="3270294" cy="31036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7340" y="425957"/>
            <a:ext cx="328167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i="0" spc="-5" dirty="0">
                <a:latin typeface="Times New Roman"/>
                <a:cs typeface="Times New Roman"/>
              </a:rPr>
              <a:t>INTRODUCTION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</a:t>
            </a:fld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459740" y="1679905"/>
            <a:ext cx="7923530" cy="29963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  <a:buChar char="-"/>
              <a:tabLst>
                <a:tab pos="293370" algn="l"/>
              </a:tabLst>
            </a:pPr>
            <a:r>
              <a:rPr lang="en-US" sz="3200" b="1" i="1" spc="-5" dirty="0">
                <a:latin typeface="Arial"/>
                <a:cs typeface="Arial"/>
              </a:rPr>
              <a:t>The main task of the transport layer is to provide reliable,cost effective data transport from the source machine to destination machine, independent of the physical network.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463" y="363982"/>
            <a:ext cx="65170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Connection</a:t>
            </a:r>
            <a:r>
              <a:rPr spc="-20" dirty="0"/>
              <a:t> </a:t>
            </a:r>
            <a:r>
              <a:rPr dirty="0"/>
              <a:t>termination</a:t>
            </a:r>
            <a:r>
              <a:rPr spc="-45" dirty="0"/>
              <a:t> </a:t>
            </a:r>
            <a:r>
              <a:rPr dirty="0"/>
              <a:t>using</a:t>
            </a:r>
            <a:r>
              <a:rPr spc="-25" dirty="0"/>
              <a:t> </a:t>
            </a:r>
            <a:r>
              <a:rPr dirty="0"/>
              <a:t>three-way</a:t>
            </a:r>
            <a:r>
              <a:rPr spc="-50" dirty="0"/>
              <a:t> </a:t>
            </a:r>
            <a:r>
              <a:rPr dirty="0"/>
              <a:t>handshaking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5008" y="1002791"/>
            <a:ext cx="8122920" cy="5134610"/>
            <a:chOff x="445008" y="1002791"/>
            <a:chExt cx="8122920" cy="5134610"/>
          </a:xfrm>
        </p:grpSpPr>
        <p:sp>
          <p:nvSpPr>
            <p:cNvPr id="4" name="object 4"/>
            <p:cNvSpPr/>
            <p:nvPr/>
          </p:nvSpPr>
          <p:spPr>
            <a:xfrm>
              <a:off x="974518" y="2115241"/>
              <a:ext cx="0" cy="3889375"/>
            </a:xfrm>
            <a:custGeom>
              <a:avLst/>
              <a:gdLst/>
              <a:ahLst/>
              <a:cxnLst/>
              <a:rect l="l" t="t" r="r" b="b"/>
              <a:pathLst>
                <a:path h="3889375">
                  <a:moveTo>
                    <a:pt x="0" y="0"/>
                  </a:moveTo>
                  <a:lnTo>
                    <a:pt x="0" y="3889151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4336" y="6028067"/>
              <a:ext cx="120650" cy="109220"/>
            </a:xfrm>
            <a:custGeom>
              <a:avLst/>
              <a:gdLst/>
              <a:ahLst/>
              <a:cxnLst/>
              <a:rect l="l" t="t" r="r" b="b"/>
              <a:pathLst>
                <a:path w="120650" h="109220">
                  <a:moveTo>
                    <a:pt x="120345" y="0"/>
                  </a:moveTo>
                  <a:lnTo>
                    <a:pt x="60172" y="22098"/>
                  </a:lnTo>
                  <a:lnTo>
                    <a:pt x="0" y="0"/>
                  </a:lnTo>
                  <a:lnTo>
                    <a:pt x="17640" y="23901"/>
                  </a:lnTo>
                  <a:lnTo>
                    <a:pt x="34251" y="51498"/>
                  </a:lnTo>
                  <a:lnTo>
                    <a:pt x="48768" y="80581"/>
                  </a:lnTo>
                  <a:lnTo>
                    <a:pt x="60172" y="108915"/>
                  </a:lnTo>
                  <a:lnTo>
                    <a:pt x="71577" y="80581"/>
                  </a:lnTo>
                  <a:lnTo>
                    <a:pt x="86106" y="51498"/>
                  </a:lnTo>
                  <a:lnTo>
                    <a:pt x="102704" y="23901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9561" y="2115241"/>
              <a:ext cx="0" cy="3889375"/>
            </a:xfrm>
            <a:custGeom>
              <a:avLst/>
              <a:gdLst/>
              <a:ahLst/>
              <a:cxnLst/>
              <a:rect l="l" t="t" r="r" b="b"/>
              <a:pathLst>
                <a:path h="3889375">
                  <a:moveTo>
                    <a:pt x="0" y="0"/>
                  </a:moveTo>
                  <a:lnTo>
                    <a:pt x="0" y="3889151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409380" y="6028067"/>
              <a:ext cx="120650" cy="109220"/>
            </a:xfrm>
            <a:custGeom>
              <a:avLst/>
              <a:gdLst/>
              <a:ahLst/>
              <a:cxnLst/>
              <a:rect l="l" t="t" r="r" b="b"/>
              <a:pathLst>
                <a:path w="120650" h="109220">
                  <a:moveTo>
                    <a:pt x="120345" y="0"/>
                  </a:moveTo>
                  <a:lnTo>
                    <a:pt x="60172" y="22098"/>
                  </a:lnTo>
                  <a:lnTo>
                    <a:pt x="0" y="0"/>
                  </a:lnTo>
                  <a:lnTo>
                    <a:pt x="17640" y="23901"/>
                  </a:lnTo>
                  <a:lnTo>
                    <a:pt x="34251" y="51498"/>
                  </a:lnTo>
                  <a:lnTo>
                    <a:pt x="48768" y="80581"/>
                  </a:lnTo>
                  <a:lnTo>
                    <a:pt x="60172" y="108915"/>
                  </a:lnTo>
                  <a:lnTo>
                    <a:pt x="71577" y="80581"/>
                  </a:lnTo>
                  <a:lnTo>
                    <a:pt x="86106" y="51498"/>
                  </a:lnTo>
                  <a:lnTo>
                    <a:pt x="102704" y="23901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89517" y="2115241"/>
              <a:ext cx="0" cy="3889375"/>
            </a:xfrm>
            <a:custGeom>
              <a:avLst/>
              <a:gdLst/>
              <a:ahLst/>
              <a:cxnLst/>
              <a:rect l="l" t="t" r="r" b="b"/>
              <a:pathLst>
                <a:path h="3889375">
                  <a:moveTo>
                    <a:pt x="0" y="0"/>
                  </a:moveTo>
                  <a:lnTo>
                    <a:pt x="0" y="3889151"/>
                  </a:lnTo>
                </a:path>
              </a:pathLst>
            </a:custGeom>
            <a:ln w="1266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629336" y="6028067"/>
              <a:ext cx="120650" cy="109220"/>
            </a:xfrm>
            <a:custGeom>
              <a:avLst/>
              <a:gdLst/>
              <a:ahLst/>
              <a:cxnLst/>
              <a:rect l="l" t="t" r="r" b="b"/>
              <a:pathLst>
                <a:path w="120650" h="109220">
                  <a:moveTo>
                    <a:pt x="120345" y="0"/>
                  </a:moveTo>
                  <a:lnTo>
                    <a:pt x="60172" y="22098"/>
                  </a:lnTo>
                  <a:lnTo>
                    <a:pt x="0" y="0"/>
                  </a:lnTo>
                  <a:lnTo>
                    <a:pt x="17640" y="23901"/>
                  </a:lnTo>
                  <a:lnTo>
                    <a:pt x="34251" y="51498"/>
                  </a:lnTo>
                  <a:lnTo>
                    <a:pt x="48768" y="80581"/>
                  </a:lnTo>
                  <a:lnTo>
                    <a:pt x="60172" y="108915"/>
                  </a:lnTo>
                  <a:lnTo>
                    <a:pt x="71577" y="80581"/>
                  </a:lnTo>
                  <a:lnTo>
                    <a:pt x="86106" y="51498"/>
                  </a:lnTo>
                  <a:lnTo>
                    <a:pt x="102704" y="23901"/>
                  </a:lnTo>
                  <a:lnTo>
                    <a:pt x="1203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031437" y="2115241"/>
              <a:ext cx="0" cy="3889375"/>
            </a:xfrm>
            <a:custGeom>
              <a:avLst/>
              <a:gdLst/>
              <a:ahLst/>
              <a:cxnLst/>
              <a:rect l="l" t="t" r="r" b="b"/>
              <a:pathLst>
                <a:path h="3889375">
                  <a:moveTo>
                    <a:pt x="0" y="0"/>
                  </a:moveTo>
                  <a:lnTo>
                    <a:pt x="0" y="3889151"/>
                  </a:lnTo>
                </a:path>
              </a:pathLst>
            </a:custGeom>
            <a:ln w="12510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2005" y="6028067"/>
              <a:ext cx="119380" cy="109220"/>
            </a:xfrm>
            <a:custGeom>
              <a:avLst/>
              <a:gdLst/>
              <a:ahLst/>
              <a:cxnLst/>
              <a:rect l="l" t="t" r="r" b="b"/>
              <a:pathLst>
                <a:path w="119379" h="109220">
                  <a:moveTo>
                    <a:pt x="118846" y="0"/>
                  </a:moveTo>
                  <a:lnTo>
                    <a:pt x="59423" y="22098"/>
                  </a:lnTo>
                  <a:lnTo>
                    <a:pt x="0" y="0"/>
                  </a:lnTo>
                  <a:lnTo>
                    <a:pt x="17424" y="23901"/>
                  </a:lnTo>
                  <a:lnTo>
                    <a:pt x="33820" y="51498"/>
                  </a:lnTo>
                  <a:lnTo>
                    <a:pt x="48158" y="80581"/>
                  </a:lnTo>
                  <a:lnTo>
                    <a:pt x="59423" y="108915"/>
                  </a:lnTo>
                  <a:lnTo>
                    <a:pt x="70688" y="80581"/>
                  </a:lnTo>
                  <a:lnTo>
                    <a:pt x="85039" y="51498"/>
                  </a:lnTo>
                  <a:lnTo>
                    <a:pt x="101434" y="23901"/>
                  </a:lnTo>
                  <a:lnTo>
                    <a:pt x="1188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5008" y="1002791"/>
              <a:ext cx="8122920" cy="140817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1488947"/>
              <a:ext cx="2625852" cy="2194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608" y="2697480"/>
              <a:ext cx="1356360" cy="27452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14600" y="2426208"/>
              <a:ext cx="4116324" cy="9406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20840" y="3733799"/>
              <a:ext cx="1280159" cy="2992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34412" y="3493008"/>
              <a:ext cx="4094988" cy="9406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9744" y="3722536"/>
              <a:ext cx="1362456" cy="54771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88691" y="4495800"/>
              <a:ext cx="4140707" cy="93610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69608" y="4792319"/>
              <a:ext cx="1203959" cy="54168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73690" y="6212725"/>
            <a:ext cx="392019" cy="137875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0154" y="6212725"/>
            <a:ext cx="390545" cy="137875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530206" y="6212725"/>
            <a:ext cx="390545" cy="137875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77422" y="6212725"/>
            <a:ext cx="390545" cy="137875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20</a:t>
            </a:fld>
            <a:endParaRPr spc="-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0109" y="356615"/>
            <a:ext cx="2843530" cy="1012190"/>
            <a:chOff x="340109" y="356615"/>
            <a:chExt cx="2843530" cy="1012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109" y="631349"/>
              <a:ext cx="997601" cy="3571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5379" y="356615"/>
              <a:ext cx="2048256" cy="10119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8066" y="475234"/>
            <a:ext cx="25539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Flow</a:t>
            </a:r>
            <a:r>
              <a:rPr sz="3600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293875"/>
            <a:ext cx="7924800" cy="2677795"/>
          </a:xfrm>
          <a:custGeom>
            <a:avLst/>
            <a:gdLst/>
            <a:ahLst/>
            <a:cxnLst/>
            <a:rect l="l" t="t" r="r" b="b"/>
            <a:pathLst>
              <a:path w="7924800" h="2677795">
                <a:moveTo>
                  <a:pt x="7924800" y="0"/>
                </a:moveTo>
                <a:lnTo>
                  <a:pt x="0" y="0"/>
                </a:lnTo>
                <a:lnTo>
                  <a:pt x="0" y="2677668"/>
                </a:lnTo>
                <a:lnTo>
                  <a:pt x="7924800" y="2677668"/>
                </a:lnTo>
                <a:lnTo>
                  <a:pt x="792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314958"/>
            <a:ext cx="7768590" cy="43364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834" algn="just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70534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As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discussed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before,</a:t>
            </a:r>
            <a:r>
              <a:rPr sz="2800" b="1" i="1" dirty="0">
                <a:latin typeface="Times New Roman"/>
                <a:cs typeface="Times New Roman"/>
              </a:rPr>
              <a:t> flow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control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balances</a:t>
            </a:r>
            <a:r>
              <a:rPr sz="2800" b="1" i="1" spc="69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producer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creates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with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rate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consumer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 the data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marR="6350" indent="-457834" algn="just">
              <a:lnSpc>
                <a:spcPct val="100000"/>
              </a:lnSpc>
              <a:buFont typeface="Times New Roman"/>
              <a:buChar char="-"/>
              <a:tabLst>
                <a:tab pos="470534" algn="l"/>
              </a:tabLst>
            </a:pPr>
            <a:r>
              <a:rPr sz="2800" b="1" i="1" spc="-110" dirty="0">
                <a:latin typeface="Times New Roman"/>
                <a:cs typeface="Times New Roman"/>
              </a:rPr>
              <a:t>We </a:t>
            </a:r>
            <a:r>
              <a:rPr sz="2800" b="1" i="1" spc="-5" dirty="0">
                <a:latin typeface="Times New Roman"/>
                <a:cs typeface="Times New Roman"/>
              </a:rPr>
              <a:t>assume </a:t>
            </a:r>
            <a:r>
              <a:rPr sz="2800" b="1" i="1" dirty="0">
                <a:latin typeface="Times New Roman"/>
                <a:cs typeface="Times New Roman"/>
              </a:rPr>
              <a:t>that </a:t>
            </a:r>
            <a:r>
              <a:rPr sz="2800" b="1" i="1" spc="-5" dirty="0">
                <a:latin typeface="Times New Roman"/>
                <a:cs typeface="Times New Roman"/>
              </a:rPr>
              <a:t>the logical channel between the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sending</a:t>
            </a:r>
            <a:r>
              <a:rPr sz="2800" b="1" i="1" dirty="0">
                <a:latin typeface="Times New Roman"/>
                <a:cs typeface="Times New Roman"/>
              </a:rPr>
              <a:t> and </a:t>
            </a:r>
            <a:r>
              <a:rPr sz="2800" b="1" i="1" spc="-5" dirty="0">
                <a:latin typeface="Times New Roman"/>
                <a:cs typeface="Times New Roman"/>
              </a:rPr>
              <a:t>receiving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10" dirty="0">
                <a:latin typeface="Times New Roman"/>
                <a:cs typeface="Times New Roman"/>
              </a:rPr>
              <a:t>TCP</a:t>
            </a:r>
            <a:r>
              <a:rPr sz="2800" b="1" i="1" spc="-9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is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>
                <a:latin typeface="Times New Roman"/>
                <a:cs typeface="Times New Roman"/>
              </a:rPr>
              <a:t>error-free.</a:t>
            </a:r>
            <a:endParaRPr lang="en-US" sz="2800" b="1" i="1" spc="-5" dirty="0">
              <a:latin typeface="Times New Roman"/>
              <a:cs typeface="Times New Roman"/>
            </a:endParaRPr>
          </a:p>
          <a:p>
            <a:pPr marL="469900" marR="6350" indent="-457834" algn="just">
              <a:lnSpc>
                <a:spcPct val="100000"/>
              </a:lnSpc>
              <a:tabLst>
                <a:tab pos="470534" algn="l"/>
              </a:tabLst>
            </a:pPr>
            <a:endParaRPr lang="en-US" sz="2800" b="1" i="1" spc="-5" dirty="0">
              <a:latin typeface="Times New Roman"/>
              <a:cs typeface="Times New Roman"/>
            </a:endParaRPr>
          </a:p>
          <a:p>
            <a:pPr marL="469900" marR="6350" indent="-457834" algn="just">
              <a:lnSpc>
                <a:spcPct val="100000"/>
              </a:lnSpc>
              <a:buFont typeface="Times New Roman"/>
              <a:buChar char="-"/>
              <a:tabLst>
                <a:tab pos="470534" algn="l"/>
              </a:tabLst>
            </a:pPr>
            <a:r>
              <a:rPr lang="en-US" sz="2800" b="1" i="1" spc="-5" dirty="0">
                <a:latin typeface="Times New Roman"/>
                <a:cs typeface="Times New Roman"/>
              </a:rPr>
              <a:t>TCP uses a sliding window protocol to accomplish flow control in which both hosts use a window for each connection .</a:t>
            </a:r>
            <a:endParaRPr sz="2800" b="1" i="1" spc="-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21</a:t>
            </a:fld>
            <a:endParaRPr spc="-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1264" y="356615"/>
            <a:ext cx="2954655" cy="1012190"/>
            <a:chOff x="241264" y="356615"/>
            <a:chExt cx="2954655" cy="1012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264" y="640507"/>
              <a:ext cx="1119830" cy="34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7572" y="356615"/>
              <a:ext cx="2048255" cy="10119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7540" y="475234"/>
            <a:ext cx="2655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Error</a:t>
            </a:r>
            <a:r>
              <a:rPr sz="3600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293875"/>
            <a:ext cx="7924800" cy="3108960"/>
          </a:xfrm>
          <a:custGeom>
            <a:avLst/>
            <a:gdLst/>
            <a:ahLst/>
            <a:cxnLst/>
            <a:rect l="l" t="t" r="r" b="b"/>
            <a:pathLst>
              <a:path w="7924800" h="3108960">
                <a:moveTo>
                  <a:pt x="7924800" y="0"/>
                </a:moveTo>
                <a:lnTo>
                  <a:pt x="0" y="0"/>
                </a:lnTo>
                <a:lnTo>
                  <a:pt x="0" y="3108960"/>
                </a:lnTo>
                <a:lnTo>
                  <a:pt x="7924800" y="3108960"/>
                </a:lnTo>
                <a:lnTo>
                  <a:pt x="792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4800" y="1314958"/>
            <a:ext cx="8455660" cy="4321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</a:pPr>
            <a:r>
              <a:rPr lang="en-US" sz="2800" dirty="0">
                <a:latin typeface="Times New Roman"/>
                <a:cs typeface="Times New Roman"/>
              </a:rPr>
              <a:t>Error control in TCP is to ensure reliability in transport Layer protocol. The error control mechanisms in TCP detects,</a:t>
            </a:r>
          </a:p>
          <a:p>
            <a:pPr marL="12700" marR="5080" algn="just">
              <a:lnSpc>
                <a:spcPct val="99700"/>
              </a:lnSpc>
            </a:pPr>
            <a:r>
              <a:rPr lang="en-US" sz="2800" dirty="0">
                <a:latin typeface="Times New Roman"/>
                <a:cs typeface="Times New Roman"/>
              </a:rPr>
              <a:t>1)Corrupted segments.	3)Out-of-order segments</a:t>
            </a:r>
          </a:p>
          <a:p>
            <a:pPr marL="12700" marR="5080" algn="just">
              <a:lnSpc>
                <a:spcPct val="99700"/>
              </a:lnSpc>
            </a:pPr>
            <a:r>
              <a:rPr lang="en-US" sz="2800" dirty="0">
                <a:latin typeface="Times New Roman"/>
                <a:cs typeface="Times New Roman"/>
              </a:rPr>
              <a:t>2)Lost segments		4)Duplicated segments</a:t>
            </a:r>
          </a:p>
          <a:p>
            <a:pPr marL="12700" marR="5080" algn="just">
              <a:lnSpc>
                <a:spcPct val="99700"/>
              </a:lnSpc>
            </a:pPr>
            <a:endParaRPr lang="en-US" sz="28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9700"/>
              </a:lnSpc>
            </a:pPr>
            <a:r>
              <a:rPr lang="en-US" sz="2800" dirty="0">
                <a:latin typeface="Times New Roman"/>
                <a:cs typeface="Times New Roman"/>
              </a:rPr>
              <a:t>TCP uses simple tools to detect the above errors,</a:t>
            </a:r>
          </a:p>
          <a:p>
            <a:pPr marL="12700" marR="5080" algn="just">
              <a:lnSpc>
                <a:spcPct val="99700"/>
              </a:lnSpc>
            </a:pPr>
            <a:r>
              <a:rPr lang="en-US" sz="2800" dirty="0">
                <a:latin typeface="Times New Roman"/>
                <a:cs typeface="Times New Roman"/>
              </a:rPr>
              <a:t>1)Checksum</a:t>
            </a:r>
          </a:p>
          <a:p>
            <a:pPr marL="12700" marR="5080" algn="just">
              <a:lnSpc>
                <a:spcPct val="99700"/>
              </a:lnSpc>
            </a:pPr>
            <a:r>
              <a:rPr lang="en-US" sz="2800" dirty="0">
                <a:latin typeface="Times New Roman"/>
                <a:cs typeface="Times New Roman"/>
              </a:rPr>
              <a:t>2)Acknowledgement</a:t>
            </a:r>
          </a:p>
          <a:p>
            <a:pPr marL="12700" marR="5080" algn="just">
              <a:lnSpc>
                <a:spcPct val="99700"/>
              </a:lnSpc>
            </a:pPr>
            <a:r>
              <a:rPr lang="en-US" sz="2800" dirty="0">
                <a:latin typeface="Times New Roman"/>
                <a:cs typeface="Times New Roman"/>
              </a:rPr>
              <a:t>3)Time-out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22</a:t>
            </a:fld>
            <a:endParaRPr spc="-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695959"/>
            <a:ext cx="780160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Position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transport-layer</a:t>
            </a:r>
            <a:r>
              <a:rPr spc="-55" dirty="0"/>
              <a:t> </a:t>
            </a:r>
            <a:r>
              <a:rPr dirty="0"/>
              <a:t>protocols</a:t>
            </a:r>
            <a:r>
              <a:rPr spc="-30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TCP/IP</a:t>
            </a:r>
            <a:r>
              <a:rPr spc="-75" dirty="0"/>
              <a:t> </a:t>
            </a:r>
            <a:r>
              <a:rPr dirty="0"/>
              <a:t>protocol</a:t>
            </a:r>
            <a:r>
              <a:rPr spc="-30" dirty="0"/>
              <a:t> </a:t>
            </a:r>
            <a:r>
              <a:rPr dirty="0"/>
              <a:t>suite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59" y="1982723"/>
            <a:ext cx="7711440" cy="350367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3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76200"/>
            <a:ext cx="268033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Port</a:t>
            </a:r>
            <a:r>
              <a:rPr sz="3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Numbers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" y="609600"/>
            <a:ext cx="8763000" cy="13048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9685" indent="-457834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b="1" i="1" spc="-5">
                <a:latin typeface="Times New Roman"/>
                <a:cs typeface="Times New Roman"/>
              </a:rPr>
              <a:t>Port</a:t>
            </a:r>
            <a:r>
              <a:rPr sz="2800" b="1" i="1" spc="50">
                <a:latin typeface="Times New Roman"/>
                <a:cs typeface="Times New Roman"/>
              </a:rPr>
              <a:t> </a:t>
            </a:r>
            <a:r>
              <a:rPr sz="2800" b="1" i="1" spc="-5">
                <a:latin typeface="Times New Roman"/>
                <a:cs typeface="Times New Roman"/>
              </a:rPr>
              <a:t>numbers</a:t>
            </a:r>
            <a:r>
              <a:rPr lang="en-US" sz="2800" b="1" i="1" spc="-5" dirty="0">
                <a:latin typeface="Times New Roman"/>
                <a:cs typeface="Times New Roman"/>
              </a:rPr>
              <a:t>(16 bit integers between 0 to 65,535)</a:t>
            </a:r>
            <a:r>
              <a:rPr sz="2800" b="1" i="1" spc="65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provide</a:t>
            </a:r>
            <a:r>
              <a:rPr sz="2800" b="1" i="1" spc="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end-to-end</a:t>
            </a:r>
            <a:r>
              <a:rPr sz="2800" b="1" i="1" spc="5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addresses</a:t>
            </a:r>
            <a:r>
              <a:rPr sz="2800" b="1" i="1" spc="5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at</a:t>
            </a:r>
            <a:r>
              <a:rPr sz="2800" b="1" i="1" spc="5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>
                <a:latin typeface="Times New Roman"/>
                <a:cs typeface="Times New Roman"/>
              </a:rPr>
              <a:t>transport</a:t>
            </a:r>
            <a:r>
              <a:rPr sz="2800" b="1" i="1" spc="-20">
                <a:latin typeface="Times New Roman"/>
                <a:cs typeface="Times New Roman"/>
              </a:rPr>
              <a:t> </a:t>
            </a:r>
            <a:r>
              <a:rPr sz="2800" b="1" i="1" spc="-5">
                <a:latin typeface="Times New Roman"/>
                <a:cs typeface="Times New Roman"/>
              </a:rPr>
              <a:t>layer</a:t>
            </a:r>
            <a:endParaRPr lang="en-US" sz="2800" b="1" i="1" spc="-5" dirty="0">
              <a:latin typeface="Times New Roman"/>
              <a:cs typeface="Times New Roman"/>
            </a:endParaRPr>
          </a:p>
          <a:p>
            <a:pPr marL="469900" marR="5080" indent="-457834">
              <a:lnSpc>
                <a:spcPct val="100000"/>
              </a:lnSpc>
              <a:tabLst>
                <a:tab pos="469900" algn="l"/>
                <a:tab pos="470534" algn="l"/>
              </a:tabLst>
            </a:pPr>
            <a:endParaRPr lang="en-US" sz="2800" b="1" i="1" spc="-5" dirty="0">
              <a:latin typeface="Times New Roman"/>
              <a:cs typeface="Times New Roman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152400" y="2362200"/>
            <a:ext cx="8610600" cy="4444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r>
              <a:rPr lang="en-US" sz="2900" dirty="0">
                <a:latin typeface="Times New Roman"/>
                <a:cs typeface="Times New Roman"/>
              </a:rPr>
              <a:t> Internet Assigned Number Authority had divided the port number into three ranges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r>
              <a:rPr lang="en-US" sz="2900" b="1" dirty="0">
                <a:latin typeface="Times New Roman"/>
                <a:cs typeface="Times New Roman"/>
              </a:rPr>
              <a:t>Well Known Ports:</a:t>
            </a:r>
            <a:r>
              <a:rPr lang="en-US" sz="2900" dirty="0">
                <a:latin typeface="Times New Roman"/>
                <a:cs typeface="Times New Roman"/>
              </a:rPr>
              <a:t> ranging from 0 to 1023 that are assigned and controlled by IANA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r>
              <a:rPr lang="en-US" sz="2900" b="1" dirty="0">
                <a:latin typeface="Times New Roman"/>
                <a:cs typeface="Times New Roman"/>
              </a:rPr>
              <a:t> Registered Ports: </a:t>
            </a:r>
            <a:r>
              <a:rPr lang="en-US" sz="2900" dirty="0">
                <a:latin typeface="Times New Roman"/>
                <a:cs typeface="Times New Roman"/>
              </a:rPr>
              <a:t> ranging from1024 to 49,151 that are not assigned or controlled by IANA. They can only be from regestered with IANA to prevent duplication.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r>
              <a:rPr lang="en-US" sz="2900" b="1" dirty="0">
                <a:latin typeface="Times New Roman"/>
                <a:cs typeface="Times New Roman"/>
              </a:rPr>
              <a:t>Dynamic Ports: </a:t>
            </a:r>
            <a:r>
              <a:rPr lang="en-US" sz="2900" dirty="0">
                <a:latin typeface="Times New Roman"/>
                <a:cs typeface="Times New Roman"/>
              </a:rPr>
              <a:t>The ports ranging 49,152 to 65,535 are </a:t>
            </a:r>
            <a:endParaRPr sz="2900" b="1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tabLst>
                <a:tab pos="469900" algn="l"/>
                <a:tab pos="470534" algn="l"/>
              </a:tabLst>
            </a:pPr>
            <a:r>
              <a:rPr lang="en-US" sz="2800" i="1" spc="-55" dirty="0">
                <a:latin typeface="Times New Roman"/>
                <a:cs typeface="Times New Roman"/>
              </a:rPr>
              <a:t>neither controlled nor registered. They can be used by any</a:t>
            </a:r>
          </a:p>
          <a:p>
            <a:pPr marL="469900" indent="-457834">
              <a:lnSpc>
                <a:spcPct val="100000"/>
              </a:lnSpc>
              <a:tabLst>
                <a:tab pos="469900" algn="l"/>
                <a:tab pos="470534" algn="l"/>
              </a:tabLst>
            </a:pPr>
            <a:r>
              <a:rPr lang="en-US" sz="2800" i="1" spc="-55" dirty="0" smtClean="0">
                <a:latin typeface="Times New Roman"/>
                <a:cs typeface="Times New Roman"/>
              </a:rPr>
              <a:t>Process </a:t>
            </a:r>
            <a:r>
              <a:rPr lang="en-US" sz="2800" i="1" spc="-55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>
            <a:spLocks/>
          </p:cNvSpPr>
          <p:nvPr/>
        </p:nvSpPr>
        <p:spPr>
          <a:xfrm>
            <a:off x="228600" y="1788160"/>
            <a:ext cx="26803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IANA Ranges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81000" y="1293875"/>
            <a:ext cx="7924800" cy="954405"/>
          </a:xfrm>
          <a:custGeom>
            <a:avLst/>
            <a:gdLst/>
            <a:ahLst/>
            <a:cxnLst/>
            <a:rect l="l" t="t" r="r" b="b"/>
            <a:pathLst>
              <a:path w="7924800" h="954405">
                <a:moveTo>
                  <a:pt x="7924800" y="0"/>
                </a:moveTo>
                <a:lnTo>
                  <a:pt x="0" y="0"/>
                </a:lnTo>
                <a:lnTo>
                  <a:pt x="0" y="954024"/>
                </a:lnTo>
                <a:lnTo>
                  <a:pt x="7924800" y="954024"/>
                </a:lnTo>
                <a:lnTo>
                  <a:pt x="792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314958"/>
            <a:ext cx="8686800" cy="39542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55675" algn="l"/>
                <a:tab pos="2334895" algn="l"/>
                <a:tab pos="3731260" algn="l"/>
                <a:tab pos="4083685" algn="l"/>
                <a:tab pos="5514975" algn="l"/>
                <a:tab pos="6278880" algn="l"/>
                <a:tab pos="674941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-Process to process delivery need two identifiers, IP address and port number at each end to make a connection 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955675" algn="l"/>
                <a:tab pos="2334895" algn="l"/>
                <a:tab pos="3731260" algn="l"/>
                <a:tab pos="4083685" algn="l"/>
                <a:tab pos="5514975" algn="l"/>
                <a:tab pos="6278880" algn="l"/>
                <a:tab pos="674941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Transport Layer protocol needs a pair of Socket addresses(client,server).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955675" algn="l"/>
                <a:tab pos="2334895" algn="l"/>
                <a:tab pos="3731260" algn="l"/>
                <a:tab pos="4083685" algn="l"/>
                <a:tab pos="5514975" algn="l"/>
                <a:tab pos="6278880" algn="l"/>
                <a:tab pos="674941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 IP address 200.23.56.8   port number 69  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955675" algn="l"/>
                <a:tab pos="2334895" algn="l"/>
                <a:tab pos="3731260" algn="l"/>
                <a:tab pos="4083685" algn="l"/>
                <a:tab pos="5514975" algn="l"/>
                <a:tab pos="6278880" algn="l"/>
                <a:tab pos="674941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            Socket address 200.23.56.8  60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955675" algn="l"/>
                <a:tab pos="2334895" algn="l"/>
                <a:tab pos="3731260" algn="l"/>
                <a:tab pos="4083685" algn="l"/>
                <a:tab pos="5514975" algn="l"/>
                <a:tab pos="6278880" algn="l"/>
                <a:tab pos="6749415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 The addressing mechanism allows multiplexing and demultiplexing by the transport layer</a:t>
            </a:r>
          </a:p>
          <a:p>
            <a:pPr marL="12700" marR="5080">
              <a:lnSpc>
                <a:spcPct val="100000"/>
              </a:lnSpc>
              <a:spcBef>
                <a:spcPts val="95"/>
              </a:spcBef>
              <a:buFontTx/>
              <a:buChar char="-"/>
              <a:tabLst>
                <a:tab pos="955675" algn="l"/>
                <a:tab pos="2334895" algn="l"/>
                <a:tab pos="3731260" algn="l"/>
                <a:tab pos="4083685" algn="l"/>
                <a:tab pos="5514975" algn="l"/>
                <a:tab pos="6278880" algn="l"/>
                <a:tab pos="6749415" algn="l"/>
              </a:tabLst>
            </a:pP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228600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Socket Addresses( IP + Port number)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76503"/>
            <a:ext cx="5807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i="0" dirty="0">
                <a:solidFill>
                  <a:srgbClr val="001F5F"/>
                </a:solidFill>
                <a:latin typeface="Arial"/>
                <a:cs typeface="Arial"/>
              </a:rPr>
              <a:t>Some</a:t>
            </a:r>
            <a:r>
              <a:rPr i="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i="0" dirty="0">
                <a:solidFill>
                  <a:srgbClr val="001F5F"/>
                </a:solidFill>
                <a:latin typeface="Arial"/>
                <a:cs typeface="Arial"/>
              </a:rPr>
              <a:t>well-known</a:t>
            </a:r>
            <a:r>
              <a:rPr i="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i="0" dirty="0">
                <a:solidFill>
                  <a:srgbClr val="001F5F"/>
                </a:solidFill>
                <a:latin typeface="Arial"/>
                <a:cs typeface="Arial"/>
              </a:rPr>
              <a:t>ports</a:t>
            </a:r>
            <a:r>
              <a:rPr i="0" spc="-3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i="0" dirty="0">
                <a:solidFill>
                  <a:srgbClr val="001F5F"/>
                </a:solidFill>
                <a:latin typeface="Arial"/>
                <a:cs typeface="Arial"/>
              </a:rPr>
              <a:t>used</a:t>
            </a:r>
            <a:r>
              <a:rPr i="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i="0" spc="5" dirty="0">
                <a:solidFill>
                  <a:srgbClr val="001F5F"/>
                </a:solidFill>
                <a:latin typeface="Arial"/>
                <a:cs typeface="Arial"/>
              </a:rPr>
              <a:t>with</a:t>
            </a:r>
            <a:r>
              <a:rPr i="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i="0" dirty="0">
                <a:solidFill>
                  <a:srgbClr val="001F5F"/>
                </a:solidFill>
                <a:latin typeface="Arial"/>
                <a:cs typeface="Arial"/>
              </a:rPr>
              <a:t>UDP</a:t>
            </a:r>
            <a:r>
              <a:rPr i="0" spc="-1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i="0" dirty="0">
                <a:solidFill>
                  <a:srgbClr val="001F5F"/>
                </a:solidFill>
                <a:latin typeface="Arial"/>
                <a:cs typeface="Arial"/>
              </a:rPr>
              <a:t>and</a:t>
            </a:r>
            <a:r>
              <a:rPr i="0" spc="-2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i="0" dirty="0">
                <a:solidFill>
                  <a:srgbClr val="001F5F"/>
                </a:solidFill>
                <a:latin typeface="Arial"/>
                <a:cs typeface="Arial"/>
              </a:rPr>
              <a:t>TCP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531" y="1146047"/>
            <a:ext cx="8330565" cy="5026660"/>
            <a:chOff x="446531" y="1146047"/>
            <a:chExt cx="8330565" cy="50266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9" y="2886455"/>
              <a:ext cx="8295132" cy="32857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823" y="1165859"/>
              <a:ext cx="8279892" cy="183794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7585" y="1197101"/>
              <a:ext cx="8140065" cy="4922520"/>
            </a:xfrm>
            <a:custGeom>
              <a:avLst/>
              <a:gdLst/>
              <a:ahLst/>
              <a:cxnLst/>
              <a:rect l="l" t="t" r="r" b="b"/>
              <a:pathLst>
                <a:path w="8140065" h="4922520">
                  <a:moveTo>
                    <a:pt x="0" y="4922520"/>
                  </a:moveTo>
                  <a:lnTo>
                    <a:pt x="8139683" y="4922520"/>
                  </a:lnTo>
                  <a:lnTo>
                    <a:pt x="8139683" y="0"/>
                  </a:lnTo>
                  <a:lnTo>
                    <a:pt x="0" y="0"/>
                  </a:lnTo>
                  <a:lnTo>
                    <a:pt x="0" y="4922520"/>
                  </a:lnTo>
                  <a:close/>
                </a:path>
              </a:pathLst>
            </a:custGeom>
            <a:ln w="102107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6</a:t>
            </a:fld>
            <a:endParaRPr spc="-5" dirty="0"/>
          </a:p>
        </p:txBody>
      </p:sp>
      <p:sp>
        <p:nvSpPr>
          <p:cNvPr id="8" name="Rectangle 7"/>
          <p:cNvSpPr/>
          <p:nvPr/>
        </p:nvSpPr>
        <p:spPr>
          <a:xfrm>
            <a:off x="4255246" y="3244334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from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894" y="575646"/>
            <a:ext cx="844880" cy="3058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7340" y="425957"/>
            <a:ext cx="8608060" cy="54739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imes New Roman"/>
                <a:cs typeface="Times New Roman"/>
              </a:rPr>
              <a:t>UDP</a:t>
            </a:r>
            <a:endParaRPr sz="3200">
              <a:latin typeface="Times New Roman"/>
              <a:cs typeface="Times New Roman"/>
            </a:endParaRPr>
          </a:p>
          <a:p>
            <a:pPr marL="165100">
              <a:lnSpc>
                <a:spcPct val="100000"/>
              </a:lnSpc>
            </a:pPr>
            <a:r>
              <a:rPr sz="3200" b="1" i="1">
                <a:latin typeface="Arial"/>
                <a:cs typeface="Arial"/>
              </a:rPr>
              <a:t>The</a:t>
            </a:r>
            <a:r>
              <a:rPr sz="3200" b="1" i="1" spc="-3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User </a:t>
            </a:r>
            <a:r>
              <a:rPr sz="3200" b="1" i="1" dirty="0">
                <a:latin typeface="Arial"/>
                <a:cs typeface="Arial"/>
              </a:rPr>
              <a:t>Datagram</a:t>
            </a:r>
            <a:r>
              <a:rPr sz="3200" b="1" i="1" spc="-40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Protocol</a:t>
            </a:r>
            <a:r>
              <a:rPr sz="3200" b="1" i="1" spc="-3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(UDP)</a:t>
            </a:r>
            <a:r>
              <a:rPr sz="3200" b="1" i="1" spc="-3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is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Arial"/>
              <a:cs typeface="Arial"/>
            </a:endParaRPr>
          </a:p>
          <a:p>
            <a:pPr marL="622300" marR="5080" indent="-457834">
              <a:lnSpc>
                <a:spcPct val="100000"/>
              </a:lnSpc>
              <a:buFont typeface="Arial MT"/>
              <a:buChar char="-"/>
              <a:tabLst>
                <a:tab pos="622300" algn="l"/>
                <a:tab pos="622935" algn="l"/>
              </a:tabLst>
            </a:pPr>
            <a:r>
              <a:rPr sz="3200" b="1" i="1" dirty="0">
                <a:latin typeface="Arial"/>
                <a:cs typeface="Arial"/>
              </a:rPr>
              <a:t>a</a:t>
            </a:r>
            <a:r>
              <a:rPr sz="3200" b="1" i="1" spc="27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connectionless,</a:t>
            </a:r>
            <a:r>
              <a:rPr sz="3200" b="1" i="1" spc="29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unreliable</a:t>
            </a:r>
            <a:r>
              <a:rPr sz="3200" b="1" i="1" spc="26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transport </a:t>
            </a:r>
            <a:r>
              <a:rPr sz="3200" b="1" i="1" spc="-87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protocol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-"/>
            </a:pPr>
            <a:r>
              <a:rPr lang="en-US" sz="3300" dirty="0">
                <a:latin typeface="Arial"/>
                <a:cs typeface="Arial"/>
              </a:rPr>
              <a:t>   </a:t>
            </a:r>
            <a:r>
              <a:rPr lang="en-US" sz="3200" b="1" i="1" spc="-5" dirty="0">
                <a:latin typeface="Arial"/>
                <a:cs typeface="Arial"/>
              </a:rPr>
              <a:t>not much care about reliability, very     limited error checking.</a:t>
            </a:r>
          </a:p>
          <a:p>
            <a:pPr marL="622300" marR="6985" indent="-457834">
              <a:lnSpc>
                <a:spcPct val="100000"/>
              </a:lnSpc>
              <a:buFont typeface="Arial MT"/>
              <a:buChar char="-"/>
              <a:tabLst>
                <a:tab pos="622300" algn="l"/>
                <a:tab pos="622935" algn="l"/>
              </a:tabLst>
            </a:pPr>
            <a:r>
              <a:rPr sz="3200" b="1" i="1">
                <a:latin typeface="Arial"/>
                <a:cs typeface="Arial"/>
              </a:rPr>
              <a:t>UDP</a:t>
            </a:r>
            <a:r>
              <a:rPr sz="3200" b="1" i="1" spc="85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is</a:t>
            </a:r>
            <a:r>
              <a:rPr sz="3200" b="1" i="1" spc="19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a</a:t>
            </a:r>
            <a:r>
              <a:rPr sz="3200" b="1" i="1" spc="204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very</a:t>
            </a:r>
            <a:r>
              <a:rPr sz="3200" b="1" i="1" spc="18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simple</a:t>
            </a:r>
            <a:r>
              <a:rPr sz="3200" b="1" i="1" spc="19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protocol</a:t>
            </a:r>
            <a:r>
              <a:rPr sz="3200" b="1" i="1" spc="210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using</a:t>
            </a:r>
            <a:r>
              <a:rPr sz="3200" b="1" i="1" spc="195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a </a:t>
            </a:r>
            <a:r>
              <a:rPr sz="3200" b="1" i="1" spc="-869" dirty="0">
                <a:latin typeface="Arial"/>
                <a:cs typeface="Arial"/>
              </a:rPr>
              <a:t> </a:t>
            </a:r>
            <a:r>
              <a:rPr sz="3200" b="1" i="1" dirty="0">
                <a:latin typeface="Arial"/>
                <a:cs typeface="Arial"/>
              </a:rPr>
              <a:t>minimum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i="1" spc="-5" dirty="0">
                <a:latin typeface="Arial"/>
                <a:cs typeface="Arial"/>
              </a:rPr>
              <a:t>of</a:t>
            </a:r>
            <a:r>
              <a:rPr sz="3200" b="1" i="1" spc="-15" dirty="0">
                <a:latin typeface="Arial"/>
                <a:cs typeface="Arial"/>
              </a:rPr>
              <a:t> </a:t>
            </a:r>
            <a:r>
              <a:rPr sz="3200" b="1" i="1" spc="-5">
                <a:latin typeface="Arial"/>
                <a:cs typeface="Arial"/>
              </a:rPr>
              <a:t>overhead.</a:t>
            </a:r>
            <a:endParaRPr lang="en-US" sz="3200" b="1" i="1" spc="-5" dirty="0">
              <a:latin typeface="Arial"/>
              <a:cs typeface="Arial"/>
            </a:endParaRPr>
          </a:p>
          <a:p>
            <a:pPr marL="622300" marR="6985" indent="-457834">
              <a:lnSpc>
                <a:spcPct val="100000"/>
              </a:lnSpc>
              <a:buFont typeface="Arial MT"/>
              <a:buChar char="-"/>
              <a:tabLst>
                <a:tab pos="622300" algn="l"/>
                <a:tab pos="622935" algn="l"/>
              </a:tabLst>
            </a:pPr>
            <a:r>
              <a:rPr lang="en-US" sz="3200" b="1" i="1" spc="-5" dirty="0">
                <a:latin typeface="Arial"/>
                <a:cs typeface="Arial"/>
              </a:rPr>
              <a:t>Is a convenient protocol for multimedia and multicasting applications.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7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7196" y="547115"/>
            <a:ext cx="3181985" cy="1012190"/>
            <a:chOff x="287196" y="547115"/>
            <a:chExt cx="3181985" cy="1012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7196" y="831007"/>
              <a:ext cx="888940" cy="34799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168" y="547115"/>
              <a:ext cx="2505455" cy="101193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1140" y="665734"/>
            <a:ext cx="293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36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Datagram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81000" y="1293875"/>
            <a:ext cx="7924800" cy="4399915"/>
          </a:xfrm>
          <a:custGeom>
            <a:avLst/>
            <a:gdLst/>
            <a:ahLst/>
            <a:cxnLst/>
            <a:rect l="l" t="t" r="r" b="b"/>
            <a:pathLst>
              <a:path w="7924800" h="4399915">
                <a:moveTo>
                  <a:pt x="7924800" y="0"/>
                </a:moveTo>
                <a:lnTo>
                  <a:pt x="0" y="0"/>
                </a:lnTo>
                <a:lnTo>
                  <a:pt x="0" y="4399788"/>
                </a:lnTo>
                <a:lnTo>
                  <a:pt x="7924800" y="4399788"/>
                </a:lnTo>
                <a:lnTo>
                  <a:pt x="79248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9740" y="1314958"/>
            <a:ext cx="7767955" cy="4293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715" indent="-457834" algn="just">
              <a:lnSpc>
                <a:spcPct val="100000"/>
              </a:lnSpc>
              <a:spcBef>
                <a:spcPts val="95"/>
              </a:spcBef>
              <a:buFont typeface="Times New Roman"/>
              <a:buChar char="-"/>
              <a:tabLst>
                <a:tab pos="470534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UDP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packets,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called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datagrams,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have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fixed-size header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8 bytes made </a:t>
            </a:r>
            <a:r>
              <a:rPr sz="2800" b="1" i="1" dirty="0">
                <a:latin typeface="Times New Roman"/>
                <a:cs typeface="Times New Roman"/>
              </a:rPr>
              <a:t>of </a:t>
            </a:r>
            <a:r>
              <a:rPr sz="2800" b="1" i="1" spc="-5" dirty="0">
                <a:latin typeface="Times New Roman"/>
                <a:cs typeface="Times New Roman"/>
              </a:rPr>
              <a:t>four fields, 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each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2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bytes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(16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bits)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-"/>
            </a:pPr>
            <a:endParaRPr sz="29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Font typeface="Times New Roman"/>
              <a:buChar char="-"/>
              <a:tabLst>
                <a:tab pos="469900" algn="l"/>
                <a:tab pos="470534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Figure shows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1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format</a:t>
            </a:r>
            <a:r>
              <a:rPr sz="2800" b="1" i="1" dirty="0">
                <a:latin typeface="Times New Roman"/>
                <a:cs typeface="Times New Roman"/>
              </a:rPr>
              <a:t> of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a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user datagram</a:t>
            </a:r>
            <a:endParaRPr sz="2800">
              <a:latin typeface="Times New Roman"/>
              <a:cs typeface="Times New Roman"/>
            </a:endParaRPr>
          </a:p>
          <a:p>
            <a:pPr marL="1213485" marR="5080" lvl="1" indent="-457200">
              <a:lnSpc>
                <a:spcPct val="100000"/>
              </a:lnSpc>
              <a:buFont typeface="Times New Roman"/>
              <a:buChar char="-"/>
              <a:tabLst>
                <a:tab pos="1213485" algn="l"/>
                <a:tab pos="1214120" algn="l"/>
                <a:tab pos="1955800" algn="l"/>
                <a:tab pos="2719705" algn="l"/>
                <a:tab pos="3402329" algn="l"/>
                <a:tab pos="4361180" algn="l"/>
                <a:tab pos="5438775" algn="l"/>
                <a:tab pos="6063615" algn="l"/>
                <a:tab pos="720217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	fi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st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two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fiel</a:t>
            </a:r>
            <a:r>
              <a:rPr sz="2800" b="1" i="1" dirty="0">
                <a:latin typeface="Times New Roman"/>
                <a:cs typeface="Times New Roman"/>
              </a:rPr>
              <a:t>d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defi</a:t>
            </a:r>
            <a:r>
              <a:rPr sz="2800" b="1" i="1" spc="5" dirty="0">
                <a:latin typeface="Times New Roman"/>
                <a:cs typeface="Times New Roman"/>
              </a:rPr>
              <a:t>n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t</a:t>
            </a:r>
            <a:r>
              <a:rPr sz="2800" b="1" i="1" spc="10" dirty="0">
                <a:latin typeface="Times New Roman"/>
                <a:cs typeface="Times New Roman"/>
              </a:rPr>
              <a:t>h</a:t>
            </a:r>
            <a:r>
              <a:rPr sz="2800" b="1" i="1" spc="-5" dirty="0">
                <a:latin typeface="Times New Roman"/>
                <a:cs typeface="Times New Roman"/>
              </a:rPr>
              <a:t>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s</a:t>
            </a:r>
            <a:r>
              <a:rPr sz="2800" b="1" i="1" dirty="0">
                <a:latin typeface="Times New Roman"/>
                <a:cs typeface="Times New Roman"/>
              </a:rPr>
              <a:t>o</a:t>
            </a:r>
            <a:r>
              <a:rPr sz="2800" b="1" i="1" spc="-5" dirty="0">
                <a:latin typeface="Times New Roman"/>
                <a:cs typeface="Times New Roman"/>
              </a:rPr>
              <a:t>u</a:t>
            </a:r>
            <a:r>
              <a:rPr sz="2800" b="1" i="1" dirty="0">
                <a:latin typeface="Times New Roman"/>
                <a:cs typeface="Times New Roman"/>
              </a:rPr>
              <a:t>r</a:t>
            </a:r>
            <a:r>
              <a:rPr sz="2800" b="1" i="1" spc="-5" dirty="0">
                <a:latin typeface="Times New Roman"/>
                <a:cs typeface="Times New Roman"/>
              </a:rPr>
              <a:t>ce</a:t>
            </a:r>
            <a:r>
              <a:rPr sz="2800" b="1" i="1" dirty="0">
                <a:latin typeface="Times New Roman"/>
                <a:cs typeface="Times New Roman"/>
              </a:rPr>
              <a:t>	</a:t>
            </a:r>
            <a:r>
              <a:rPr sz="2800" b="1" i="1" spc="-5" dirty="0">
                <a:latin typeface="Times New Roman"/>
                <a:cs typeface="Times New Roman"/>
              </a:rPr>
              <a:t>and  </a:t>
            </a:r>
            <a:r>
              <a:rPr sz="2800" b="1" i="1" dirty="0">
                <a:latin typeface="Times New Roman"/>
                <a:cs typeface="Times New Roman"/>
              </a:rPr>
              <a:t>destination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port</a:t>
            </a:r>
            <a:r>
              <a:rPr sz="2800" b="1" i="1" spc="-1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numbers.</a:t>
            </a:r>
            <a:endParaRPr sz="2800">
              <a:latin typeface="Times New Roman"/>
              <a:cs typeface="Times New Roman"/>
            </a:endParaRPr>
          </a:p>
          <a:p>
            <a:pPr marL="1213485" marR="5715" lvl="1" indent="-457200">
              <a:lnSpc>
                <a:spcPct val="100000"/>
              </a:lnSpc>
              <a:spcBef>
                <a:spcPts val="5"/>
              </a:spcBef>
              <a:buFont typeface="Times New Roman"/>
              <a:buChar char="-"/>
              <a:tabLst>
                <a:tab pos="1213485" algn="l"/>
                <a:tab pos="12141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third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field</a:t>
            </a:r>
            <a:r>
              <a:rPr sz="2800" b="1" i="1" spc="7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defines</a:t>
            </a:r>
            <a:r>
              <a:rPr sz="2800" b="1" i="1" spc="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total</a:t>
            </a:r>
            <a:r>
              <a:rPr sz="2800" b="1" i="1" spc="6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length</a:t>
            </a:r>
            <a:r>
              <a:rPr sz="2800" b="1" i="1" spc="75" dirty="0">
                <a:latin typeface="Times New Roman"/>
                <a:cs typeface="Times New Roman"/>
              </a:rPr>
              <a:t> </a:t>
            </a:r>
            <a:r>
              <a:rPr sz="2800" b="1" i="1" dirty="0">
                <a:latin typeface="Times New Roman"/>
                <a:cs typeface="Times New Roman"/>
              </a:rPr>
              <a:t>of</a:t>
            </a:r>
            <a:r>
              <a:rPr sz="2800" b="1" i="1" spc="6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 </a:t>
            </a:r>
            <a:r>
              <a:rPr sz="2800" b="1" i="1" spc="-68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user datagram,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header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plus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data</a:t>
            </a:r>
            <a:endParaRPr sz="2800">
              <a:latin typeface="Times New Roman"/>
              <a:cs typeface="Times New Roman"/>
            </a:endParaRPr>
          </a:p>
          <a:p>
            <a:pPr marL="1213485" lvl="1" indent="-457834">
              <a:lnSpc>
                <a:spcPct val="100000"/>
              </a:lnSpc>
              <a:buFont typeface="Times New Roman"/>
              <a:buChar char="-"/>
              <a:tabLst>
                <a:tab pos="1213485" algn="l"/>
                <a:tab pos="1214120" algn="l"/>
              </a:tabLst>
            </a:pP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dirty="0">
                <a:latin typeface="Times New Roman"/>
                <a:cs typeface="Times New Roman"/>
              </a:rPr>
              <a:t> last</a:t>
            </a:r>
            <a:r>
              <a:rPr sz="2800" b="1" i="1" spc="-1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field</a:t>
            </a:r>
            <a:r>
              <a:rPr sz="2800" b="1" i="1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can carry</a:t>
            </a:r>
            <a:r>
              <a:rPr sz="2800" b="1" i="1" spc="-20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the</a:t>
            </a:r>
            <a:r>
              <a:rPr sz="2800" b="1" i="1" spc="5" dirty="0">
                <a:latin typeface="Times New Roman"/>
                <a:cs typeface="Times New Roman"/>
              </a:rPr>
              <a:t> </a:t>
            </a:r>
            <a:r>
              <a:rPr sz="2800" b="1" i="1" spc="-5" dirty="0">
                <a:latin typeface="Times New Roman"/>
                <a:cs typeface="Times New Roman"/>
              </a:rPr>
              <a:t>checksum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0458"/>
            <a:ext cx="353885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User</a:t>
            </a:r>
            <a:r>
              <a:rPr spc="-35" dirty="0"/>
              <a:t> </a:t>
            </a:r>
            <a:r>
              <a:rPr dirty="0"/>
              <a:t>datagram</a:t>
            </a:r>
            <a:r>
              <a:rPr spc="-45" dirty="0"/>
              <a:t> </a:t>
            </a:r>
            <a:r>
              <a:rPr dirty="0"/>
              <a:t>packet</a:t>
            </a:r>
            <a:r>
              <a:rPr spc="-50" dirty="0"/>
              <a:t> </a:t>
            </a:r>
            <a:r>
              <a:rPr dirty="0"/>
              <a:t>format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0135" y="1028664"/>
            <a:ext cx="4757928" cy="1583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2026" y="3550874"/>
            <a:ext cx="6864089" cy="14083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24.</a:t>
            </a:r>
            <a:fld id="{81D60167-4931-47E6-BA6A-407CBD079E47}" type="slidenum">
              <a:rPr spc="-5" dirty="0"/>
              <a:pPr marL="12700">
                <a:lnSpc>
                  <a:spcPts val="1425"/>
                </a:lnSpc>
              </a:pPr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</TotalTime>
  <Words>532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INTRODUCTION</vt:lpstr>
      <vt:lpstr>Position of transport-layer protocols in the TCP/IP protocol suite</vt:lpstr>
      <vt:lpstr>Port Numbers</vt:lpstr>
      <vt:lpstr>Slide 5</vt:lpstr>
      <vt:lpstr>Some well-known ports used with UDP and TCP</vt:lpstr>
      <vt:lpstr>Slide 7</vt:lpstr>
      <vt:lpstr>User Datagram</vt:lpstr>
      <vt:lpstr>User datagram packet format</vt:lpstr>
      <vt:lpstr>Example 24.1</vt:lpstr>
      <vt:lpstr>Example 24.1 (continued)</vt:lpstr>
      <vt:lpstr>Slide 12</vt:lpstr>
      <vt:lpstr>Sending  process</vt:lpstr>
      <vt:lpstr>Sending and receiving buffers</vt:lpstr>
      <vt:lpstr>TCP segments</vt:lpstr>
      <vt:lpstr>TCP segment format</vt:lpstr>
      <vt:lpstr>Control field</vt:lpstr>
      <vt:lpstr>Connection establishment using three-way handshaking</vt:lpstr>
      <vt:lpstr>Data transfer</vt:lpstr>
      <vt:lpstr>Connection termination using three-way handshaking</vt:lpstr>
      <vt:lpstr>Flow Control</vt:lpstr>
      <vt:lpstr>Error Control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rgukt</cp:lastModifiedBy>
  <cp:revision>19</cp:revision>
  <dcterms:created xsi:type="dcterms:W3CDTF">2022-11-17T05:11:35Z</dcterms:created>
  <dcterms:modified xsi:type="dcterms:W3CDTF">2024-12-03T16:10:49Z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2014-09-24T00:00:00Z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2022-11-17T00:00:00Z</vt:filetime>
  </property>
</Properties>
</file>