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577" r:id="rId2"/>
    <p:sldId id="579" r:id="rId3"/>
    <p:sldId id="582" r:id="rId4"/>
    <p:sldId id="581" r:id="rId5"/>
    <p:sldId id="578" r:id="rId6"/>
    <p:sldId id="283" r:id="rId7"/>
    <p:sldId id="284" r:id="rId8"/>
    <p:sldId id="285" r:id="rId9"/>
    <p:sldId id="569" r:id="rId10"/>
    <p:sldId id="570" r:id="rId11"/>
    <p:sldId id="571" r:id="rId12"/>
    <p:sldId id="572" r:id="rId13"/>
    <p:sldId id="311" r:id="rId14"/>
    <p:sldId id="312" r:id="rId15"/>
    <p:sldId id="314" r:id="rId16"/>
    <p:sldId id="315" r:id="rId17"/>
    <p:sldId id="316" r:id="rId18"/>
    <p:sldId id="319" r:id="rId19"/>
    <p:sldId id="320" r:id="rId20"/>
    <p:sldId id="322" r:id="rId21"/>
    <p:sldId id="573" r:id="rId22"/>
    <p:sldId id="574" r:id="rId23"/>
    <p:sldId id="575" r:id="rId24"/>
    <p:sldId id="576" r:id="rId25"/>
    <p:sldId id="326" r:id="rId26"/>
    <p:sldId id="32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F952E-35F1-4CC5-97BE-218384E940EE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99428-3DFF-4C07-8486-680B5BFAC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954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80D890-ACD7-4141-9609-BE64194B79CE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35D502-9C34-48E2-99A9-8430D4DFB533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3AF376-37CE-47F1-9822-8D8EF7A25F52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75BDBA-F2C0-4741-AADB-55521A0A6243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8A05A5-0533-4D2D-8DE7-B8BA71E6565B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6C7525-E708-402F-B81B-6C75C505D841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B02CA-4ED4-4288-8AD7-6D5676D5B8AD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77813"/>
            <a:ext cx="7416800" cy="788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Dr. Loai </a:t>
            </a:r>
            <a:r>
              <a:rPr lang="en-US" altLang="zh-TW" err="1"/>
              <a:t>Bani</a:t>
            </a:r>
            <a:r>
              <a:rPr lang="en-US" altLang="zh-TW"/>
              <a:t> </a:t>
            </a:r>
            <a:r>
              <a:rPr lang="en-US" altLang="zh-TW" err="1"/>
              <a:t>Melhim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3CF14-2E11-4EC6-8A60-6C7D0F1E21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78421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90" name="Group 2"/>
          <p:cNvGrpSpPr>
            <a:grpSpLocks/>
          </p:cNvGrpSpPr>
          <p:nvPr/>
        </p:nvGrpSpPr>
        <p:grpSpPr bwMode="auto">
          <a:xfrm>
            <a:off x="228600" y="381000"/>
            <a:ext cx="8229600" cy="1406525"/>
            <a:chOff x="1220" y="-2537"/>
            <a:chExt cx="14400" cy="2700"/>
          </a:xfrm>
        </p:grpSpPr>
        <p:sp>
          <p:nvSpPr>
            <p:cNvPr id="268291" name="Rectangle 3"/>
            <p:cNvSpPr>
              <a:spLocks noChangeArrowheads="1"/>
            </p:cNvSpPr>
            <p:nvPr/>
          </p:nvSpPr>
          <p:spPr bwMode="auto">
            <a:xfrm>
              <a:off x="1220" y="-2537"/>
              <a:ext cx="14400" cy="1350"/>
            </a:xfrm>
            <a:prstGeom prst="rect">
              <a:avLst/>
            </a:prstGeom>
            <a:solidFill>
              <a:srgbClr val="33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292" name="Freeform 4"/>
            <p:cNvSpPr>
              <a:spLocks/>
            </p:cNvSpPr>
            <p:nvPr/>
          </p:nvSpPr>
          <p:spPr bwMode="auto">
            <a:xfrm>
              <a:off x="1220" y="-2537"/>
              <a:ext cx="14400" cy="1350"/>
            </a:xfrm>
            <a:custGeom>
              <a:avLst/>
              <a:gdLst/>
              <a:ahLst/>
              <a:cxnLst>
                <a:cxn ang="0">
                  <a:pos x="14400" y="0"/>
                </a:cxn>
                <a:cxn ang="0">
                  <a:pos x="14391" y="0"/>
                </a:cxn>
                <a:cxn ang="0">
                  <a:pos x="14390" y="0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350"/>
                </a:cxn>
                <a:cxn ang="0">
                  <a:pos x="11" y="1350"/>
                </a:cxn>
                <a:cxn ang="0">
                  <a:pos x="11" y="11"/>
                </a:cxn>
                <a:cxn ang="0">
                  <a:pos x="14390" y="11"/>
                </a:cxn>
                <a:cxn ang="0">
                  <a:pos x="14390" y="1350"/>
                </a:cxn>
                <a:cxn ang="0">
                  <a:pos x="14400" y="1350"/>
                </a:cxn>
                <a:cxn ang="0">
                  <a:pos x="14400" y="11"/>
                </a:cxn>
                <a:cxn ang="0">
                  <a:pos x="14400" y="0"/>
                </a:cxn>
              </a:cxnLst>
              <a:rect l="0" t="0" r="r" b="b"/>
              <a:pathLst>
                <a:path w="14400" h="1350">
                  <a:moveTo>
                    <a:pt x="14400" y="0"/>
                  </a:moveTo>
                  <a:lnTo>
                    <a:pt x="14391" y="0"/>
                  </a:lnTo>
                  <a:lnTo>
                    <a:pt x="14390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350"/>
                  </a:lnTo>
                  <a:lnTo>
                    <a:pt x="11" y="1350"/>
                  </a:lnTo>
                  <a:lnTo>
                    <a:pt x="11" y="11"/>
                  </a:lnTo>
                  <a:lnTo>
                    <a:pt x="14390" y="11"/>
                  </a:lnTo>
                  <a:lnTo>
                    <a:pt x="14390" y="1350"/>
                  </a:lnTo>
                  <a:lnTo>
                    <a:pt x="14400" y="1350"/>
                  </a:lnTo>
                  <a:lnTo>
                    <a:pt x="14400" y="11"/>
                  </a:lnTo>
                  <a:lnTo>
                    <a:pt x="1440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1220" y="-377"/>
              <a:ext cx="1440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1220" y="-1187"/>
              <a:ext cx="14400" cy="810"/>
            </a:xfrm>
            <a:prstGeom prst="rect">
              <a:avLst/>
            </a:prstGeom>
            <a:solidFill>
              <a:srgbClr val="33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295" name="AutoShape 7"/>
            <p:cNvSpPr>
              <a:spLocks/>
            </p:cNvSpPr>
            <p:nvPr/>
          </p:nvSpPr>
          <p:spPr bwMode="auto">
            <a:xfrm>
              <a:off x="1220" y="-1187"/>
              <a:ext cx="14400" cy="821"/>
            </a:xfrm>
            <a:custGeom>
              <a:avLst/>
              <a:gdLst/>
              <a:ahLst/>
              <a:cxnLst>
                <a:cxn ang="0">
                  <a:pos x="11" y="800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800"/>
                </a:cxn>
                <a:cxn ang="0">
                  <a:pos x="11" y="800"/>
                </a:cxn>
                <a:cxn ang="0">
                  <a:pos x="14400" y="800"/>
                </a:cxn>
                <a:cxn ang="0">
                  <a:pos x="0" y="800"/>
                </a:cxn>
                <a:cxn ang="0">
                  <a:pos x="11" y="810"/>
                </a:cxn>
                <a:cxn ang="0">
                  <a:pos x="11" y="821"/>
                </a:cxn>
                <a:cxn ang="0">
                  <a:pos x="14391" y="821"/>
                </a:cxn>
                <a:cxn ang="0">
                  <a:pos x="14391" y="810"/>
                </a:cxn>
                <a:cxn ang="0">
                  <a:pos x="14400" y="800"/>
                </a:cxn>
                <a:cxn ang="0">
                  <a:pos x="11" y="821"/>
                </a:cxn>
                <a:cxn ang="0">
                  <a:pos x="11" y="810"/>
                </a:cxn>
                <a:cxn ang="0">
                  <a:pos x="0" y="800"/>
                </a:cxn>
                <a:cxn ang="0">
                  <a:pos x="0" y="821"/>
                </a:cxn>
                <a:cxn ang="0">
                  <a:pos x="11" y="821"/>
                </a:cxn>
                <a:cxn ang="0">
                  <a:pos x="14400" y="821"/>
                </a:cxn>
                <a:cxn ang="0">
                  <a:pos x="14400" y="0"/>
                </a:cxn>
                <a:cxn ang="0">
                  <a:pos x="14391" y="0"/>
                </a:cxn>
                <a:cxn ang="0">
                  <a:pos x="14391" y="800"/>
                </a:cxn>
                <a:cxn ang="0">
                  <a:pos x="14400" y="800"/>
                </a:cxn>
                <a:cxn ang="0">
                  <a:pos x="14400" y="821"/>
                </a:cxn>
                <a:cxn ang="0">
                  <a:pos x="14400" y="821"/>
                </a:cxn>
                <a:cxn ang="0">
                  <a:pos x="14400" y="821"/>
                </a:cxn>
                <a:cxn ang="0">
                  <a:pos x="14400" y="800"/>
                </a:cxn>
                <a:cxn ang="0">
                  <a:pos x="14391" y="810"/>
                </a:cxn>
                <a:cxn ang="0">
                  <a:pos x="14391" y="821"/>
                </a:cxn>
                <a:cxn ang="0">
                  <a:pos x="14400" y="821"/>
                </a:cxn>
              </a:cxnLst>
              <a:rect l="0" t="0" r="r" b="b"/>
              <a:pathLst>
                <a:path w="14400" h="821">
                  <a:moveTo>
                    <a:pt x="11" y="80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800"/>
                  </a:lnTo>
                  <a:lnTo>
                    <a:pt x="11" y="800"/>
                  </a:lnTo>
                  <a:close/>
                  <a:moveTo>
                    <a:pt x="14400" y="800"/>
                  </a:moveTo>
                  <a:lnTo>
                    <a:pt x="0" y="800"/>
                  </a:lnTo>
                  <a:lnTo>
                    <a:pt x="11" y="810"/>
                  </a:lnTo>
                  <a:lnTo>
                    <a:pt x="11" y="821"/>
                  </a:lnTo>
                  <a:lnTo>
                    <a:pt x="14391" y="821"/>
                  </a:lnTo>
                  <a:lnTo>
                    <a:pt x="14391" y="810"/>
                  </a:lnTo>
                  <a:lnTo>
                    <a:pt x="14400" y="800"/>
                  </a:lnTo>
                  <a:close/>
                  <a:moveTo>
                    <a:pt x="11" y="821"/>
                  </a:moveTo>
                  <a:lnTo>
                    <a:pt x="11" y="810"/>
                  </a:lnTo>
                  <a:lnTo>
                    <a:pt x="0" y="800"/>
                  </a:lnTo>
                  <a:lnTo>
                    <a:pt x="0" y="821"/>
                  </a:lnTo>
                  <a:lnTo>
                    <a:pt x="11" y="821"/>
                  </a:lnTo>
                  <a:close/>
                  <a:moveTo>
                    <a:pt x="14400" y="821"/>
                  </a:moveTo>
                  <a:lnTo>
                    <a:pt x="14400" y="0"/>
                  </a:lnTo>
                  <a:lnTo>
                    <a:pt x="14391" y="0"/>
                  </a:lnTo>
                  <a:lnTo>
                    <a:pt x="14391" y="800"/>
                  </a:lnTo>
                  <a:lnTo>
                    <a:pt x="14400" y="800"/>
                  </a:lnTo>
                  <a:lnTo>
                    <a:pt x="14400" y="821"/>
                  </a:lnTo>
                  <a:close/>
                  <a:moveTo>
                    <a:pt x="14400" y="821"/>
                  </a:moveTo>
                  <a:lnTo>
                    <a:pt x="14400" y="800"/>
                  </a:lnTo>
                  <a:lnTo>
                    <a:pt x="14391" y="810"/>
                  </a:lnTo>
                  <a:lnTo>
                    <a:pt x="14391" y="821"/>
                  </a:lnTo>
                  <a:lnTo>
                    <a:pt x="14400" y="8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296" name="Text Box 8"/>
            <p:cNvSpPr txBox="1">
              <a:spLocks noChangeArrowheads="1"/>
            </p:cNvSpPr>
            <p:nvPr/>
          </p:nvSpPr>
          <p:spPr bwMode="auto">
            <a:xfrm>
              <a:off x="1231" y="-2527"/>
              <a:ext cx="14379" cy="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38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	INTERNETWORKING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830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8306" name="Rectangle 18"/>
          <p:cNvSpPr>
            <a:spLocks noChangeArrowheads="1"/>
          </p:cNvSpPr>
          <p:nvPr/>
        </p:nvSpPr>
        <p:spPr bwMode="auto">
          <a:xfrm>
            <a:off x="0" y="18288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connecting networks together to make an internetwork or an internet..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/>
          <p:cNvSpPr/>
          <p:nvPr/>
        </p:nvSpPr>
        <p:spPr>
          <a:xfrm>
            <a:off x="228600" y="76200"/>
            <a:ext cx="5207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 smtClean="0"/>
              <a:t>Maximum transfer unit (MTU)</a:t>
            </a:r>
            <a:endParaRPr lang="en-US" sz="3200" dirty="0"/>
          </a:p>
        </p:txBody>
      </p:sp>
      <p:pic>
        <p:nvPicPr>
          <p:cNvPr id="241" name="image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09600"/>
            <a:ext cx="7115175" cy="1743075"/>
          </a:xfrm>
          <a:prstGeom prst="rect">
            <a:avLst/>
          </a:prstGeom>
        </p:spPr>
      </p:pic>
      <p:pic>
        <p:nvPicPr>
          <p:cNvPr id="242" name="image2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8275" y="2514600"/>
            <a:ext cx="626745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219200"/>
            <a:ext cx="5495875" cy="731520"/>
          </a:xfrm>
          <a:prstGeom prst="rect">
            <a:avLst/>
          </a:prstGeom>
        </p:spPr>
      </p:pic>
      <p:pic>
        <p:nvPicPr>
          <p:cNvPr id="3" name="image2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3200400"/>
            <a:ext cx="7747141" cy="3009900"/>
          </a:xfrm>
          <a:prstGeom prst="rect">
            <a:avLst/>
          </a:prstGeom>
        </p:spPr>
      </p:pic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52400" y="2590800"/>
            <a:ext cx="42957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22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Fragmentation example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152400" y="152400"/>
            <a:ext cx="4762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22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Flags used in fragmentation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-228600" y="-661205"/>
            <a:ext cx="9691307" cy="409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10976" tIns="1396560" rIns="698280" bIns="6728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EXAMPLE: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packet has arrived with an M bit value of 1 and a fragmentation offset value of 0. Is this the first fragment, the last fragment, or a middle fragment?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4193" name="Freeform 1"/>
          <p:cNvSpPr>
            <a:spLocks/>
          </p:cNvSpPr>
          <p:nvPr/>
        </p:nvSpPr>
        <p:spPr bwMode="auto">
          <a:xfrm>
            <a:off x="381000" y="2855913"/>
            <a:ext cx="9144000" cy="1716087"/>
          </a:xfrm>
          <a:custGeom>
            <a:avLst/>
            <a:gdLst/>
            <a:ahLst/>
            <a:cxnLst>
              <a:cxn ang="0">
                <a:pos x="14400" y="0"/>
              </a:cxn>
              <a:cxn ang="0">
                <a:pos x="0" y="0"/>
              </a:cxn>
              <a:cxn ang="0">
                <a:pos x="0" y="1350"/>
              </a:cxn>
              <a:cxn ang="0">
                <a:pos x="0" y="1351"/>
              </a:cxn>
              <a:cxn ang="0">
                <a:pos x="0" y="2701"/>
              </a:cxn>
              <a:cxn ang="0">
                <a:pos x="14400" y="2701"/>
              </a:cxn>
              <a:cxn ang="0">
                <a:pos x="14400" y="1351"/>
              </a:cxn>
              <a:cxn ang="0">
                <a:pos x="14400" y="1350"/>
              </a:cxn>
              <a:cxn ang="0">
                <a:pos x="14400" y="0"/>
              </a:cxn>
            </a:cxnLst>
            <a:rect l="0" t="0" r="r" b="b"/>
            <a:pathLst>
              <a:path w="14400" h="2702">
                <a:moveTo>
                  <a:pt x="14400" y="0"/>
                </a:moveTo>
                <a:lnTo>
                  <a:pt x="0" y="0"/>
                </a:lnTo>
                <a:lnTo>
                  <a:pt x="0" y="1350"/>
                </a:lnTo>
                <a:lnTo>
                  <a:pt x="0" y="1351"/>
                </a:lnTo>
                <a:lnTo>
                  <a:pt x="0" y="2701"/>
                </a:lnTo>
                <a:lnTo>
                  <a:pt x="14400" y="2701"/>
                </a:lnTo>
                <a:lnTo>
                  <a:pt x="14400" y="1351"/>
                </a:lnTo>
                <a:lnTo>
                  <a:pt x="14400" y="1350"/>
                </a:lnTo>
                <a:lnTo>
                  <a:pt x="144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0" y="3124200"/>
            <a:ext cx="899477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19238" algn="l"/>
                <a:tab pos="2289175" algn="l"/>
                <a:tab pos="3660775" algn="l"/>
                <a:tab pos="4264025" algn="l"/>
                <a:tab pos="5216525" algn="l"/>
                <a:tab pos="6156325" algn="l"/>
                <a:tab pos="6542088" algn="l"/>
              </a:tabLst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Solution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19238" algn="l"/>
                <a:tab pos="2289175" algn="l"/>
                <a:tab pos="3660775" algn="l"/>
                <a:tab pos="4264025" algn="l"/>
                <a:tab pos="5216525" algn="l"/>
                <a:tab pos="6156325" algn="l"/>
                <a:tab pos="6542088" algn="l"/>
              </a:tabLst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Because the M bit is 1, it is either the first fragment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19238" algn="l"/>
                <a:tab pos="2289175" algn="l"/>
                <a:tab pos="3660775" algn="l"/>
                <a:tab pos="4264025" algn="l"/>
                <a:tab pos="5216525" algn="l"/>
                <a:tab pos="6156325" algn="l"/>
                <a:tab pos="6542088" algn="l"/>
              </a:tabLst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 a middle</a:t>
            </a:r>
            <a:r>
              <a:rPr lang="en-US" sz="28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one</a:t>
            </a:r>
            <a:r>
              <a:rPr kumimoji="0" lang="en-US" sz="28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Because	the</a:t>
            </a:r>
            <a:r>
              <a:rPr kumimoji="0" lang="en-US" sz="28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offset</a:t>
            </a:r>
            <a:r>
              <a:rPr kumimoji="0" lang="en-US" sz="28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value</a:t>
            </a:r>
            <a:r>
              <a:rPr lang="en-US" sz="28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is	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19238" algn="l"/>
                <a:tab pos="2289175" algn="l"/>
                <a:tab pos="3660775" algn="l"/>
                <a:tab pos="4264025" algn="l"/>
                <a:tab pos="5216525" algn="l"/>
                <a:tab pos="6156325" algn="l"/>
                <a:tab pos="6542088" algn="l"/>
              </a:tabLst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fragment.</a:t>
            </a:r>
            <a:endParaRPr kumimoji="0" lang="en-US" sz="11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19238" algn="l"/>
                <a:tab pos="2289175" algn="l"/>
                <a:tab pos="3660775" algn="l"/>
                <a:tab pos="4264025" algn="l"/>
                <a:tab pos="5216525" algn="l"/>
                <a:tab pos="6156325" algn="l"/>
                <a:tab pos="6542088" algn="l"/>
              </a:tabLst>
            </a:pPr>
            <a: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076227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309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IPv6 ADDRESSES</a:t>
            </a:r>
          </a:p>
        </p:txBody>
      </p:sp>
      <p:sp>
        <p:nvSpPr>
          <p:cNvPr id="14541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6229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Despite all short-term solutions, address depletion is still a long-term problem for the Internet. This and other problems in the IP protocol itself have been the motivation for IPv6. </a:t>
            </a:r>
          </a:p>
        </p:txBody>
      </p:sp>
    </p:spTree>
    <p:extLst>
      <p:ext uri="{BB962C8B-B14F-4D97-AF65-F5344CB8AC3E}">
        <p14:creationId xmlns:p14="http://schemas.microsoft.com/office/powerpoint/2010/main" xmlns="" val="10425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kumimoji="1" lang="en-US" altLang="en-US">
              <a:latin typeface="Tahoma" pitchFamily="34" charset="0"/>
            </a:endParaRPr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>
            <a:off x="458788" y="3429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64611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IPv6 address is 128 bits long.</a:t>
            </a:r>
          </a:p>
        </p:txBody>
      </p:sp>
      <p:grpSp>
        <p:nvGrpSpPr>
          <p:cNvPr id="146444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4644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44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800" i="1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766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34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IPv6 address in binary and hexadecimal colon notation</a:t>
            </a:r>
          </a:p>
        </p:txBody>
      </p:sp>
      <p:pic>
        <p:nvPicPr>
          <p:cNvPr id="1484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6813"/>
            <a:ext cx="79898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273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924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Abbreviated IPv6 addresses</a:t>
            </a:r>
          </a:p>
        </p:txBody>
      </p:sp>
      <p:pic>
        <p:nvPicPr>
          <p:cNvPr id="1495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58975"/>
            <a:ext cx="7304088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30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IPv6 Colon Hexadecimal Notation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25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128 bit number expressed as dotted decimal</a:t>
            </a:r>
          </a:p>
          <a:p>
            <a:pPr algn="ctr">
              <a:buFont typeface="Wingdings 3" pitchFamily="18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104.230.140.100.255.255.255.255.0.0.17.128.150.10.255.255 becomes</a:t>
            </a:r>
          </a:p>
          <a:p>
            <a:pPr algn="ctr">
              <a:buFont typeface="Wingdings 3" pitchFamily="18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68E6:8C64:FFFF:FFFF:0:1180:96A:FFFF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b="1" dirty="0" smtClean="0"/>
              <a:t>Hex notation allows </a:t>
            </a:r>
            <a:r>
              <a:rPr lang="en-US" b="1" u="sng" dirty="0" smtClean="0">
                <a:solidFill>
                  <a:srgbClr val="FF0000"/>
                </a:solidFill>
              </a:rPr>
              <a:t>zero compression</a:t>
            </a:r>
          </a:p>
          <a:p>
            <a:pPr lvl="1">
              <a:defRPr/>
            </a:pPr>
            <a:r>
              <a:rPr lang="en-US" dirty="0" smtClean="0"/>
              <a:t>A string of repeated zeros is replaced with a pair of colons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FF05:0:0:0:0:0:0:B3 becomes FF05::B3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Can be applied only once in any address</a:t>
            </a:r>
          </a:p>
        </p:txBody>
      </p:sp>
    </p:spTree>
    <p:extLst>
      <p:ext uri="{BB962C8B-B14F-4D97-AF65-F5344CB8AC3E}">
        <p14:creationId xmlns:p14="http://schemas.microsoft.com/office/powerpoint/2010/main" xmlns="" val="2002857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6212144"/>
            <a:ext cx="6172200" cy="62865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The IPv6 fixed header (required).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Main IPv6 Header</a:t>
            </a:r>
          </a:p>
        </p:txBody>
      </p:sp>
      <p:pic>
        <p:nvPicPr>
          <p:cNvPr id="153604" name="Picture 5" descr="5-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70866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988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1"/>
          <p:cNvSpPr>
            <a:spLocks noGrp="1"/>
          </p:cNvSpPr>
          <p:nvPr>
            <p:ph idx="1"/>
          </p:nvPr>
        </p:nvSpPr>
        <p:spPr>
          <a:xfrm>
            <a:off x="914400" y="1447800"/>
            <a:ext cx="80010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Version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(4-bits): </a:t>
            </a:r>
            <a:r>
              <a:rPr lang="en-US" dirty="0" smtClean="0"/>
              <a:t>It represents the version of Internet Protocol</a:t>
            </a:r>
          </a:p>
          <a:p>
            <a:pPr>
              <a:defRPr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Traffic Class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(8-bits): </a:t>
            </a:r>
            <a:r>
              <a:rPr lang="en-US" dirty="0" smtClean="0"/>
              <a:t>These 8 bits are divided into two parts. The most significant </a:t>
            </a:r>
            <a:r>
              <a:rPr lang="en-US" dirty="0" smtClean="0">
                <a:solidFill>
                  <a:srgbClr val="FF0000"/>
                </a:solidFill>
              </a:rPr>
              <a:t>6 bits are used for Type of Service </a:t>
            </a:r>
            <a:r>
              <a:rPr lang="en-US" dirty="0" smtClean="0"/>
              <a:t>&amp;  The least significant </a:t>
            </a:r>
            <a:r>
              <a:rPr lang="en-US" dirty="0" smtClean="0">
                <a:solidFill>
                  <a:srgbClr val="FF0000"/>
                </a:solidFill>
              </a:rPr>
              <a:t>2 bits are used for Explicit Congestion Notification </a:t>
            </a:r>
            <a:r>
              <a:rPr lang="en-US" dirty="0" smtClean="0"/>
              <a:t>(ECN).</a:t>
            </a:r>
          </a:p>
          <a:p>
            <a:pPr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Flow Label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(20-bits): </a:t>
            </a:r>
            <a:r>
              <a:rPr lang="en-US" sz="2800" dirty="0"/>
              <a:t>This label is used to </a:t>
            </a:r>
            <a:r>
              <a:rPr lang="en-US" sz="2800" dirty="0">
                <a:solidFill>
                  <a:srgbClr val="FF0000"/>
                </a:solidFill>
              </a:rPr>
              <a:t>maintain the sequential flow of the packets belonging to a communication</a:t>
            </a:r>
            <a:r>
              <a:rPr lang="en-US" sz="2800" dirty="0"/>
              <a:t>.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Payload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Length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(16-bits): </a:t>
            </a:r>
            <a:r>
              <a:rPr lang="en-US" sz="2800" dirty="0"/>
              <a:t>This field is used to tell the routers how much information a particular packet contains in its payload. </a:t>
            </a:r>
          </a:p>
          <a:p>
            <a:pPr>
              <a:buFont typeface="Wingdings 3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IPV6 Header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7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209" y="1415034"/>
            <a:ext cx="6795581" cy="4027932"/>
          </a:xfrm>
          <a:prstGeom prst="rect">
            <a:avLst/>
          </a:prstGeom>
        </p:spPr>
      </p:pic>
      <p:sp>
        <p:nvSpPr>
          <p:cNvPr id="270337" name="Text Box 1"/>
          <p:cNvSpPr txBox="1">
            <a:spLocks noChangeArrowheads="1"/>
          </p:cNvSpPr>
          <p:nvPr/>
        </p:nvSpPr>
        <p:spPr bwMode="auto">
          <a:xfrm>
            <a:off x="1158875" y="93663"/>
            <a:ext cx="7604125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22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Links between two hosts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Next Header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(8-bits):</a:t>
            </a:r>
            <a:r>
              <a:rPr lang="en-US" dirty="0" smtClean="0"/>
              <a:t> </a:t>
            </a:r>
            <a:r>
              <a:rPr lang="en-US" sz="2400" dirty="0" smtClean="0"/>
              <a:t>This field is used to indicate either the type of Extension Header.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Hop Limit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(8-bits): </a:t>
            </a:r>
            <a:r>
              <a:rPr lang="en-US" sz="2400" dirty="0" smtClean="0"/>
              <a:t>This field is used to stop packet to loop in the network infinitely. The value of Hop Limit field is decremented by 1 as it passes a link (router/hop). When the field reaches 0 the packet is discarded.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Source Address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(128-bits): </a:t>
            </a:r>
            <a:r>
              <a:rPr lang="en-US" sz="2400" dirty="0" smtClean="0"/>
              <a:t>This field indicates the address of originator of the packet.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Destination Address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(128-bits): </a:t>
            </a:r>
            <a:r>
              <a:rPr lang="en-US" sz="2400" dirty="0" smtClean="0"/>
              <a:t>This field provides the address of intended recipient of the packet.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IPV6 Header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35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304925"/>
            <a:ext cx="5924550" cy="5324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0" y="457200"/>
            <a:ext cx="444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 smtClean="0"/>
              <a:t>Next header codes for IPv6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228600" y="100013"/>
            <a:ext cx="73723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22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Priorities for congestion-controlled traffic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3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328" y="1191483"/>
            <a:ext cx="8081343" cy="5285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Rectangle 1"/>
          <p:cNvSpPr>
            <a:spLocks noChangeArrowheads="1"/>
          </p:cNvSpPr>
          <p:nvPr/>
        </p:nvSpPr>
        <p:spPr bwMode="auto">
          <a:xfrm>
            <a:off x="0" y="228600"/>
            <a:ext cx="7947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89075" algn="l"/>
              </a:tabLst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Priorities for noncongestion-controlled traffic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42" name="image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6850"/>
            <a:ext cx="8562975" cy="2647950"/>
          </a:xfrm>
          <a:prstGeom prst="rect">
            <a:avLst/>
          </a:prstGeom>
          <a:noFill/>
        </p:spPr>
      </p:pic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350838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743200"/>
            <a:ext cx="6753225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990600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Extension header types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"/>
            <a:ext cx="8839199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 smtClean="0"/>
              <a:t>Advantages of IPv6 over IPv4(</a:t>
            </a:r>
            <a:r>
              <a:rPr lang="en-US" sz="3200" dirty="0" smtClean="0"/>
              <a:t>Ipv4 v/s Ipv6)</a:t>
            </a:r>
            <a:r>
              <a:rPr lang="en-US" altLang="zh-TW" sz="3200" dirty="0" smtClean="0"/>
              <a:t> </a:t>
            </a:r>
          </a:p>
        </p:txBody>
      </p:sp>
      <p:graphicFrame>
        <p:nvGraphicFramePr>
          <p:cNvPr id="31900" name="Group 1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1081186"/>
              </p:ext>
            </p:extLst>
          </p:nvPr>
        </p:nvGraphicFramePr>
        <p:xfrm>
          <a:off x="609600" y="1676400"/>
          <a:ext cx="8229600" cy="4884767"/>
        </p:xfrm>
        <a:graphic>
          <a:graphicData uri="http://schemas.openxmlformats.org/drawingml/2006/table">
            <a:tbl>
              <a:tblPr/>
              <a:tblGrid>
                <a:gridCol w="2744788"/>
                <a:gridCol w="2741612"/>
                <a:gridCol w="2743200"/>
              </a:tblGrid>
              <a:tr h="4575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Feature</a:t>
                      </a:r>
                    </a:p>
                  </a:txBody>
                  <a:tcPr marT="45719" marB="4571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IPv4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IPv6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4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Source and destination address</a:t>
                      </a:r>
                    </a:p>
                  </a:txBody>
                  <a:tcPr marT="45719" marB="4571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32 bits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128 bits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Address Format</a:t>
                      </a:r>
                    </a:p>
                  </a:txBody>
                  <a:tcPr marT="45719" marB="4571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Dotted Decimal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Hexadecimal Notation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No of Address</a:t>
                      </a:r>
                    </a:p>
                  </a:txBody>
                  <a:tcPr marT="45719" marB="4571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2^32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2^128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IPSec</a:t>
                      </a:r>
                    </a:p>
                  </a:txBody>
                  <a:tcPr marT="45719" marB="4571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Optional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required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Payload ID for QoS in the header </a:t>
                      </a:r>
                    </a:p>
                  </a:txBody>
                  <a:tcPr marT="45719" marB="4571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No identification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Using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Flow label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 field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Fragmentation</a:t>
                      </a:r>
                    </a:p>
                  </a:txBody>
                  <a:tcPr marT="45719" marB="4571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Both router and the sending hosts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Only supported at the sending hosts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Header checksum</a:t>
                      </a:r>
                    </a:p>
                  </a:txBody>
                  <a:tcPr marT="45719" marB="4571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 included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Not included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Resolve IP address to a link layer address</a:t>
                      </a:r>
                    </a:p>
                  </a:txBody>
                  <a:tcPr marT="45719" marB="4571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broadcast ARP request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Multicast Neighbor Solicitation message</a:t>
                      </a:r>
                    </a:p>
                  </a:txBody>
                  <a:tcPr marT="45719" marB="4571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8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77813"/>
            <a:ext cx="7634287" cy="10175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Tahoma" pitchFamily="34" charset="0"/>
              </a:rPr>
              <a:t>Advantages of IPv6 over IPv4</a:t>
            </a:r>
            <a:br>
              <a:rPr lang="en-US" altLang="zh-TW" dirty="0" smtClean="0">
                <a:latin typeface="Tahoma" pitchFamily="34" charset="0"/>
              </a:rPr>
            </a:br>
            <a:r>
              <a:rPr lang="en-US" altLang="zh-TW" dirty="0" smtClean="0">
                <a:latin typeface="Tahoma" pitchFamily="34" charset="0"/>
              </a:rPr>
              <a:t>(</a:t>
            </a:r>
            <a:r>
              <a:rPr lang="en-US" dirty="0" smtClean="0"/>
              <a:t>Ipv4 v/s Ipv6)</a:t>
            </a:r>
            <a:r>
              <a:rPr lang="en-US" altLang="zh-TW" dirty="0" smtClean="0">
                <a:latin typeface="Tahoma" pitchFamily="34" charset="0"/>
              </a:rPr>
              <a:t> (2)</a:t>
            </a:r>
          </a:p>
        </p:txBody>
      </p:sp>
      <p:graphicFrame>
        <p:nvGraphicFramePr>
          <p:cNvPr id="32817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32391095"/>
              </p:ext>
            </p:extLst>
          </p:nvPr>
        </p:nvGraphicFramePr>
        <p:xfrm>
          <a:off x="457200" y="1981200"/>
          <a:ext cx="8229600" cy="3808413"/>
        </p:xfrm>
        <a:graphic>
          <a:graphicData uri="http://schemas.openxmlformats.org/drawingml/2006/table">
            <a:tbl>
              <a:tblPr/>
              <a:tblGrid>
                <a:gridCol w="2744788"/>
                <a:gridCol w="2741612"/>
                <a:gridCol w="2743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Feature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IPv4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IPv6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Determine the address of the best default gateway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ICMP Router Discovery(optional)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ICMPv6 Router Solicitation and Router Advertisement (required)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Send traffic to all nodes on a subnet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Broadcast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Link-local scope all-nodes multicast address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Configure address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Manually or DHCP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Autoconfiguration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Manage local subnet group membership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 (IGMP)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Multicast Listener Discovery (MLD)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478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152401" y="23813"/>
            <a:ext cx="89916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22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Network layer at the source, router, and destination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863" y="1451229"/>
            <a:ext cx="7690274" cy="3955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1" y="23813"/>
            <a:ext cx="89916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22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Network layer at the source, router, and destination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66294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8197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IPv4 datagram format (IPV4 Header)</a:t>
            </a:r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662113"/>
            <a:ext cx="63341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277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 datagram format (IPV4 Header)</a:t>
            </a:r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444625"/>
            <a:ext cx="4343400" cy="5108575"/>
          </a:xfrm>
          <a:ln/>
        </p:spPr>
        <p:txBody>
          <a:bodyPr>
            <a:normAutofit lnSpcReduction="10000"/>
          </a:bodyPr>
          <a:lstStyle/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sz="1800" b="1" dirty="0" smtClean="0"/>
              <a:t>Version: IP Version</a:t>
            </a:r>
          </a:p>
          <a:p>
            <a:pPr marL="574675" lvl="1" indent="-227013" eaLnBrk="1" hangingPunct="1">
              <a:lnSpc>
                <a:spcPct val="80000"/>
              </a:lnSpc>
              <a:defRPr/>
            </a:pPr>
            <a:r>
              <a:rPr lang="en-US" sz="1600" dirty="0" smtClean="0"/>
              <a:t>4 for IPv4</a:t>
            </a:r>
          </a:p>
          <a:p>
            <a:pPr marL="574675" lvl="1" indent="-227013" eaLnBrk="1" hangingPunct="1">
              <a:lnSpc>
                <a:spcPct val="80000"/>
              </a:lnSpc>
              <a:defRPr/>
            </a:pPr>
            <a:r>
              <a:rPr lang="en-US" sz="1600" dirty="0" smtClean="0"/>
              <a:t>6 for IPv6</a:t>
            </a:r>
          </a:p>
          <a:p>
            <a:pPr marL="574675" lvl="1" indent="-227013" eaLnBrk="1" hangingPunct="1">
              <a:lnSpc>
                <a:spcPct val="80000"/>
              </a:lnSpc>
              <a:defRPr/>
            </a:pPr>
            <a:endParaRPr lang="en-US" sz="1600" dirty="0" smtClean="0"/>
          </a:p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sz="1800" b="1" dirty="0" err="1" smtClean="0"/>
              <a:t>HLen</a:t>
            </a:r>
            <a:r>
              <a:rPr lang="en-US" sz="1800" b="1" dirty="0" smtClean="0"/>
              <a:t>: Header Length</a:t>
            </a:r>
          </a:p>
          <a:p>
            <a:pPr marL="574675" lvl="1" indent="-227013" eaLnBrk="1" hangingPunct="1">
              <a:lnSpc>
                <a:spcPct val="80000"/>
              </a:lnSpc>
              <a:defRPr/>
            </a:pPr>
            <a:r>
              <a:rPr lang="en-US" sz="1600" dirty="0" smtClean="0"/>
              <a:t>32-bit words (typically 5)</a:t>
            </a:r>
          </a:p>
          <a:p>
            <a:pPr marL="574675" lvl="1" indent="-227013" eaLnBrk="1" hangingPunct="1">
              <a:lnSpc>
                <a:spcPct val="80000"/>
              </a:lnSpc>
              <a:defRPr/>
            </a:pPr>
            <a:endParaRPr lang="en-US" sz="1600" dirty="0" smtClean="0"/>
          </a:p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sz="1800" b="1" dirty="0" smtClean="0"/>
              <a:t>TOS: Type of Service</a:t>
            </a:r>
          </a:p>
          <a:p>
            <a:pPr marL="574675" lvl="1" indent="-227013" eaLnBrk="1" hangingPunct="1">
              <a:lnSpc>
                <a:spcPct val="80000"/>
              </a:lnSpc>
              <a:defRPr/>
            </a:pPr>
            <a:r>
              <a:rPr lang="en-US" sz="1600" dirty="0" smtClean="0"/>
              <a:t>Priority information</a:t>
            </a:r>
          </a:p>
          <a:p>
            <a:pPr marL="574675" lvl="1" indent="-227013" eaLnBrk="1" hangingPunct="1">
              <a:lnSpc>
                <a:spcPct val="80000"/>
              </a:lnSpc>
              <a:defRPr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Identifier, flags,  fragment </a:t>
            </a:r>
            <a:br>
              <a:rPr lang="en-US" sz="1800" b="1" dirty="0" smtClean="0"/>
            </a:br>
            <a:r>
              <a:rPr lang="en-US" sz="1800" b="1" dirty="0" smtClean="0"/>
              <a:t>offset </a:t>
            </a:r>
            <a:r>
              <a:rPr lang="en-US" sz="1800" dirty="0" smtClean="0">
                <a:sym typeface="Wingdings" pitchFamily="2" charset="2"/>
              </a:rPr>
              <a:t> used primarily for</a:t>
            </a:r>
            <a:br>
              <a:rPr lang="en-US" sz="1800" dirty="0" smtClean="0">
                <a:sym typeface="Wingdings" pitchFamily="2" charset="2"/>
              </a:rPr>
            </a:br>
            <a:r>
              <a:rPr lang="en-US" sz="1800" dirty="0" smtClean="0">
                <a:sym typeface="Wingdings" pitchFamily="2" charset="2"/>
              </a:rPr>
              <a:t> fragmentation</a:t>
            </a:r>
            <a:endParaRPr lang="en-US" sz="1800" dirty="0" smtClean="0"/>
          </a:p>
          <a:p>
            <a:pPr lvl="3" eaLnBrk="1" hangingPunct="1">
              <a:lnSpc>
                <a:spcPct val="80000"/>
              </a:lnSpc>
              <a:defRPr/>
            </a:pPr>
            <a:endParaRPr lang="en-US" sz="17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 smtClean="0"/>
              <a:t>Time to live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700" dirty="0" smtClean="0"/>
              <a:t>Must be decremented </a:t>
            </a:r>
            <a:br>
              <a:rPr lang="en-US" sz="1700" dirty="0" smtClean="0"/>
            </a:br>
            <a:r>
              <a:rPr lang="en-US" sz="1700" dirty="0" smtClean="0"/>
              <a:t>at each router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700" dirty="0" smtClean="0"/>
              <a:t>Packets with TTL=0 </a:t>
            </a:r>
            <a:br>
              <a:rPr lang="en-US" sz="1700" dirty="0" smtClean="0"/>
            </a:br>
            <a:r>
              <a:rPr lang="en-US" sz="1700" dirty="0" smtClean="0"/>
              <a:t>are thrown away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700" dirty="0" smtClean="0"/>
              <a:t>Ensure packets exit </a:t>
            </a:r>
            <a:br>
              <a:rPr lang="en-US" sz="1700" dirty="0" smtClean="0"/>
            </a:br>
            <a:r>
              <a:rPr lang="en-US" sz="1700" dirty="0" smtClean="0"/>
              <a:t>the network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en-US" sz="1200" dirty="0" smtClean="0"/>
          </a:p>
        </p:txBody>
      </p:sp>
      <p:sp>
        <p:nvSpPr>
          <p:cNvPr id="4403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444625"/>
            <a:ext cx="3962400" cy="4956175"/>
          </a:xfrm>
          <a:ln>
            <a:prstDash val="soli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800" b="1" dirty="0" smtClean="0"/>
              <a:t>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Demultiplexing to higher layer protocols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TCP = 6, ICMP = 1, UDP = 17…</a:t>
            </a:r>
          </a:p>
          <a:p>
            <a:pPr lvl="3" eaLnBrk="1" hangingPunct="1">
              <a:lnSpc>
                <a:spcPct val="80000"/>
              </a:lnSpc>
            </a:pPr>
            <a:endParaRPr lang="en-US" altLang="en-US" sz="1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800" b="1" dirty="0" smtClean="0"/>
              <a:t>Header checksum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Ensures some degree of header integrity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Relatively weak – only 16 bits</a:t>
            </a:r>
          </a:p>
          <a:p>
            <a:pPr lvl="3" eaLnBrk="1" hangingPunct="1">
              <a:lnSpc>
                <a:spcPct val="80000"/>
              </a:lnSpc>
            </a:pPr>
            <a:endParaRPr lang="en-US" altLang="en-US" sz="1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800" b="1" dirty="0" smtClean="0"/>
              <a:t>Options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E.g. Source routing, record route,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Performance issues at routers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 smtClean="0"/>
              <a:t>Poorly supported or not at all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sz="2000" b="1" dirty="0" smtClean="0"/>
              <a:t>Source Address</a:t>
            </a:r>
          </a:p>
          <a:p>
            <a:pPr lvl="1" eaLnBrk="1" hangingPunct="1"/>
            <a:r>
              <a:rPr lang="en-US" altLang="en-US" sz="1800" dirty="0" smtClean="0"/>
              <a:t>32-bit IP address of sender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b="1" dirty="0" smtClean="0"/>
              <a:t>Destination Address</a:t>
            </a:r>
          </a:p>
          <a:p>
            <a:pPr lvl="1" eaLnBrk="1" hangingPunct="1"/>
            <a:r>
              <a:rPr lang="en-US" altLang="en-US" sz="1800" dirty="0" smtClean="0"/>
              <a:t>32-bit IP address of destination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10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mtClean="0">
                <a:latin typeface="Times New Roman" pitchFamily="18" charset="0"/>
              </a:rPr>
              <a:t>20.</a:t>
            </a:r>
            <a:fld id="{27C3CF1E-FDF4-43E2-837B-8F3A3E247A6E}" type="slidenum">
              <a:rPr lang="en-US" altLang="en-US" smtClean="0">
                <a:latin typeface="Times New Roman" pitchFamily="18" charset="0"/>
              </a:rPr>
              <a:pPr algn="l"/>
              <a:t>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21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1" i="1"/>
              <a:t>Service type field in IPV4</a:t>
            </a:r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506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0957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355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411413" y="1371600"/>
            <a:ext cx="3557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i="1"/>
              <a:t>Protocol values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1375" y="1843088"/>
            <a:ext cx="5127625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28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022" y="2820924"/>
            <a:ext cx="8611956" cy="1216152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85800"/>
            <a:ext cx="6960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30363" algn="l"/>
              </a:tabLst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Encapsulation of a small datagram in an Ethernet frame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749</TotalTime>
  <Words>708</Words>
  <Application>Microsoft Office PowerPoint</Application>
  <PresentationFormat>On-screen Show (4:3)</PresentationFormat>
  <Paragraphs>135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Slide 1</vt:lpstr>
      <vt:lpstr>Slide 2</vt:lpstr>
      <vt:lpstr>Slide 3</vt:lpstr>
      <vt:lpstr>Slide 4</vt:lpstr>
      <vt:lpstr>Slide 5</vt:lpstr>
      <vt:lpstr>IPv4 datagram format (IPV4 Header)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IPv6 Colon Hexadecimal Notation</vt:lpstr>
      <vt:lpstr>The Main IPv6 Header</vt:lpstr>
      <vt:lpstr>IPV6 Header Description</vt:lpstr>
      <vt:lpstr>IPV6 Header Description</vt:lpstr>
      <vt:lpstr>Slide 21</vt:lpstr>
      <vt:lpstr>Slide 22</vt:lpstr>
      <vt:lpstr>Slide 23</vt:lpstr>
      <vt:lpstr>Slide 24</vt:lpstr>
      <vt:lpstr>Advantages of IPv6 over IPv4(Ipv4 v/s Ipv6) </vt:lpstr>
      <vt:lpstr>Advantages of IPv6 over IPv4 (Ipv4 v/s Ipv6)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Networks(2015 Pattern) Unit IV- Network Layer</dc:title>
  <dc:creator>Administrator</dc:creator>
  <cp:lastModifiedBy>rgukt</cp:lastModifiedBy>
  <cp:revision>72</cp:revision>
  <dcterms:created xsi:type="dcterms:W3CDTF">2006-08-16T00:00:00Z</dcterms:created>
  <dcterms:modified xsi:type="dcterms:W3CDTF">2024-11-07T04:39:09Z</dcterms:modified>
</cp:coreProperties>
</file>