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2" r:id="rId4"/>
    <p:sldId id="293" r:id="rId5"/>
    <p:sldId id="294" r:id="rId6"/>
    <p:sldId id="268" r:id="rId7"/>
    <p:sldId id="263" r:id="rId8"/>
    <p:sldId id="257" r:id="rId9"/>
    <p:sldId id="266" r:id="rId10"/>
    <p:sldId id="258" r:id="rId11"/>
    <p:sldId id="259" r:id="rId12"/>
    <p:sldId id="270" r:id="rId13"/>
    <p:sldId id="260" r:id="rId14"/>
    <p:sldId id="267" r:id="rId15"/>
    <p:sldId id="261" r:id="rId16"/>
    <p:sldId id="304" r:id="rId17"/>
    <p:sldId id="262" r:id="rId18"/>
    <p:sldId id="317" r:id="rId19"/>
    <p:sldId id="265" r:id="rId20"/>
    <p:sldId id="295" r:id="rId21"/>
    <p:sldId id="318" r:id="rId22"/>
    <p:sldId id="264" r:id="rId23"/>
    <p:sldId id="271" r:id="rId24"/>
    <p:sldId id="323" r:id="rId25"/>
    <p:sldId id="276" r:id="rId26"/>
    <p:sldId id="324" r:id="rId27"/>
    <p:sldId id="325" r:id="rId28"/>
    <p:sldId id="272" r:id="rId29"/>
    <p:sldId id="278" r:id="rId30"/>
    <p:sldId id="279" r:id="rId31"/>
    <p:sldId id="284" r:id="rId32"/>
    <p:sldId id="283" r:id="rId33"/>
    <p:sldId id="285" r:id="rId34"/>
    <p:sldId id="286" r:id="rId35"/>
    <p:sldId id="291" r:id="rId36"/>
    <p:sldId id="277" r:id="rId37"/>
    <p:sldId id="290" r:id="rId38"/>
    <p:sldId id="289" r:id="rId39"/>
    <p:sldId id="274" r:id="rId40"/>
    <p:sldId id="275" r:id="rId41"/>
    <p:sldId id="326" r:id="rId42"/>
    <p:sldId id="327" r:id="rId43"/>
    <p:sldId id="328" r:id="rId44"/>
    <p:sldId id="280" r:id="rId45"/>
    <p:sldId id="282" r:id="rId46"/>
    <p:sldId id="296" r:id="rId47"/>
    <p:sldId id="305" r:id="rId48"/>
    <p:sldId id="297" r:id="rId49"/>
    <p:sldId id="298" r:id="rId50"/>
    <p:sldId id="316" r:id="rId51"/>
    <p:sldId id="299" r:id="rId52"/>
    <p:sldId id="300" r:id="rId53"/>
    <p:sldId id="301" r:id="rId54"/>
    <p:sldId id="312" r:id="rId55"/>
    <p:sldId id="302" r:id="rId56"/>
    <p:sldId id="303" r:id="rId57"/>
    <p:sldId id="308" r:id="rId58"/>
    <p:sldId id="310" r:id="rId59"/>
    <p:sldId id="311" r:id="rId60"/>
    <p:sldId id="329" r:id="rId61"/>
    <p:sldId id="319" r:id="rId62"/>
    <p:sldId id="320" r:id="rId63"/>
    <p:sldId id="322" r:id="rId64"/>
    <p:sldId id="321" r:id="rId65"/>
    <p:sldId id="330" r:id="rId66"/>
    <p:sldId id="331" r:id="rId67"/>
    <p:sldId id="332" r:id="rId68"/>
    <p:sldId id="333" r:id="rId69"/>
    <p:sldId id="334" r:id="rId70"/>
    <p:sldId id="335" r:id="rId71"/>
    <p:sldId id="33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21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34B2-B938-4277-8397-DADB473D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27340-CEA9-4C28-961F-DE7D8E53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443D-B8AE-446D-860A-4306EE7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69F9-C054-4B1D-A5D0-5A108A72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4F28-9365-4F14-966F-774B3CF7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D34-753C-43B6-A0E2-DD79BEE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1AF39-BD28-4B0B-880C-65C8F09D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F977-6EF5-4F88-A7DA-A098A78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FF87-DCE1-4566-846C-A288783A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9B61-4B3D-40DB-8011-3B148672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482A5-07E3-4F34-A145-A51D28AC0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7CC62-5126-43FB-99C9-F8FA896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4D1B-30E7-43F1-8BC1-4BAA1FE1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32A7-727C-4E69-B551-F3909BB2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3EF7-C3BF-4ABC-8B40-9CBFA8CB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A50E-A782-485A-B02D-D6AC376C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FCDC-79B9-4117-9FCA-8D3CEB37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4CD3-8053-4C09-89DD-E91CC223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6361-C521-4E0C-87A5-A0436ED3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5280-5D92-42C5-A220-AA6192F3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4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79B-BBB7-4131-ADC9-13B7E3CB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A24C-FF56-4623-A557-91DC871D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6F43-ED0E-4297-A1BC-DA8FAEF9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B606-F73E-4E84-95ED-E33A46CE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9153-84DA-4343-B34D-299A9DA7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2BF3-8465-4F2A-AAB7-E05F6C5A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6A7C-8C2E-40CD-A04D-F71EF661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600D2-B6F7-437A-8E84-AF85D31B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35E6-B9E6-4D52-B069-3CB5E750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5243E-B8BD-4C37-BBB1-960BDAD2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D8ABD-4A2B-4770-8E5B-CC758814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D8A8-431A-48FA-B5B8-7512AC06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7B11-E1C6-4AA2-8A71-4890B74C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6902-274C-4D82-BBBB-A4AB3E8A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3E4F6-897B-49D7-B72D-C53F86E69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781BF-C421-4BAF-A1A9-6FA8C36F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63C58-E605-403D-B29E-6FE7055C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CE15-252E-4AB9-B46C-979D1F2F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3022-CF28-4169-BEAB-4B29B23A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A17A-48E7-4F3B-8843-99EEFF8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740F6-2482-4CC8-A74C-B74D542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75D-7D57-4EF1-87CC-E9A87CD6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0C729-28CF-4DD2-B6C0-615500D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C028E-9856-414D-9C2B-7434AB2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25D3-349B-4AB6-A1FE-B69B251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3B1B-6D07-42CD-A101-D95FF20F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3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095D-1FDB-4209-94D4-E700027F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A9CF-3F6A-4C22-8EAC-1C33BF61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DE9D-808F-4CD2-8218-C037B9D8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87C2-1882-465F-BA64-DE3120A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2E15-35D6-4D1A-BD48-EAAA5F25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A38F-E457-4B5E-B1A7-AB3203C2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5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5AD2-FC6D-4651-ADD7-72C53E0C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3273-E0AB-420E-A4DC-F3223350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949F4-8383-4417-BE91-66726A677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B867-E78A-47F5-9193-42C51315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1EA8-C8AD-41E8-9D5B-768436D8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B343-6608-45B5-A419-848C0FB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A96BB-346B-4B4E-899A-884A299C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1CD9-8764-44A4-BF07-122230B0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178B-FA54-4521-B305-4B8E99A23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D2A8-61E6-4471-91AE-5E97520AE7F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0AC6-2741-4274-A7F5-FC2C90BBF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95C8-3767-4A9A-AEF7-E7B372E2F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6F40-57AE-4C75-80CD-E93905916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9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scripts/resources/vba-differen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hespreadsheetguru.com/blog/are-vba-macros-dea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spreadsheetguru.com/blog/2014/7/7/5-different-ways-to-find-the-last-row-or-last-column-using-vba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ndebruin.nl/win/personal.htm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celmacromastery.com/vba-dim/#:~:text=The%20Dim%20keyword%20is%20short%20for%20Dimension.%20It,variable%20%E2%80%93%20this%20variable%20type%20holds%20one%20value.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VBA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Future of VBA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VBA vs Macros</a:t>
            </a:r>
          </a:p>
        </p:txBody>
      </p:sp>
      <p:pic>
        <p:nvPicPr>
          <p:cNvPr id="9" name="Picture 2" descr="Introduction to Excel VBA (Excel Macros) - Beat Excel!">
            <a:extLst>
              <a:ext uri="{FF2B5EF4-FFF2-40B4-BE49-F238E27FC236}">
                <a16:creationId xmlns:a16="http://schemas.microsoft.com/office/drawing/2014/main" id="{CAFDE7A4-D75C-4C3F-AF4D-EEEAB070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395538"/>
            <a:ext cx="5448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E202C0-A177-4105-9AAE-989291F8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73" y="663970"/>
            <a:ext cx="6186675" cy="60856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B3A31-76E4-4D55-9972-51923EC7F9A1}"/>
              </a:ext>
            </a:extLst>
          </p:cNvPr>
          <p:cNvSpPr/>
          <p:nvPr/>
        </p:nvSpPr>
        <p:spPr>
          <a:xfrm>
            <a:off x="3146478" y="2483782"/>
            <a:ext cx="1577169" cy="3905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CF0F6-020A-49AE-BA58-53CDA09B3189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</a:t>
            </a:r>
            <a:r>
              <a:rPr lang="en-IN" sz="2800" b="1" dirty="0">
                <a:solidFill>
                  <a:schemeClr val="bg1"/>
                </a:solidFill>
              </a:rPr>
              <a:t>NABLE PROJECT EXPLORER AND PROPERTIES WINDOW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DE7ED-EC40-4D8F-8E46-6CFABB2F2AE5}"/>
              </a:ext>
            </a:extLst>
          </p:cNvPr>
          <p:cNvSpPr/>
          <p:nvPr/>
        </p:nvSpPr>
        <p:spPr>
          <a:xfrm>
            <a:off x="3083955" y="772214"/>
            <a:ext cx="417338" cy="3063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2E77978-2665-4E4E-80F0-25C2DFE4B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2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A6775-8B28-4724-BCF1-001B2C56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1169"/>
            <a:ext cx="6464894" cy="5631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003E0A-B46F-4C43-9960-0649A7D4FA92}"/>
              </a:ext>
            </a:extLst>
          </p:cNvPr>
          <p:cNvSpPr/>
          <p:nvPr/>
        </p:nvSpPr>
        <p:spPr>
          <a:xfrm>
            <a:off x="116863" y="2019446"/>
            <a:ext cx="2309134" cy="3905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0252A-2A5D-40B9-9055-C9CDB2377B5F}"/>
              </a:ext>
            </a:extLst>
          </p:cNvPr>
          <p:cNvSpPr/>
          <p:nvPr/>
        </p:nvSpPr>
        <p:spPr>
          <a:xfrm>
            <a:off x="4445793" y="4762646"/>
            <a:ext cx="2309134" cy="3905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E0DEB-04AE-41A0-806E-37099BBD706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SELECT WORKBOOK &gt; INSERT &gt; MODULE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041DC-548D-458C-8765-C73EE9CC6FE2}"/>
              </a:ext>
            </a:extLst>
          </p:cNvPr>
          <p:cNvSpPr/>
          <p:nvPr/>
        </p:nvSpPr>
        <p:spPr>
          <a:xfrm>
            <a:off x="7650481" y="2503094"/>
            <a:ext cx="4371190" cy="23838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Modules are COMMON for the entire workbook</a:t>
            </a:r>
          </a:p>
          <a:p>
            <a:pPr marL="285750" indent="-285750" algn="ctr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NOT sheet specific</a:t>
            </a:r>
          </a:p>
          <a:p>
            <a:pPr marL="285750" indent="-285750" algn="ctr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5671B49-ABC4-471B-9B95-AC7E3FB01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07BDAB-F78B-4945-9FC5-FBDDA30C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58" y="598020"/>
            <a:ext cx="4731083" cy="6259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7E0DEB-04AE-41A0-806E-37099BBD706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MODULE NAME CAN BE CHANGED – SPACES NOT ALLOWED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A787D-3FD3-4139-8935-FF50699F4A87}"/>
              </a:ext>
            </a:extLst>
          </p:cNvPr>
          <p:cNvSpPr/>
          <p:nvPr/>
        </p:nvSpPr>
        <p:spPr>
          <a:xfrm>
            <a:off x="3876513" y="6170106"/>
            <a:ext cx="1367840" cy="3472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4D3F9A-F2AC-4639-8B88-C7301749A5CE}"/>
              </a:ext>
            </a:extLst>
          </p:cNvPr>
          <p:cNvSpPr/>
          <p:nvPr/>
        </p:nvSpPr>
        <p:spPr>
          <a:xfrm>
            <a:off x="4270957" y="3207719"/>
            <a:ext cx="1367840" cy="1860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A89C0-D9F1-440C-A126-D45977C09B5E}"/>
              </a:ext>
            </a:extLst>
          </p:cNvPr>
          <p:cNvSpPr/>
          <p:nvPr/>
        </p:nvSpPr>
        <p:spPr>
          <a:xfrm>
            <a:off x="8901953" y="2503094"/>
            <a:ext cx="3119718" cy="12459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Multiple Modules allowed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Each Module can also have multiple codes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A32951B-8C8C-4556-93E8-C60F42FF6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6FA2F-4701-4186-8DCD-3D2B2422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095314"/>
            <a:ext cx="7497221" cy="26673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C21233-FBE3-41C9-86F4-A0A48BCB898C}"/>
              </a:ext>
            </a:extLst>
          </p:cNvPr>
          <p:cNvSpPr/>
          <p:nvPr/>
        </p:nvSpPr>
        <p:spPr>
          <a:xfrm>
            <a:off x="6895948" y="2366686"/>
            <a:ext cx="2826785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WRITE THE CODE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DBA9384-9815-481B-93DF-D5914B74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CODE SYNTAX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39038-627B-43A6-A630-0BF0955B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8" y="951060"/>
            <a:ext cx="7750561" cy="3244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6045DD-8443-426F-838F-3DA73BAF6B18}"/>
              </a:ext>
            </a:extLst>
          </p:cNvPr>
          <p:cNvSpPr/>
          <p:nvPr/>
        </p:nvSpPr>
        <p:spPr>
          <a:xfrm>
            <a:off x="7926889" y="2339795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starts with Sub and ends with End Sub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First Line of Code ends with ()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6CA5CF-E08E-4C3F-859E-0B89E23A496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25271" y="1452286"/>
            <a:ext cx="5201618" cy="1418666"/>
          </a:xfrm>
          <a:prstGeom prst="bentConnector3">
            <a:avLst/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A8A8BC-E1F3-4664-89BA-19C693710D5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183341" y="2510118"/>
            <a:ext cx="8790939" cy="891991"/>
          </a:xfrm>
          <a:prstGeom prst="bentConnector4">
            <a:avLst>
              <a:gd name="adj1" fmla="val 10107"/>
              <a:gd name="adj2" fmla="val 186934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6CC4F-B23F-485B-9AA3-3567564B1109}"/>
              </a:ext>
            </a:extLst>
          </p:cNvPr>
          <p:cNvSpPr/>
          <p:nvPr/>
        </p:nvSpPr>
        <p:spPr>
          <a:xfrm>
            <a:off x="4055377" y="5223382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After a dot notation (.) options will appear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B0BE993-D3B7-4913-8072-060934D421D2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2904987" y="2025600"/>
            <a:ext cx="3331829" cy="3063733"/>
          </a:xfrm>
          <a:prstGeom prst="bentConnector3">
            <a:avLst>
              <a:gd name="adj1" fmla="val 223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951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2F1CD0-F588-4F3F-A3F0-32622917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6" y="780976"/>
            <a:ext cx="9386999" cy="2439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B71436-3E64-4F1D-92B3-876B2AD88465}"/>
              </a:ext>
            </a:extLst>
          </p:cNvPr>
          <p:cNvSpPr/>
          <p:nvPr/>
        </p:nvSpPr>
        <p:spPr>
          <a:xfrm>
            <a:off x="556030" y="5638276"/>
            <a:ext cx="2947785" cy="8774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Sele</a:t>
            </a:r>
            <a:r>
              <a:rPr lang="en-IN" dirty="0">
                <a:solidFill>
                  <a:schemeClr val="tx1"/>
                </a:solidFill>
              </a:rPr>
              <a:t>ct code and Run (F5)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63542-0EEF-4A05-A16A-AD08D3D45831}"/>
              </a:ext>
            </a:extLst>
          </p:cNvPr>
          <p:cNvSpPr/>
          <p:nvPr/>
        </p:nvSpPr>
        <p:spPr>
          <a:xfrm>
            <a:off x="3503815" y="1440803"/>
            <a:ext cx="316346" cy="4083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RUN MACROS FROM VBA WINDOW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5C8A9-5A49-405D-8C4F-D4BE6CE4F98C}"/>
              </a:ext>
            </a:extLst>
          </p:cNvPr>
          <p:cNvSpPr/>
          <p:nvPr/>
        </p:nvSpPr>
        <p:spPr>
          <a:xfrm>
            <a:off x="4133735" y="1440803"/>
            <a:ext cx="316346" cy="4083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8F06276-B6A6-4F7C-915D-8A222FC97BED}"/>
              </a:ext>
            </a:extLst>
          </p:cNvPr>
          <p:cNvCxnSpPr>
            <a:cxnSpLocks/>
          </p:cNvCxnSpPr>
          <p:nvPr/>
        </p:nvCxnSpPr>
        <p:spPr>
          <a:xfrm rot="5400000">
            <a:off x="951378" y="2927667"/>
            <a:ext cx="3789156" cy="1632065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26BA-E755-465A-84F8-91DA032D8E3D}"/>
              </a:ext>
            </a:extLst>
          </p:cNvPr>
          <p:cNvSpPr/>
          <p:nvPr/>
        </p:nvSpPr>
        <p:spPr>
          <a:xfrm>
            <a:off x="4291908" y="5638276"/>
            <a:ext cx="2947785" cy="8774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Use </a:t>
            </a:r>
            <a:r>
              <a:rPr lang="en-IN" sz="1800" b="1" dirty="0">
                <a:solidFill>
                  <a:schemeClr val="tx1"/>
                </a:solidFill>
              </a:rPr>
              <a:t>Reset </a:t>
            </a:r>
            <a:r>
              <a:rPr lang="en-IN" sz="1800" dirty="0">
                <a:solidFill>
                  <a:schemeClr val="tx1"/>
                </a:solidFill>
              </a:rPr>
              <a:t>whenever you get an error</a:t>
            </a:r>
            <a:endParaRPr lang="en-IN" sz="1800" b="1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7FEEAE5-78B9-46D4-9A7A-67ED7B10C877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16200000" flipH="1">
            <a:off x="3134276" y="3006751"/>
            <a:ext cx="3789156" cy="1473893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FFB7A02-DF53-41E5-AB76-3B34DBB39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E57F7-B7EA-43F9-9A5D-B51787AA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617804"/>
            <a:ext cx="10650436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B71436-3E64-4F1D-92B3-876B2AD88465}"/>
              </a:ext>
            </a:extLst>
          </p:cNvPr>
          <p:cNvSpPr/>
          <p:nvPr/>
        </p:nvSpPr>
        <p:spPr>
          <a:xfrm>
            <a:off x="10414518" y="1039483"/>
            <a:ext cx="1006699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63542-0EEF-4A05-A16A-AD08D3D45831}"/>
              </a:ext>
            </a:extLst>
          </p:cNvPr>
          <p:cNvSpPr/>
          <p:nvPr/>
        </p:nvSpPr>
        <p:spPr>
          <a:xfrm>
            <a:off x="1339734" y="1345958"/>
            <a:ext cx="568255" cy="1040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60199-C23A-4439-8481-11846B43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90" y="2860970"/>
            <a:ext cx="4360419" cy="37886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CA5294-9103-47ED-99AC-5C4D36675E4E}"/>
              </a:ext>
            </a:extLst>
          </p:cNvPr>
          <p:cNvSpPr/>
          <p:nvPr/>
        </p:nvSpPr>
        <p:spPr>
          <a:xfrm>
            <a:off x="7175535" y="3390242"/>
            <a:ext cx="1006699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RUN MACROS WITH DEVELOPER &gt; MACROS &gt; RUN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CFB3473-B1BE-4894-812F-D306E3BA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5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RUN MACRO FROM A SHAPE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A9B39-E55F-4FAA-8E73-560CD379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7" y="740699"/>
            <a:ext cx="6401693" cy="2429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90AC1C-FC60-4121-A649-23C789188353}"/>
              </a:ext>
            </a:extLst>
          </p:cNvPr>
          <p:cNvSpPr/>
          <p:nvPr/>
        </p:nvSpPr>
        <p:spPr>
          <a:xfrm>
            <a:off x="1546849" y="731821"/>
            <a:ext cx="687589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05AA-22CF-4DC2-B0F0-5DB970F6FAD4}"/>
              </a:ext>
            </a:extLst>
          </p:cNvPr>
          <p:cNvSpPr/>
          <p:nvPr/>
        </p:nvSpPr>
        <p:spPr>
          <a:xfrm>
            <a:off x="3171978" y="1070653"/>
            <a:ext cx="1107369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FA0CF-50FE-408D-99E2-5835AA4F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23" y="731821"/>
            <a:ext cx="3019846" cy="5992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22D5B5-94DC-4694-9575-9818144543BE}"/>
              </a:ext>
            </a:extLst>
          </p:cNvPr>
          <p:cNvSpPr/>
          <p:nvPr/>
        </p:nvSpPr>
        <p:spPr>
          <a:xfrm>
            <a:off x="7847423" y="6197201"/>
            <a:ext cx="1842426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525A63-7157-4967-88DC-1551C8ED2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RUN MACRO FROM QAT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3220C-D111-42E8-BB1B-C90CF54F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96" y="604862"/>
            <a:ext cx="7354389" cy="60738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BD94F7-0D74-4826-870A-E99922B976A0}"/>
              </a:ext>
            </a:extLst>
          </p:cNvPr>
          <p:cNvSpPr/>
          <p:nvPr/>
        </p:nvSpPr>
        <p:spPr>
          <a:xfrm>
            <a:off x="4945869" y="1393382"/>
            <a:ext cx="2556469" cy="4802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8ED8C-64ED-484C-A561-271F29535AEB}"/>
              </a:ext>
            </a:extLst>
          </p:cNvPr>
          <p:cNvSpPr/>
          <p:nvPr/>
        </p:nvSpPr>
        <p:spPr>
          <a:xfrm>
            <a:off x="4945869" y="4303911"/>
            <a:ext cx="2556469" cy="271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96E4-CB33-4CE3-9377-AB24C707E68C}"/>
              </a:ext>
            </a:extLst>
          </p:cNvPr>
          <p:cNvSpPr/>
          <p:nvPr/>
        </p:nvSpPr>
        <p:spPr>
          <a:xfrm>
            <a:off x="7940082" y="2412358"/>
            <a:ext cx="2556469" cy="271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4613E-4DF6-44AD-BE00-F6931C34BD80}"/>
              </a:ext>
            </a:extLst>
          </p:cNvPr>
          <p:cNvSpPr/>
          <p:nvPr/>
        </p:nvSpPr>
        <p:spPr>
          <a:xfrm>
            <a:off x="7429452" y="3690984"/>
            <a:ext cx="814571" cy="2981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BB959-E538-43B9-86A3-778DFB80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6" y="604862"/>
            <a:ext cx="2987299" cy="48619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5163E-4A1B-4CC7-99F2-60B3D96291BC}"/>
              </a:ext>
            </a:extLst>
          </p:cNvPr>
          <p:cNvSpPr/>
          <p:nvPr/>
        </p:nvSpPr>
        <p:spPr>
          <a:xfrm>
            <a:off x="867710" y="4734068"/>
            <a:ext cx="2324064" cy="3968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C1CA71-34D6-4994-A411-2691DBA7ECFC}"/>
              </a:ext>
            </a:extLst>
          </p:cNvPr>
          <p:cNvSpPr/>
          <p:nvPr/>
        </p:nvSpPr>
        <p:spPr>
          <a:xfrm>
            <a:off x="975083" y="574445"/>
            <a:ext cx="459805" cy="3968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82791A1-D8F1-4DB4-94DA-2A3E6FA7B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58F82-E8ED-4941-98F8-F72EC5C7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5" y="510718"/>
            <a:ext cx="7811177" cy="6248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F2 - LIBRARIES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05AA-22CF-4DC2-B0F0-5DB970F6FAD4}"/>
              </a:ext>
            </a:extLst>
          </p:cNvPr>
          <p:cNvSpPr/>
          <p:nvPr/>
        </p:nvSpPr>
        <p:spPr>
          <a:xfrm>
            <a:off x="4176025" y="1357524"/>
            <a:ext cx="2924022" cy="55004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D3FFBA3-7220-4DCD-A9A1-784305F2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A1748-9388-455E-A952-42E9803021D8}"/>
              </a:ext>
            </a:extLst>
          </p:cNvPr>
          <p:cNvSpPr/>
          <p:nvPr/>
        </p:nvSpPr>
        <p:spPr>
          <a:xfrm>
            <a:off x="290422" y="271182"/>
            <a:ext cx="5321484" cy="10645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Started in 1993 with Excel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VBA runs within a host application rather than standalone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DF30E-1F9E-40D6-96CD-1BC37584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" y="1434352"/>
            <a:ext cx="5823801" cy="5024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7A2A08-54A6-4C06-9992-BFE17BF12DE8}"/>
              </a:ext>
            </a:extLst>
          </p:cNvPr>
          <p:cNvSpPr/>
          <p:nvPr/>
        </p:nvSpPr>
        <p:spPr>
          <a:xfrm>
            <a:off x="6427062" y="271182"/>
            <a:ext cx="5321484" cy="10645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Future of VBA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VBA is still alive and kicking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C4BD6-7C43-4ED8-9553-0929CD8ACDC0}"/>
              </a:ext>
            </a:extLst>
          </p:cNvPr>
          <p:cNvSpPr/>
          <p:nvPr/>
        </p:nvSpPr>
        <p:spPr>
          <a:xfrm>
            <a:off x="6427062" y="1600147"/>
            <a:ext cx="5321484" cy="41707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Excel Online does </a:t>
            </a:r>
            <a:r>
              <a:rPr lang="en-US" b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have any form of VBA</a:t>
            </a:r>
          </a:p>
          <a:p>
            <a:r>
              <a:rPr lang="en-US" dirty="0">
                <a:solidFill>
                  <a:schemeClr val="tx1"/>
                </a:solidFill>
              </a:rPr>
              <a:t>There is an alternative called TypeScript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TypeScript is the online version of VBA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https://docs.microsoft.com/en-us/office/dev/scripts/resources/vba-differences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 important for the next 4-5 years at least</a:t>
            </a:r>
          </a:p>
          <a:p>
            <a:r>
              <a:rPr lang="en-US" dirty="0">
                <a:solidFill>
                  <a:schemeClr val="tx1"/>
                </a:solidFill>
              </a:rPr>
              <a:t>Very, very few companies are working on this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4"/>
              </a:rPr>
              <a:t>https://www.thespreadsheetguru.com/blog/are-vba-macros-dead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AB65C25-BCE9-439A-BAF0-F271FAB8A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WORK ON VBA AND EXCEL AT SAME TIME (USE Windows + Left / Right)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F7FCE-421B-4DAA-8B3B-42656000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00" y="670560"/>
            <a:ext cx="10982400" cy="5811520"/>
          </a:xfrm>
          <a:prstGeom prst="rect">
            <a:avLst/>
          </a:prstGeom>
        </p:spPr>
      </p:pic>
      <p:pic>
        <p:nvPicPr>
          <p:cNvPr id="9" name="Picture 2" descr="Keyboard Shortcut - How to Snap a Window to the Side of the Screen in  Windows 10 - Kelly LaForest">
            <a:extLst>
              <a:ext uri="{FF2B5EF4-FFF2-40B4-BE49-F238E27FC236}">
                <a16:creationId xmlns:a16="http://schemas.microsoft.com/office/drawing/2014/main" id="{556230D9-53B4-4FD9-9464-E495BEBC2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t="13466" r="10533" b="47867"/>
          <a:stretch/>
        </p:blipFill>
        <p:spPr bwMode="auto">
          <a:xfrm>
            <a:off x="8592951" y="6043539"/>
            <a:ext cx="159512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eyboard Shortcut - How to Snap a Window to the Side of the Screen in  Windows 10 - Kelly LaForest">
            <a:extLst>
              <a:ext uri="{FF2B5EF4-FFF2-40B4-BE49-F238E27FC236}">
                <a16:creationId xmlns:a16="http://schemas.microsoft.com/office/drawing/2014/main" id="{3FFE7CE2-D915-4D23-97DC-160FFA1D5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t="50000" r="10533" b="11333"/>
          <a:stretch/>
        </p:blipFill>
        <p:spPr bwMode="auto">
          <a:xfrm>
            <a:off x="101600" y="6023219"/>
            <a:ext cx="159512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C6AC29A-65EC-49DE-AE1B-650B555BA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COPYING CODES FROM INTERNET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all Formulas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96171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0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SEARCHING CODES ON INTERNET [VBA CODE TO …]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0D74-E294-4B63-8C14-27C68F51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4" y="558800"/>
            <a:ext cx="6952664" cy="6126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DE2EA8-C4EA-40A6-868D-09AC3264B14C}"/>
              </a:ext>
            </a:extLst>
          </p:cNvPr>
          <p:cNvSpPr/>
          <p:nvPr/>
        </p:nvSpPr>
        <p:spPr>
          <a:xfrm>
            <a:off x="1170458" y="1558333"/>
            <a:ext cx="1247622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EC18677-3C47-4142-BB95-4905AC71A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0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NOTES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26C10-2602-44C8-86DC-C51978A6E122}"/>
              </a:ext>
            </a:extLst>
          </p:cNvPr>
          <p:cNvSpPr/>
          <p:nvPr/>
        </p:nvSpPr>
        <p:spPr>
          <a:xfrm>
            <a:off x="145524" y="887512"/>
            <a:ext cx="3987205" cy="5719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Note: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Almost all good websites have comments written</a:t>
            </a:r>
            <a:r>
              <a:rPr lang="en-IN" sz="1400" dirty="0">
                <a:solidFill>
                  <a:schemeClr val="tx1"/>
                </a:solidFill>
              </a:rPr>
              <a:t> – which explain how the code works and how to modify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There is no ONE perfect website for VBA codes – there are dozens of them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Finding the right solution and asking the right question is an art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Try asking question in different ways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Reading other questions + answers is a great way of learning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https://stackoverflow.com/questions/tagged/excel+vba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C5C8D-49BC-4062-832A-FB28356D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79" y="502029"/>
            <a:ext cx="7023192" cy="4916763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7C96734-6912-434A-B322-0C23A997F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0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NOTES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26C10-2602-44C8-86DC-C51978A6E122}"/>
              </a:ext>
            </a:extLst>
          </p:cNvPr>
          <p:cNvSpPr/>
          <p:nvPr/>
        </p:nvSpPr>
        <p:spPr>
          <a:xfrm>
            <a:off x="145524" y="887512"/>
            <a:ext cx="6775229" cy="5719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Note: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KILL is used to delete files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 careful that your code does NOT use KILL unless you know exactly what it is supposed to do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292129A-A674-438E-8F45-9F486967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0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26C10-2602-44C8-86DC-C51978A6E122}"/>
              </a:ext>
            </a:extLst>
          </p:cNvPr>
          <p:cNvSpPr/>
          <p:nvPr/>
        </p:nvSpPr>
        <p:spPr>
          <a:xfrm>
            <a:off x="145524" y="887512"/>
            <a:ext cx="3987205" cy="5719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LIST ALL FORMULAS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TABLE OF CONTENT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15B36E7-5318-4FDC-A244-82066DBE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7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0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26C10-2602-44C8-86DC-C51978A6E122}"/>
              </a:ext>
            </a:extLst>
          </p:cNvPr>
          <p:cNvSpPr/>
          <p:nvPr/>
        </p:nvSpPr>
        <p:spPr>
          <a:xfrm>
            <a:off x="145524" y="887512"/>
            <a:ext cx="6208384" cy="5719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Never try to understand the complete code!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Waste of time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You cannot understand everything at the same time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1C4AB77-BFD4-41AC-91EA-B3239CFD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9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RECORD MACROS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Absolute vs Relative</a:t>
            </a:r>
          </a:p>
        </p:txBody>
      </p:sp>
    </p:spTree>
    <p:extLst>
      <p:ext uri="{BB962C8B-B14F-4D97-AF65-F5344CB8AC3E}">
        <p14:creationId xmlns:p14="http://schemas.microsoft.com/office/powerpoint/2010/main" val="210796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RECORD MACRO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B70B4-09D2-49D4-A107-45A43DCC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15" y="1483220"/>
            <a:ext cx="10115114" cy="34570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A0536B-8FEA-4DB8-A939-D97B161E7328}"/>
              </a:ext>
            </a:extLst>
          </p:cNvPr>
          <p:cNvSpPr/>
          <p:nvPr/>
        </p:nvSpPr>
        <p:spPr>
          <a:xfrm>
            <a:off x="10793252" y="1809649"/>
            <a:ext cx="1063779" cy="4714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5B112-97B2-463B-8AB6-C88B3F0D5308}"/>
              </a:ext>
            </a:extLst>
          </p:cNvPr>
          <p:cNvSpPr/>
          <p:nvPr/>
        </p:nvSpPr>
        <p:spPr>
          <a:xfrm>
            <a:off x="2670874" y="2161912"/>
            <a:ext cx="1287173" cy="4714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7CDBA4A-F45B-4780-B919-64D20DDD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RECORD MACRO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6E170-4C76-4A27-8787-4A03A4525265}"/>
              </a:ext>
            </a:extLst>
          </p:cNvPr>
          <p:cNvSpPr/>
          <p:nvPr/>
        </p:nvSpPr>
        <p:spPr>
          <a:xfrm>
            <a:off x="7926889" y="2339795"/>
            <a:ext cx="4094782" cy="20618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Do </a:t>
            </a:r>
            <a:r>
              <a:rPr lang="en-IN" sz="1600" b="1" dirty="0">
                <a:solidFill>
                  <a:schemeClr val="tx1"/>
                </a:solidFill>
              </a:rPr>
              <a:t>not</a:t>
            </a:r>
            <a:r>
              <a:rPr lang="en-IN" sz="1600" dirty="0">
                <a:solidFill>
                  <a:schemeClr val="tx1"/>
                </a:solidFill>
              </a:rPr>
              <a:t> use shortcut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Personal Macro Workbook will allow you to access Macro in all workbooks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Description will simply add a comment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6E0E2-8089-45C6-8AFD-CEE2845D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5" y="1605280"/>
            <a:ext cx="5024350" cy="3647440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85B23D0-F14B-4862-9E11-C26670E04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593B1A-1492-4952-8780-86B9CC8F766F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VBA vs MACROS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CD476-459B-43BE-98C6-80184D334D0B}"/>
              </a:ext>
            </a:extLst>
          </p:cNvPr>
          <p:cNvSpPr/>
          <p:nvPr/>
        </p:nvSpPr>
        <p:spPr>
          <a:xfrm>
            <a:off x="270384" y="923671"/>
            <a:ext cx="6659334" cy="2505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VBA is the language</a:t>
            </a:r>
          </a:p>
          <a:p>
            <a:r>
              <a:rPr lang="en-US" dirty="0">
                <a:solidFill>
                  <a:schemeClr val="tx1"/>
                </a:solidFill>
              </a:rPr>
              <a:t>Macros is a general computing term which means performing steps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our sake – they are </a:t>
            </a:r>
            <a:r>
              <a:rPr lang="en-US" b="1" dirty="0">
                <a:solidFill>
                  <a:schemeClr val="tx1"/>
                </a:solidFill>
              </a:rPr>
              <a:t>interchangeable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533F4A4-ED96-4458-BAAC-E859886B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RECORD MACRO - STOP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589A1-E761-4DBB-B1F9-253CB9C3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3" y="2235200"/>
            <a:ext cx="6973474" cy="238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57E5E9-3A87-4BCD-B884-C843332D6A18}"/>
              </a:ext>
            </a:extLst>
          </p:cNvPr>
          <p:cNvSpPr/>
          <p:nvPr/>
        </p:nvSpPr>
        <p:spPr>
          <a:xfrm>
            <a:off x="1800409" y="2682240"/>
            <a:ext cx="1481271" cy="3520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347C1-70F2-441B-8594-F8D00062FBEC}"/>
              </a:ext>
            </a:extLst>
          </p:cNvPr>
          <p:cNvSpPr/>
          <p:nvPr/>
        </p:nvSpPr>
        <p:spPr>
          <a:xfrm>
            <a:off x="7926889" y="2503095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It will create a new module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77FD58-E5E4-4A9F-9152-7251708C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D66A3-8766-451B-BAFC-FB3680E235B4}"/>
              </a:ext>
            </a:extLst>
          </p:cNvPr>
          <p:cNvSpPr/>
          <p:nvPr/>
        </p:nvSpPr>
        <p:spPr>
          <a:xfrm>
            <a:off x="145524" y="887512"/>
            <a:ext cx="3987205" cy="699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COPY FORMULA TILL LAST CELL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19F3D-F497-4A1B-8518-5BDDAE7F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6" y="2081444"/>
            <a:ext cx="11576608" cy="4185335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451C34E-B0B6-48C7-83B8-9506256B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0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347C1-70F2-441B-8594-F8D00062FBEC}"/>
              </a:ext>
            </a:extLst>
          </p:cNvPr>
          <p:cNvSpPr/>
          <p:nvPr/>
        </p:nvSpPr>
        <p:spPr>
          <a:xfrm>
            <a:off x="7368988" y="815477"/>
            <a:ext cx="4652683" cy="4437550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Rec()</a:t>
            </a:r>
          </a:p>
          <a:p>
            <a:r>
              <a:rPr lang="en-I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'Select K4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Range(“L4").Select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'Write formula - either of the two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ActiveCell.FormulaR1C1 = "=SUM(RC[-5]:RC[-1])"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ActiveCell.Formula = "=SUM(F4:J4)"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'Select Range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Range(“L4:L17").Select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'Copy Down (Ctrl + D)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Selection.FillDown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'Make Bold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Selection.Font.Bold = True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D66A3-8766-451B-BAFC-FB3680E235B4}"/>
              </a:ext>
            </a:extLst>
          </p:cNvPr>
          <p:cNvSpPr/>
          <p:nvPr/>
        </p:nvSpPr>
        <p:spPr>
          <a:xfrm>
            <a:off x="145524" y="887512"/>
            <a:ext cx="3987205" cy="699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COPY FORMULA TILL LAST CELL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4DEBC72-C060-4CCE-99F5-2CA166D2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D66A3-8766-451B-BAFC-FB3680E235B4}"/>
              </a:ext>
            </a:extLst>
          </p:cNvPr>
          <p:cNvSpPr/>
          <p:nvPr/>
        </p:nvSpPr>
        <p:spPr>
          <a:xfrm>
            <a:off x="145524" y="624090"/>
            <a:ext cx="3987205" cy="4775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COPY FORMULA TILL LAST CELL DYNAMICALLY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5C032-9B3C-456A-8B4F-5A9F5A15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4" y="1332950"/>
            <a:ext cx="11819644" cy="2728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39F77-2D40-4F2C-98E3-2BD21B6D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4" y="4282671"/>
            <a:ext cx="11819644" cy="2411343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F309AD0-0FC0-4173-AD4B-9C67620C5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7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EXAMPLES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D66A3-8766-451B-BAFC-FB3680E235B4}"/>
              </a:ext>
            </a:extLst>
          </p:cNvPr>
          <p:cNvSpPr/>
          <p:nvPr/>
        </p:nvSpPr>
        <p:spPr>
          <a:xfrm>
            <a:off x="145524" y="624090"/>
            <a:ext cx="3987205" cy="4775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COPY FORMULA TILL LAST CELL DYNAMICALLY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BD987-B1AC-449C-A28B-4F98C901309E}"/>
              </a:ext>
            </a:extLst>
          </p:cNvPr>
          <p:cNvSpPr/>
          <p:nvPr/>
        </p:nvSpPr>
        <p:spPr>
          <a:xfrm>
            <a:off x="145524" y="1577787"/>
            <a:ext cx="11876147" cy="36752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'Find </a:t>
            </a:r>
            <a:r>
              <a:rPr lang="en-IN" sz="11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</a:t>
            </a:r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value</a:t>
            </a: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lastcolumn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Cells(2,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Columns.Count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).End(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xlToLeft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).Column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'Convert </a:t>
            </a:r>
            <a:r>
              <a:rPr lang="en-IN" sz="11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</a:t>
            </a:r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letter</a:t>
            </a: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Split(Cells(1,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lastcolumn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).Address(True, False), "$")(0)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'Find </a:t>
            </a:r>
            <a:r>
              <a:rPr lang="en-IN" sz="11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</a:t>
            </a:r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one to write formula</a:t>
            </a: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lastcolumn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lastcolumn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columnletterformula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Split(Cells(1,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lastcolumn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).Address(True, False), "$")(0)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'Select cell to write formula</a:t>
            </a:r>
          </a:p>
          <a:p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columnletterformula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"4").Select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'Select from Column F to </a:t>
            </a:r>
            <a:r>
              <a:rPr lang="en-IN" sz="11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</a:t>
            </a:r>
            <a:endParaRPr lang="en-IN" sz="11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ActiveCell.Formula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"=SUM(F4:" &amp;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"4)"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'Select from </a:t>
            </a:r>
            <a:r>
              <a:rPr lang="en-IN" sz="11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lastcol</a:t>
            </a:r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 to Row 17</a:t>
            </a:r>
          </a:p>
          <a:p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columnletterformula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"4:" &amp; </a:t>
            </a:r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columnletterformula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"17").Select</a:t>
            </a:r>
          </a:p>
          <a:p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'Copy Formula Down</a:t>
            </a:r>
          </a:p>
          <a:p>
            <a:r>
              <a:rPr lang="en-I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Selection.FillDown</a:t>
            </a:r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19F78-0CA1-4A69-9FDB-421921020F6E}"/>
              </a:ext>
            </a:extLst>
          </p:cNvPr>
          <p:cNvSpPr/>
          <p:nvPr/>
        </p:nvSpPr>
        <p:spPr>
          <a:xfrm>
            <a:off x="145524" y="5540188"/>
            <a:ext cx="10497671" cy="11660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https://www.thespreadsheetguru.com/blog/2014/7/7/5-different-ways-to-find-the-last-row-or-last-column-using-vba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"/>
              </a:rPr>
              <a:t>https://wellsr.com/vba/2017/excel/vba-column-number-to-letter/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40C41D5-C18D-43C9-8870-E3B414C14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5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ABSOLUTE VS RELATIVE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B132-ED62-44A8-8036-16D513E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" y="525341"/>
            <a:ext cx="10122536" cy="1963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55B980-1ED5-4EBB-9A8B-7E28C2CF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7" y="3315900"/>
            <a:ext cx="10303281" cy="19638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CF07D3-C073-45BC-A6B0-02B11A50AD95}"/>
              </a:ext>
            </a:extLst>
          </p:cNvPr>
          <p:cNvSpPr/>
          <p:nvPr/>
        </p:nvSpPr>
        <p:spPr>
          <a:xfrm>
            <a:off x="1089197" y="4338320"/>
            <a:ext cx="2040083" cy="388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E9D3986-2BF1-4D31-827D-9D03E486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37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ABSOLUTE VS RELATIVE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B132-ED62-44A8-8036-16D513E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" y="525341"/>
            <a:ext cx="10122536" cy="1963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FCC619-33D1-4CD7-A67C-30248388D119}"/>
              </a:ext>
            </a:extLst>
          </p:cNvPr>
          <p:cNvSpPr/>
          <p:nvPr/>
        </p:nvSpPr>
        <p:spPr>
          <a:xfrm>
            <a:off x="134157" y="2661919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Absolute()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Application.CutCopyMode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ActiveCell.FormulaR1C1 = "=SUM(RC[-5]:RC[-1])"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Range("G5").Select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Selection.FillDown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Range("G6").Select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Selection.FillDown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Range("G7").Select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Application.CutCopyMode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Selection.FormulaR1C1 = "=SUM(R[-3]C:R[-1]C)"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3471B5D-B78E-4173-BE60-58C912D5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6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ABSOLUTE VS RELATIVE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B132-ED62-44A8-8036-16D513E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" y="525341"/>
            <a:ext cx="10122536" cy="1963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FCC619-33D1-4CD7-A67C-30248388D119}"/>
              </a:ext>
            </a:extLst>
          </p:cNvPr>
          <p:cNvSpPr/>
          <p:nvPr/>
        </p:nvSpPr>
        <p:spPr>
          <a:xfrm>
            <a:off x="134157" y="2661919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Relative()</a:t>
            </a: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Application.CutCopyMode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ActiveCell.FormulaR1C1 = "=SUM(RC[-5]:RC[-1])"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ActiveCell.Range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("A1:A3").Select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Selection.FillDown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ActiveCell.Offset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0).Range("A1").Select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Application.CutCopyMode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ActiveCell.FormulaR1C1 = "=SUM(R[-3]C:R[-1]C)"</a:t>
            </a:r>
          </a:p>
          <a:p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91D0752-40FB-461C-ACD1-97749E95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5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PERSONAL MACRO WORKBOOK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8C22F-CF87-4B30-B305-8AA39AF1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8" y="564776"/>
            <a:ext cx="7352651" cy="57284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368BD3-CD1D-4B44-B9C0-22F2472313A3}"/>
              </a:ext>
            </a:extLst>
          </p:cNvPr>
          <p:cNvSpPr/>
          <p:nvPr/>
        </p:nvSpPr>
        <p:spPr>
          <a:xfrm>
            <a:off x="784977" y="711037"/>
            <a:ext cx="371470" cy="249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E0933-3D9A-48CA-B200-4A6BE05EEF86}"/>
              </a:ext>
            </a:extLst>
          </p:cNvPr>
          <p:cNvSpPr/>
          <p:nvPr/>
        </p:nvSpPr>
        <p:spPr>
          <a:xfrm>
            <a:off x="780652" y="1777834"/>
            <a:ext cx="1706898" cy="2491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94CED8-FF6F-405C-8BFF-00955A7BB0D1}"/>
              </a:ext>
            </a:extLst>
          </p:cNvPr>
          <p:cNvSpPr/>
          <p:nvPr/>
        </p:nvSpPr>
        <p:spPr>
          <a:xfrm>
            <a:off x="3398345" y="5291999"/>
            <a:ext cx="3647913" cy="4454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28B17-8DB8-4D58-9F78-172F314D5C0B}"/>
              </a:ext>
            </a:extLst>
          </p:cNvPr>
          <p:cNvSpPr/>
          <p:nvPr/>
        </p:nvSpPr>
        <p:spPr>
          <a:xfrm>
            <a:off x="7926889" y="2339795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 &gt; Immediate Window 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?</a:t>
            </a:r>
            <a:r>
              <a:rPr lang="en-IN" sz="1600" dirty="0" err="1">
                <a:solidFill>
                  <a:schemeClr val="tx1"/>
                </a:solidFill>
              </a:rPr>
              <a:t>Application.StartupPath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215DC13-9C60-4604-9783-23AD724C6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74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PERSONAL MACRO WORKBOOK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28B17-8DB8-4D58-9F78-172F314D5C0B}"/>
              </a:ext>
            </a:extLst>
          </p:cNvPr>
          <p:cNvSpPr/>
          <p:nvPr/>
        </p:nvSpPr>
        <p:spPr>
          <a:xfrm>
            <a:off x="9090211" y="2897843"/>
            <a:ext cx="2931459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can be seen here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6834-3525-48DB-ACD3-E31A09FC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344749"/>
            <a:ext cx="8573243" cy="4168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373D93-49F2-4680-8E26-168082AC2210}"/>
              </a:ext>
            </a:extLst>
          </p:cNvPr>
          <p:cNvSpPr/>
          <p:nvPr/>
        </p:nvSpPr>
        <p:spPr>
          <a:xfrm>
            <a:off x="9090211" y="1344749"/>
            <a:ext cx="2931459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More details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hlinkClick r:id="rId3"/>
              </a:rPr>
              <a:t>https://www.rondebruin.nl/win/personal.htm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ECB1804-31B0-48E6-B040-0899A0D07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593B1A-1492-4952-8780-86B9CC8F766F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No Ctrl + Z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CD476-459B-43BE-98C6-80184D334D0B}"/>
              </a:ext>
            </a:extLst>
          </p:cNvPr>
          <p:cNvSpPr/>
          <p:nvPr/>
        </p:nvSpPr>
        <p:spPr>
          <a:xfrm>
            <a:off x="239904" y="1010475"/>
            <a:ext cx="4514976" cy="48370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VERY </a:t>
            </a:r>
            <a:r>
              <a:rPr lang="en-US" b="1" dirty="0" err="1">
                <a:solidFill>
                  <a:schemeClr val="tx1"/>
                </a:solidFill>
              </a:rPr>
              <a:t>VERY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VERY</a:t>
            </a:r>
            <a:r>
              <a:rPr lang="en-US" b="1" dirty="0">
                <a:solidFill>
                  <a:schemeClr val="tx1"/>
                </a:solidFill>
              </a:rPr>
              <a:t> IMPORTANT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Macros cannot be undone using Ctrl + Z</a:t>
            </a:r>
          </a:p>
          <a:p>
            <a:r>
              <a:rPr lang="en-IN" dirty="0">
                <a:solidFill>
                  <a:schemeClr val="tx1"/>
                </a:solidFill>
              </a:rPr>
              <a:t>Also,</a:t>
            </a:r>
          </a:p>
          <a:p>
            <a:r>
              <a:rPr lang="en-IN" dirty="0">
                <a:solidFill>
                  <a:schemeClr val="tx1"/>
                </a:solidFill>
              </a:rPr>
              <a:t>After running a Macro, NO PREVIOUS ACTION can be undone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5FBC4-E73C-430F-9E5F-A9D329B280D5}"/>
              </a:ext>
            </a:extLst>
          </p:cNvPr>
          <p:cNvSpPr/>
          <p:nvPr/>
        </p:nvSpPr>
        <p:spPr>
          <a:xfrm>
            <a:off x="5179634" y="1010475"/>
            <a:ext cx="5650926" cy="48370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VERY ADVANCED, UNRELIABLE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Uses Class Modules</a:t>
            </a:r>
          </a:p>
          <a:p>
            <a:r>
              <a:rPr lang="en-US" dirty="0">
                <a:solidFill>
                  <a:schemeClr val="tx1"/>
                </a:solidFill>
              </a:rPr>
              <a:t>Should </a:t>
            </a:r>
            <a:r>
              <a:rPr lang="en-US" b="1" dirty="0">
                <a:solidFill>
                  <a:schemeClr val="tx1"/>
                </a:solidFill>
              </a:rPr>
              <a:t>ONLY </a:t>
            </a:r>
            <a:r>
              <a:rPr lang="en-US" dirty="0">
                <a:solidFill>
                  <a:schemeClr val="tx1"/>
                </a:solidFill>
              </a:rPr>
              <a:t>be done by an expert IT / VBA team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https://jkp-ads.com/Articles/UndoWithVBA00.asp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1CB2B7A-A8FF-4E21-960C-336C6B8B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0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PERSONAL MACRO WORKBOOK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28B17-8DB8-4D58-9F78-172F314D5C0B}"/>
              </a:ext>
            </a:extLst>
          </p:cNvPr>
          <p:cNvSpPr/>
          <p:nvPr/>
        </p:nvSpPr>
        <p:spPr>
          <a:xfrm>
            <a:off x="7416801" y="2235200"/>
            <a:ext cx="4473952" cy="17249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Will show on each workbook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4B77C-D424-4907-B331-83A12984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8" y="1520024"/>
            <a:ext cx="4381880" cy="3817951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1088BD9-FB20-422F-94DB-81652385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RECORD MACROS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Excel vs TypeScript vs Google Sheets</a:t>
            </a:r>
          </a:p>
        </p:txBody>
      </p:sp>
    </p:spTree>
    <p:extLst>
      <p:ext uri="{BB962C8B-B14F-4D97-AF65-F5344CB8AC3E}">
        <p14:creationId xmlns:p14="http://schemas.microsoft.com/office/powerpoint/2010/main" val="2008617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1088BD9-FB20-422F-94DB-81652385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59C42-67F6-405B-9D77-B27FCCDB4A2B}"/>
              </a:ext>
            </a:extLst>
          </p:cNvPr>
          <p:cNvSpPr txBox="1"/>
          <p:nvPr/>
        </p:nvSpPr>
        <p:spPr>
          <a:xfrm>
            <a:off x="82170" y="642742"/>
            <a:ext cx="27562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Sub </a:t>
            </a:r>
            <a:r>
              <a:rPr lang="en-IN" sz="800" dirty="0" err="1"/>
              <a:t>VBA_Macro</a:t>
            </a:r>
            <a:r>
              <a:rPr lang="en-IN" sz="800" dirty="0"/>
              <a:t>()</a:t>
            </a:r>
          </a:p>
          <a:p>
            <a:r>
              <a:rPr lang="en-IN" sz="800" dirty="0"/>
              <a:t>'</a:t>
            </a:r>
          </a:p>
          <a:p>
            <a:r>
              <a:rPr lang="en-IN" sz="800" dirty="0"/>
              <a:t>' </a:t>
            </a:r>
            <a:r>
              <a:rPr lang="en-IN" sz="800" dirty="0" err="1"/>
              <a:t>VBA_Macro</a:t>
            </a:r>
            <a:r>
              <a:rPr lang="en-IN" sz="800" dirty="0"/>
              <a:t> Macro</a:t>
            </a:r>
          </a:p>
          <a:p>
            <a:r>
              <a:rPr lang="en-IN" sz="800" dirty="0"/>
              <a:t>'</a:t>
            </a:r>
          </a:p>
          <a:p>
            <a:endParaRPr lang="en-IN" sz="800" dirty="0"/>
          </a:p>
          <a:p>
            <a:r>
              <a:rPr lang="en-IN" sz="800" dirty="0"/>
              <a:t>'</a:t>
            </a:r>
          </a:p>
          <a:p>
            <a:r>
              <a:rPr lang="en-IN" sz="800" dirty="0"/>
              <a:t>    ActiveCell.FormulaR1C1 = "Name"</a:t>
            </a:r>
          </a:p>
          <a:p>
            <a:r>
              <a:rPr lang="en-IN" sz="800" dirty="0"/>
              <a:t>    Range("B1").Select</a:t>
            </a:r>
          </a:p>
          <a:p>
            <a:r>
              <a:rPr lang="en-IN" sz="800" dirty="0"/>
              <a:t>    ActiveCell.FormulaR1C1 = "Sales"</a:t>
            </a:r>
          </a:p>
          <a:p>
            <a:r>
              <a:rPr lang="en-IN" sz="800" dirty="0"/>
              <a:t>    Range("A2").Select</a:t>
            </a:r>
          </a:p>
          <a:p>
            <a:r>
              <a:rPr lang="en-IN" sz="800" dirty="0"/>
              <a:t>    ActiveCell.FormulaR1C1 = "A"</a:t>
            </a:r>
          </a:p>
          <a:p>
            <a:r>
              <a:rPr lang="en-IN" sz="800" dirty="0"/>
              <a:t>    Range("A3").Select</a:t>
            </a:r>
          </a:p>
          <a:p>
            <a:r>
              <a:rPr lang="en-IN" sz="800" dirty="0"/>
              <a:t>    ActiveCell.FormulaR1C1 = "B"</a:t>
            </a:r>
          </a:p>
          <a:p>
            <a:r>
              <a:rPr lang="en-IN" sz="800" dirty="0"/>
              <a:t>    Range("A4").Select</a:t>
            </a:r>
          </a:p>
          <a:p>
            <a:r>
              <a:rPr lang="en-IN" sz="800" dirty="0"/>
              <a:t>    ActiveCell.FormulaR1C1 = "C"</a:t>
            </a:r>
          </a:p>
          <a:p>
            <a:r>
              <a:rPr lang="en-IN" sz="800" dirty="0"/>
              <a:t>    Range("B2").Select</a:t>
            </a:r>
          </a:p>
          <a:p>
            <a:r>
              <a:rPr lang="en-IN" sz="800" dirty="0"/>
              <a:t>    ActiveCell.FormulaR1C1 = "1"</a:t>
            </a:r>
          </a:p>
          <a:p>
            <a:r>
              <a:rPr lang="en-IN" sz="800" dirty="0"/>
              <a:t>    Range("B3").Select</a:t>
            </a:r>
          </a:p>
          <a:p>
            <a:r>
              <a:rPr lang="en-IN" sz="800" dirty="0"/>
              <a:t>    ActiveCell.FormulaR1C1 = "2"</a:t>
            </a:r>
          </a:p>
          <a:p>
            <a:r>
              <a:rPr lang="en-IN" sz="800" dirty="0"/>
              <a:t>    Range("B4").Select</a:t>
            </a:r>
          </a:p>
          <a:p>
            <a:r>
              <a:rPr lang="en-IN" sz="800" dirty="0"/>
              <a:t>    ActiveCell.FormulaR1C1 = "3"</a:t>
            </a:r>
          </a:p>
          <a:p>
            <a:r>
              <a:rPr lang="en-IN" sz="800" dirty="0"/>
              <a:t>    Range("B5").Select</a:t>
            </a:r>
          </a:p>
          <a:p>
            <a:r>
              <a:rPr lang="en-IN" sz="800" dirty="0"/>
              <a:t>    Selection.FormulaR1C1 = "=SUM(R[-3]C:R[-1]C)"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Selection.Font.Bold</a:t>
            </a:r>
            <a:r>
              <a:rPr lang="en-IN" sz="800" dirty="0"/>
              <a:t> = True</a:t>
            </a:r>
          </a:p>
          <a:p>
            <a:r>
              <a:rPr lang="en-IN" sz="800" dirty="0"/>
              <a:t>    With </a:t>
            </a:r>
            <a:r>
              <a:rPr lang="en-IN" sz="800" dirty="0" err="1"/>
              <a:t>Selection.Interior</a:t>
            </a:r>
            <a:endParaRPr lang="en-IN" sz="800" dirty="0"/>
          </a:p>
          <a:p>
            <a:r>
              <a:rPr lang="en-IN" sz="800" dirty="0"/>
              <a:t>        .Pattern = </a:t>
            </a:r>
            <a:r>
              <a:rPr lang="en-IN" sz="800" dirty="0" err="1"/>
              <a:t>xlSolid</a:t>
            </a:r>
            <a:endParaRPr lang="en-IN" sz="800" dirty="0"/>
          </a:p>
          <a:p>
            <a:r>
              <a:rPr lang="en-IN" sz="800" dirty="0"/>
              <a:t>        .</a:t>
            </a:r>
            <a:r>
              <a:rPr lang="en-IN" sz="800" dirty="0" err="1"/>
              <a:t>PatternColorIndex</a:t>
            </a:r>
            <a:r>
              <a:rPr lang="en-IN" sz="800" dirty="0"/>
              <a:t> = </a:t>
            </a:r>
            <a:r>
              <a:rPr lang="en-IN" sz="800" dirty="0" err="1"/>
              <a:t>xlAutomatic</a:t>
            </a:r>
            <a:endParaRPr lang="en-IN" sz="800" dirty="0"/>
          </a:p>
          <a:p>
            <a:r>
              <a:rPr lang="en-IN" sz="800" dirty="0"/>
              <a:t>        .</a:t>
            </a:r>
            <a:r>
              <a:rPr lang="en-IN" sz="800" dirty="0" err="1"/>
              <a:t>ThemeColor</a:t>
            </a:r>
            <a:r>
              <a:rPr lang="en-IN" sz="800" dirty="0"/>
              <a:t> = xlThemeColorAccent6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TintAndShade</a:t>
            </a:r>
            <a:r>
              <a:rPr lang="en-IN" sz="800" dirty="0"/>
              <a:t> = 0.799981688894314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PatternTintAndShade</a:t>
            </a:r>
            <a:r>
              <a:rPr lang="en-IN" sz="800" dirty="0"/>
              <a:t> = 0</a:t>
            </a:r>
          </a:p>
          <a:p>
            <a:r>
              <a:rPr lang="en-IN" sz="800" dirty="0"/>
              <a:t>    End With</a:t>
            </a:r>
          </a:p>
          <a:p>
            <a:r>
              <a:rPr lang="en-IN" sz="800" dirty="0"/>
              <a:t>    Range("A1:B1").Select</a:t>
            </a:r>
          </a:p>
          <a:p>
            <a:r>
              <a:rPr lang="en-IN" sz="800" dirty="0"/>
              <a:t>    Range("B1").Activate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Selection.Font.Bold</a:t>
            </a:r>
            <a:r>
              <a:rPr lang="en-IN" sz="800" dirty="0"/>
              <a:t> = True</a:t>
            </a:r>
          </a:p>
          <a:p>
            <a:r>
              <a:rPr lang="en-IN" sz="800" dirty="0"/>
              <a:t>    Range("A1:B5").Select</a:t>
            </a:r>
          </a:p>
          <a:p>
            <a:r>
              <a:rPr lang="en-IN" sz="800" dirty="0"/>
              <a:t>    Range("B5").Activate</a:t>
            </a:r>
          </a:p>
          <a:p>
            <a:r>
              <a:rPr lang="en-IN" sz="800" dirty="0"/>
              <a:t>    With Selection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HorizontalAlignment</a:t>
            </a:r>
            <a:r>
              <a:rPr lang="en-IN" sz="800" dirty="0"/>
              <a:t> = </a:t>
            </a:r>
            <a:r>
              <a:rPr lang="en-IN" sz="800" dirty="0" err="1"/>
              <a:t>xlCenter</a:t>
            </a:r>
            <a:endParaRPr lang="en-IN" sz="800" dirty="0"/>
          </a:p>
          <a:p>
            <a:r>
              <a:rPr lang="en-IN" sz="800" dirty="0"/>
              <a:t>        .</a:t>
            </a:r>
            <a:r>
              <a:rPr lang="en-IN" sz="800" dirty="0" err="1"/>
              <a:t>VerticalAlignment</a:t>
            </a:r>
            <a:r>
              <a:rPr lang="en-IN" sz="800" dirty="0"/>
              <a:t> = </a:t>
            </a:r>
            <a:r>
              <a:rPr lang="en-IN" sz="800" dirty="0" err="1"/>
              <a:t>xlBottom</a:t>
            </a:r>
            <a:endParaRPr lang="en-IN" sz="800" dirty="0"/>
          </a:p>
          <a:p>
            <a:r>
              <a:rPr lang="en-IN" sz="800" dirty="0"/>
              <a:t>        .</a:t>
            </a:r>
            <a:r>
              <a:rPr lang="en-IN" sz="800" dirty="0" err="1"/>
              <a:t>WrapText</a:t>
            </a:r>
            <a:r>
              <a:rPr lang="en-IN" sz="800" dirty="0"/>
              <a:t> = False</a:t>
            </a:r>
          </a:p>
          <a:p>
            <a:r>
              <a:rPr lang="en-IN" sz="800" dirty="0"/>
              <a:t>        .Orientation = 0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AddIndent</a:t>
            </a:r>
            <a:r>
              <a:rPr lang="en-IN" sz="800" dirty="0"/>
              <a:t> = False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IndentLevel</a:t>
            </a:r>
            <a:r>
              <a:rPr lang="en-IN" sz="800" dirty="0"/>
              <a:t> = 0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ShrinkToFit</a:t>
            </a:r>
            <a:r>
              <a:rPr lang="en-IN" sz="800" dirty="0"/>
              <a:t> = False</a:t>
            </a:r>
          </a:p>
          <a:p>
            <a:r>
              <a:rPr lang="en-IN" sz="800" dirty="0"/>
              <a:t>        .</a:t>
            </a:r>
            <a:r>
              <a:rPr lang="en-IN" sz="800" dirty="0" err="1"/>
              <a:t>ReadingOrder</a:t>
            </a:r>
            <a:r>
              <a:rPr lang="en-IN" sz="800" dirty="0"/>
              <a:t> = </a:t>
            </a:r>
            <a:r>
              <a:rPr lang="en-IN" sz="800" dirty="0" err="1"/>
              <a:t>xlContext</a:t>
            </a:r>
            <a:endParaRPr lang="en-IN" sz="800" dirty="0"/>
          </a:p>
          <a:p>
            <a:r>
              <a:rPr lang="en-IN" sz="800" dirty="0"/>
              <a:t>        .</a:t>
            </a:r>
            <a:r>
              <a:rPr lang="en-IN" sz="800" dirty="0" err="1"/>
              <a:t>MergeCells</a:t>
            </a:r>
            <a:r>
              <a:rPr lang="en-IN" sz="800" dirty="0"/>
              <a:t> = False</a:t>
            </a:r>
          </a:p>
          <a:p>
            <a:r>
              <a:rPr lang="en-IN" sz="800" dirty="0"/>
              <a:t>    End With</a:t>
            </a:r>
          </a:p>
          <a:p>
            <a:r>
              <a:rPr lang="en-IN" sz="800" dirty="0"/>
              <a:t>    Range("B5").Select</a:t>
            </a:r>
          </a:p>
          <a:p>
            <a:r>
              <a:rPr lang="en-IN" sz="800" dirty="0"/>
              <a:t>End Sub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B407E-385D-4613-BDC1-DDE087D91B25}"/>
              </a:ext>
            </a:extLst>
          </p:cNvPr>
          <p:cNvSpPr txBox="1"/>
          <p:nvPr/>
        </p:nvSpPr>
        <p:spPr>
          <a:xfrm>
            <a:off x="3839168" y="642742"/>
            <a:ext cx="2756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effectLst/>
                <a:latin typeface="Menlo, "/>
              </a:rPr>
              <a:t>function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main(workbook: </a:t>
            </a:r>
            <a:r>
              <a:rPr lang="en-IN" sz="800" dirty="0" err="1">
                <a:solidFill>
                  <a:srgbClr val="008080"/>
                </a:solidFill>
                <a:effectLst/>
                <a:latin typeface="Menlo, "/>
              </a:rPr>
              <a:t>ExcelScript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.</a:t>
            </a:r>
            <a:r>
              <a:rPr lang="en-IN" sz="800" dirty="0" err="1">
                <a:solidFill>
                  <a:srgbClr val="008080"/>
                </a:solidFill>
                <a:effectLst/>
                <a:latin typeface="Menlo, "/>
              </a:rPr>
              <a:t>Workbook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 {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>
                <a:solidFill>
                  <a:srgbClr val="0000FF"/>
                </a:solidFill>
                <a:effectLst/>
                <a:latin typeface="Menlo, "/>
              </a:rPr>
              <a:t>let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=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workbook.getActiveWorksheet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// Set range A1:B5 on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selectedSheet</a:t>
            </a:r>
            <a:endParaRPr lang="en-IN" sz="800" dirty="0">
              <a:solidFill>
                <a:srgbClr val="000000"/>
              </a:solidFill>
              <a:effectLst/>
              <a:latin typeface="Menlo, "/>
            </a:endParaRP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selectedSheet.getRange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"A1:B5"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setFormulasLocal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([[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</a:t>
            </a:r>
            <a:r>
              <a:rPr lang="en-IN" sz="800" dirty="0" err="1">
                <a:solidFill>
                  <a:srgbClr val="A31515"/>
                </a:solidFill>
                <a:effectLst/>
                <a:latin typeface="Menlo, "/>
              </a:rPr>
              <a:t>Name"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,</a:t>
            </a:r>
            <a:r>
              <a:rPr lang="en-IN" sz="800" dirty="0" err="1">
                <a:solidFill>
                  <a:srgbClr val="A31515"/>
                </a:solidFill>
                <a:effectLst/>
                <a:latin typeface="Menlo, "/>
              </a:rPr>
              <a:t>"Sales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],[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"A"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,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"1"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],[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"B"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,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"2"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],[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"C"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,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"3"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],[</a:t>
            </a:r>
            <a:r>
              <a:rPr lang="en-IN" sz="800" dirty="0">
                <a:solidFill>
                  <a:srgbClr val="0000FF"/>
                </a:solidFill>
                <a:effectLst/>
                <a:latin typeface="Menlo, "/>
              </a:rPr>
              <a:t>null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,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"=SUM(B2:B4)"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]]);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// Set font bold to true for range B5 on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selectedSheet</a:t>
            </a:r>
            <a:endParaRPr lang="en-IN" sz="800" dirty="0">
              <a:solidFill>
                <a:srgbClr val="000000"/>
              </a:solidFill>
              <a:effectLst/>
              <a:latin typeface="Menlo, "/>
            </a:endParaRP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selectedSheet.getRange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"B5"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getFormat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getFont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setBold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0000FF"/>
                </a:solidFill>
                <a:effectLst/>
                <a:latin typeface="Menlo, "/>
              </a:rPr>
              <a:t>true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// Set horizontal alignment to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ExcelScript.HorizontalAlignment.center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 for range A1:B5 on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selectedSheet</a:t>
            </a:r>
            <a:endParaRPr lang="en-IN" sz="800" dirty="0">
              <a:solidFill>
                <a:srgbClr val="000000"/>
              </a:solidFill>
              <a:effectLst/>
              <a:latin typeface="Menlo, "/>
            </a:endParaRP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selectedSheet.getRange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"A1:B5"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getFormat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setHorizontalAlignment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 err="1">
                <a:solidFill>
                  <a:srgbClr val="008080"/>
                </a:solidFill>
                <a:effectLst/>
                <a:latin typeface="Menlo, "/>
              </a:rPr>
              <a:t>ExcelScript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.</a:t>
            </a:r>
            <a:r>
              <a:rPr lang="en-IN" sz="800" dirty="0" err="1">
                <a:solidFill>
                  <a:srgbClr val="008080"/>
                </a:solidFill>
                <a:effectLst/>
                <a:latin typeface="Menlo, "/>
              </a:rPr>
              <a:t>HorizontalAlignment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.center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selectedSheet.getRange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"A1:B5"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getFormat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setIndentLevel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098658"/>
                </a:solidFill>
                <a:effectLst/>
                <a:latin typeface="Menlo, "/>
              </a:rPr>
              <a:t>0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// Set fill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color</a:t>
            </a:r>
            <a:r>
              <a:rPr lang="en-IN" sz="800" dirty="0">
                <a:solidFill>
                  <a:srgbClr val="008000"/>
                </a:solidFill>
                <a:effectLst/>
                <a:latin typeface="Menlo, "/>
              </a:rPr>
              <a:t> to E2EFDA for range B5 on </a:t>
            </a:r>
            <a:r>
              <a:rPr lang="en-IN" sz="800" dirty="0" err="1">
                <a:solidFill>
                  <a:srgbClr val="008000"/>
                </a:solidFill>
                <a:effectLst/>
                <a:latin typeface="Menlo, "/>
              </a:rPr>
              <a:t>selectedSheet</a:t>
            </a:r>
            <a:endParaRPr lang="en-IN" sz="800" dirty="0">
              <a:solidFill>
                <a:srgbClr val="000000"/>
              </a:solidFill>
              <a:effectLst/>
              <a:latin typeface="Menlo, "/>
            </a:endParaRP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  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selectedSheet.getRange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"B5"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getFormat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getFill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().</a:t>
            </a:r>
            <a:r>
              <a:rPr lang="en-IN" sz="800" dirty="0" err="1">
                <a:solidFill>
                  <a:srgbClr val="000000"/>
                </a:solidFill>
                <a:effectLst/>
                <a:latin typeface="Menlo, "/>
              </a:rPr>
              <a:t>setColor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(</a:t>
            </a:r>
            <a:r>
              <a:rPr lang="en-IN" sz="800" dirty="0">
                <a:solidFill>
                  <a:srgbClr val="A31515"/>
                </a:solidFill>
                <a:effectLst/>
                <a:latin typeface="Menlo, "/>
              </a:rPr>
              <a:t>"E2EFDA"</a:t>
            </a:r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);</a:t>
            </a:r>
          </a:p>
          <a:p>
            <a:r>
              <a:rPr lang="en-IN" sz="800" dirty="0">
                <a:solidFill>
                  <a:srgbClr val="000000"/>
                </a:solidFill>
                <a:effectLst/>
                <a:latin typeface="Menlo, 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0C527-C202-407B-ADF3-FF9DFB22C5EA}"/>
              </a:ext>
            </a:extLst>
          </p:cNvPr>
          <p:cNvSpPr txBox="1"/>
          <p:nvPr/>
        </p:nvSpPr>
        <p:spPr>
          <a:xfrm>
            <a:off x="7596166" y="642742"/>
            <a:ext cx="432913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dirty="0">
                <a:solidFill>
                  <a:srgbClr val="137333"/>
                </a:solidFill>
                <a:effectLst/>
                <a:latin typeface="Roboto Mono"/>
              </a:rPr>
              <a:t>/** @OnlyCurrentDoc */</a:t>
            </a:r>
            <a:endParaRPr lang="en-IN" sz="800" b="0" dirty="0">
              <a:solidFill>
                <a:srgbClr val="3C4043"/>
              </a:solidFill>
              <a:effectLst/>
              <a:latin typeface="Roboto Mono"/>
            </a:endParaRPr>
          </a:p>
          <a:p>
            <a:b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</a:br>
            <a:r>
              <a:rPr lang="en-IN" sz="800" b="0" dirty="0">
                <a:solidFill>
                  <a:srgbClr val="185ABC"/>
                </a:solidFill>
                <a:effectLst/>
                <a:latin typeface="Roboto Mono"/>
              </a:rPr>
              <a:t>function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</a:t>
            </a:r>
            <a:r>
              <a:rPr lang="en-IN" sz="800" b="0" dirty="0">
                <a:solidFill>
                  <a:srgbClr val="C92786"/>
                </a:solidFill>
                <a:effectLst/>
                <a:latin typeface="Roboto Mono"/>
              </a:rPr>
              <a:t>Test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 {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>
                <a:solidFill>
                  <a:srgbClr val="185ABC"/>
                </a:solidFill>
                <a:effectLst/>
                <a:latin typeface="Roboto Mono"/>
              </a:rPr>
              <a:t>var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= 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SpreadsheetApp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getActive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'A1'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'Name'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'B1'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'Sales'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'A2'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'A3'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'A4'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'C'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'B2'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'1'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'B3'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'2'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'B4'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setValue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'3'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'B5'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setFormula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'=SUM(B2:B4)'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getActiveRangeList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setFontWeight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'bold'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'A1'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>
                <a:solidFill>
                  <a:srgbClr val="185ABC"/>
                </a:solidFill>
                <a:effectLst/>
                <a:latin typeface="Roboto Mono"/>
              </a:rPr>
              <a:t>var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=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getSelection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getNextDataRange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SpreadsheetApp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Direction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NEXT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currentCell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activateAsCurrentCell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=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getSelection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getNextDataRange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SpreadsheetApp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Direction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C92786"/>
                </a:solidFill>
                <a:effectLst/>
                <a:latin typeface="Roboto Mono"/>
              </a:rPr>
              <a:t>DOWN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currentCell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activateAsCurrentCell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'A1:B5'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getActiveRangeList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setHorizontalAlignment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</a:t>
            </a:r>
            <a:r>
              <a:rPr lang="en-IN" sz="800" b="0" dirty="0" err="1">
                <a:solidFill>
                  <a:srgbClr val="B31412"/>
                </a:solidFill>
                <a:effectLst/>
                <a:latin typeface="Roboto Mono"/>
              </a:rPr>
              <a:t>center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getRange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'B5'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).</a:t>
            </a:r>
            <a:r>
              <a:rPr lang="en-IN" sz="800" b="0" dirty="0">
                <a:solidFill>
                  <a:srgbClr val="202124"/>
                </a:solidFill>
                <a:effectLst/>
                <a:latin typeface="Roboto Mono"/>
              </a:rPr>
              <a:t>activate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  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spreadsheet</a:t>
            </a:r>
            <a:r>
              <a:rPr lang="en-IN" sz="800" b="0" dirty="0" err="1">
                <a:solidFill>
                  <a:srgbClr val="3C4043"/>
                </a:solidFill>
                <a:effectLst/>
                <a:latin typeface="Roboto Mono"/>
              </a:rPr>
              <a:t>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getActiveRangeList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().</a:t>
            </a:r>
            <a:r>
              <a:rPr lang="en-IN" sz="800" b="0" dirty="0" err="1">
                <a:solidFill>
                  <a:srgbClr val="202124"/>
                </a:solidFill>
                <a:effectLst/>
                <a:latin typeface="Roboto Mono"/>
              </a:rPr>
              <a:t>setBackground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(</a:t>
            </a:r>
            <a:r>
              <a:rPr lang="en-IN" sz="800" b="0" dirty="0">
                <a:solidFill>
                  <a:srgbClr val="B31412"/>
                </a:solidFill>
                <a:effectLst/>
                <a:latin typeface="Roboto Mono"/>
              </a:rPr>
              <a:t>'#d9ead3'</a:t>
            </a:r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);</a:t>
            </a:r>
          </a:p>
          <a:p>
            <a:r>
              <a:rPr lang="en-IN" sz="800" b="0" dirty="0">
                <a:solidFill>
                  <a:srgbClr val="3C4043"/>
                </a:solidFill>
                <a:effectLst/>
                <a:latin typeface="Roboto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2113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PROGRAMMING BASICS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Types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Formatter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Syntax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Types of Procedures</a:t>
            </a:r>
          </a:p>
          <a:p>
            <a:r>
              <a:rPr lang="en-IN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MsgBox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IN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InputBox</a:t>
            </a:r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THEN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Functions UDF</a:t>
            </a:r>
          </a:p>
        </p:txBody>
      </p:sp>
    </p:spTree>
    <p:extLst>
      <p:ext uri="{BB962C8B-B14F-4D97-AF65-F5344CB8AC3E}">
        <p14:creationId xmlns:p14="http://schemas.microsoft.com/office/powerpoint/2010/main" val="3062245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DATA TYPES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2316-178C-4104-8914-66C03984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761769"/>
            <a:ext cx="8291278" cy="5334462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410A781-2D1F-495F-93A5-F937FB76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0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1FE21-72D2-4325-AE7A-045E1B396A18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bg1"/>
                </a:solidFill>
              </a:rPr>
              <a:t>FORMATTER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1D342-DF14-4C3F-B43A-8362B64A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40584"/>
            <a:ext cx="11734800" cy="2787015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9DFB4A7-F74C-4408-9403-4A30B4C4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CODE SYNTAX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39038-627B-43A6-A630-0BF0955B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8" y="951060"/>
            <a:ext cx="7750561" cy="32444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6045DD-8443-426F-838F-3DA73BAF6B18}"/>
              </a:ext>
            </a:extLst>
          </p:cNvPr>
          <p:cNvSpPr/>
          <p:nvPr/>
        </p:nvSpPr>
        <p:spPr>
          <a:xfrm>
            <a:off x="7926889" y="2339795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starts with Sub and ends with End Sub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First Line of Code ends with ()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6CA5CF-E08E-4C3F-859E-0B89E23A496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25271" y="1452286"/>
            <a:ext cx="5201618" cy="1418666"/>
          </a:xfrm>
          <a:prstGeom prst="bentConnector3">
            <a:avLst/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A8A8BC-E1F3-4664-89BA-19C693710D5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183341" y="2510118"/>
            <a:ext cx="8790939" cy="891991"/>
          </a:xfrm>
          <a:prstGeom prst="bentConnector4">
            <a:avLst>
              <a:gd name="adj1" fmla="val 10107"/>
              <a:gd name="adj2" fmla="val 186934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6CC4F-B23F-485B-9AA3-3567564B1109}"/>
              </a:ext>
            </a:extLst>
          </p:cNvPr>
          <p:cNvSpPr/>
          <p:nvPr/>
        </p:nvSpPr>
        <p:spPr>
          <a:xfrm>
            <a:off x="4055377" y="5223382"/>
            <a:ext cx="4094782" cy="1062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After a dot notation (.) options will appear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B0BE993-D3B7-4913-8072-060934D421D2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2904987" y="2025600"/>
            <a:ext cx="3331829" cy="3063733"/>
          </a:xfrm>
          <a:prstGeom prst="bentConnector3">
            <a:avLst>
              <a:gd name="adj1" fmla="val 223"/>
            </a:avLst>
          </a:pr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9705C83-AEBF-417B-BCB7-E5886A044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0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DIM – Variable Declaration 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4AF477-FFF2-4DF3-8FC9-F010BD5A613C}"/>
              </a:ext>
            </a:extLst>
          </p:cNvPr>
          <p:cNvGraphicFramePr>
            <a:graphicFrameLocks noGrp="1"/>
          </p:cNvGraphicFramePr>
          <p:nvPr/>
        </p:nvGraphicFramePr>
        <p:xfrm>
          <a:off x="148557" y="584205"/>
          <a:ext cx="6973603" cy="6192435"/>
        </p:xfrm>
        <a:graphic>
          <a:graphicData uri="http://schemas.openxmlformats.org/drawingml/2006/table">
            <a:tbl>
              <a:tblPr/>
              <a:tblGrid>
                <a:gridCol w="1719241">
                  <a:extLst>
                    <a:ext uri="{9D8B030D-6E8A-4147-A177-3AD203B41FA5}">
                      <a16:colId xmlns:a16="http://schemas.microsoft.com/office/drawing/2014/main" val="1692726163"/>
                    </a:ext>
                  </a:extLst>
                </a:gridCol>
                <a:gridCol w="2461713">
                  <a:extLst>
                    <a:ext uri="{9D8B030D-6E8A-4147-A177-3AD203B41FA5}">
                      <a16:colId xmlns:a16="http://schemas.microsoft.com/office/drawing/2014/main" val="3961240071"/>
                    </a:ext>
                  </a:extLst>
                </a:gridCol>
                <a:gridCol w="2792649">
                  <a:extLst>
                    <a:ext uri="{9D8B030D-6E8A-4147-A177-3AD203B41FA5}">
                      <a16:colId xmlns:a16="http://schemas.microsoft.com/office/drawing/2014/main" val="2669442066"/>
                    </a:ext>
                  </a:extLst>
                </a:gridCol>
              </a:tblGrid>
              <a:tr h="1698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effectLst/>
                        </a:rPr>
                        <a:t>Description</a:t>
                      </a:r>
                    </a:p>
                  </a:txBody>
                  <a:tcPr marL="15624" marR="15624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effectLst/>
                        </a:rPr>
                        <a:t>Format</a:t>
                      </a:r>
                    </a:p>
                  </a:txBody>
                  <a:tcPr marL="15624" marR="15624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effectLst/>
                        </a:rPr>
                        <a:t>Example</a:t>
                      </a:r>
                    </a:p>
                  </a:txBody>
                  <a:tcPr marL="15624" marR="15624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164659"/>
                  </a:ext>
                </a:extLst>
              </a:tr>
              <a:tr h="73810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Basic variable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[Type]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count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Long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amount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Currency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name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String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visible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Boolean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02033"/>
                  </a:ext>
                </a:extLst>
              </a:tr>
              <a:tr h="59603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Fixed String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[variable name]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String</a:t>
                      </a:r>
                      <a:r>
                        <a:rPr lang="en-US" sz="1000">
                          <a:effectLst/>
                        </a:rPr>
                        <a:t> * [size]</a:t>
                      </a:r>
                      <a:br>
                        <a:rPr lang="en-US" sz="1000">
                          <a:effectLst/>
                        </a:rPr>
                      </a:br>
                      <a:br>
                        <a:rPr lang="en-US" sz="1000">
                          <a:effectLst/>
                        </a:rPr>
                      </a:b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s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String</a:t>
                      </a:r>
                      <a:r>
                        <a:rPr lang="en-US" sz="1000">
                          <a:effectLst/>
                        </a:rPr>
                        <a:t> * 4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t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String</a:t>
                      </a:r>
                      <a:r>
                        <a:rPr lang="en-US" sz="1000">
                          <a:effectLst/>
                        </a:rPr>
                        <a:t> * 10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94130"/>
                  </a:ext>
                </a:extLst>
              </a:tr>
              <a:tr h="45395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Variant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Variant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IN" sz="1000">
                          <a:effectLst/>
                        </a:rPr>
                        <a:t> var </a:t>
                      </a:r>
                      <a:r>
                        <a:rPr lang="en-IN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IN" sz="1000">
                          <a:effectLst/>
                        </a:rPr>
                        <a:t> </a:t>
                      </a:r>
                      <a:r>
                        <a:rPr lang="en-IN" sz="1000" b="1">
                          <a:solidFill>
                            <a:srgbClr val="006699"/>
                          </a:solidFill>
                          <a:effectLst/>
                        </a:rPr>
                        <a:t>Variant</a:t>
                      </a:r>
                      <a:br>
                        <a:rPr lang="en-IN" sz="1000">
                          <a:effectLst/>
                        </a:rPr>
                      </a:br>
                      <a:r>
                        <a:rPr lang="en-IN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IN" sz="1000">
                          <a:effectLst/>
                        </a:rPr>
                        <a:t> var</a:t>
                      </a:r>
                      <a:br>
                        <a:rPr lang="en-IN" sz="1000">
                          <a:effectLst/>
                        </a:rPr>
                      </a:br>
                      <a:endParaRPr lang="en-IN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45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Object using Dim and New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[object type]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Collection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Class1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19658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Object using Dim, Set and New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[variable name]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[object type]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>
                          <a:effectLst/>
                        </a:rPr>
                        <a:t> [variable name] =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>
                          <a:effectLst/>
                        </a:rPr>
                        <a:t> [object type]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Collection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 =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Collection</a:t>
                      </a:r>
                      <a:br>
                        <a:rPr lang="en-US" sz="1000" dirty="0">
                          <a:effectLst/>
                        </a:rPr>
                      </a:b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Class1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coll</a:t>
                      </a:r>
                      <a:r>
                        <a:rPr lang="en-US" sz="1000" dirty="0">
                          <a:effectLst/>
                        </a:rPr>
                        <a:t> =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Class1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08283"/>
                  </a:ext>
                </a:extLst>
              </a:tr>
              <a:tr h="45395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Static array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name]([first]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To</a:t>
                      </a:r>
                      <a:r>
                        <a:rPr lang="en-US" sz="1000" dirty="0">
                          <a:effectLst/>
                        </a:rPr>
                        <a:t> [last] )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[Type]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arr(1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To</a:t>
                      </a:r>
                      <a:r>
                        <a:rPr lang="en-US" sz="1000">
                          <a:effectLst/>
                        </a:rPr>
                        <a:t> 6)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Long</a:t>
                      </a:r>
                      <a:endParaRPr lang="en-US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85075"/>
                  </a:ext>
                </a:extLst>
              </a:tr>
              <a:tr h="543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Dynamic array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name]()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[Type]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 err="1">
                          <a:solidFill>
                            <a:srgbClr val="006699"/>
                          </a:solidFill>
                          <a:effectLst/>
                        </a:rPr>
                        <a:t>ReDim</a:t>
                      </a:r>
                      <a:r>
                        <a:rPr lang="en-US" sz="1000" dirty="0">
                          <a:effectLst/>
                        </a:rPr>
                        <a:t> [variable name]([first]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To</a:t>
                      </a:r>
                      <a:r>
                        <a:rPr lang="en-US" sz="1000" dirty="0">
                          <a:effectLst/>
                        </a:rPr>
                        <a:t> [last])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()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Long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 err="1">
                          <a:solidFill>
                            <a:srgbClr val="006699"/>
                          </a:solidFill>
                          <a:effectLst/>
                        </a:rPr>
                        <a:t>ReDim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(1 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To</a:t>
                      </a:r>
                      <a:r>
                        <a:rPr lang="en-US" sz="1000" dirty="0">
                          <a:effectLst/>
                        </a:rPr>
                        <a:t> 6)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0737"/>
                  </a:ext>
                </a:extLst>
              </a:tr>
              <a:tr h="37370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External Library</a:t>
                      </a: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</a:rPr>
                        <a:t>(Early Binding)*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[variable name]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>
                          <a:effectLst/>
                        </a:rPr>
                        <a:t> [item]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>
                          <a:effectLst/>
                        </a:rPr>
                        <a:t> dict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en-US" sz="1000" b="1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>
                          <a:effectLst/>
                        </a:rPr>
                        <a:t> Dictionary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58334"/>
                  </a:ext>
                </a:extLst>
              </a:tr>
              <a:tr h="543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External Library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(Early Binding using Set)*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[item]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[variable name] =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[item]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dict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Dictionary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dict</a:t>
                      </a:r>
                      <a:r>
                        <a:rPr lang="en-US" sz="1000" dirty="0">
                          <a:effectLst/>
                        </a:rPr>
                        <a:t> =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New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Dictonary</a:t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81594"/>
                  </a:ext>
                </a:extLst>
              </a:tr>
              <a:tr h="73810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External Library</a:t>
                      </a: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(Late Binding)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[variable name]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Object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[variable name] = </a:t>
                      </a:r>
                      <a:r>
                        <a:rPr lang="en-US" sz="1000" dirty="0" err="1">
                          <a:effectLst/>
                        </a:rPr>
                        <a:t>CreateObject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</a:rPr>
                        <a:t>"[library]"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Dim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dict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As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Object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b="1" dirty="0">
                          <a:solidFill>
                            <a:srgbClr val="006699"/>
                          </a:solidFill>
                          <a:effectLst/>
                        </a:rPr>
                        <a:t>Set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dict</a:t>
                      </a:r>
                      <a:r>
                        <a:rPr lang="en-US" sz="1000" dirty="0">
                          <a:effectLst/>
                        </a:rPr>
                        <a:t> = </a:t>
                      </a:r>
                      <a:r>
                        <a:rPr lang="en-US" sz="1000" dirty="0" err="1">
                          <a:effectLst/>
                        </a:rPr>
                        <a:t>CreateObject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  <a:effectLst/>
                        </a:rPr>
                        <a:t>Scripting.Dictionary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</a:rPr>
                        <a:t>"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5624" marR="15624" marT="15624" marB="1562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527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2F6C66-9AD0-4087-9F1E-01B9C573C69B}"/>
              </a:ext>
            </a:extLst>
          </p:cNvPr>
          <p:cNvSpPr/>
          <p:nvPr/>
        </p:nvSpPr>
        <p:spPr>
          <a:xfrm>
            <a:off x="7386320" y="584205"/>
            <a:ext cx="3454400" cy="21589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Declaration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Explicit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 – makes it mandatory to declare variables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2630B-E24C-43BC-9AE5-37BAEC2AB2E9}"/>
              </a:ext>
            </a:extLst>
          </p:cNvPr>
          <p:cNvSpPr/>
          <p:nvPr/>
        </p:nvSpPr>
        <p:spPr>
          <a:xfrm>
            <a:off x="7386320" y="3266445"/>
            <a:ext cx="3454400" cy="21589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hlinkClick r:id="rId2"/>
              </a:rPr>
              <a:t>VBA Dim - A Complete Guide - Excel Macro Mastery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CD418F-1160-4014-98A9-9FE5CDAF1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74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TYPES OF PROCEDURES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BCF66-F267-49D0-BD7E-69603F2832F5}"/>
              </a:ext>
            </a:extLst>
          </p:cNvPr>
          <p:cNvSpPr/>
          <p:nvPr/>
        </p:nvSpPr>
        <p:spPr>
          <a:xfrm>
            <a:off x="245917" y="1403812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of procedures: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First: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(Subroutine)    99.99%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Second: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   0.01%    -    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more rare and advanced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02638F5-181D-4C53-A3D1-34C8255C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SUBROUTINE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BCF66-F267-49D0-BD7E-69603F2832F5}"/>
              </a:ext>
            </a:extLst>
          </p:cNvPr>
          <p:cNvSpPr/>
          <p:nvPr/>
        </p:nvSpPr>
        <p:spPr>
          <a:xfrm>
            <a:off x="245917" y="1403812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ShowMyName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("Hi"),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vbOKCancel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vbDefaultButton2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  <a:endParaRPr lang="en-I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DB47E6-A112-40F6-AEAA-77127EC0EE68}"/>
              </a:ext>
            </a:extLst>
          </p:cNvPr>
          <p:cNvSpPr/>
          <p:nvPr/>
        </p:nvSpPr>
        <p:spPr>
          <a:xfrm>
            <a:off x="6260637" y="1403812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Spaces are not allowed - cannot start with a number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4D7C4F3-6200-4BD4-9C96-7E028D65E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INTERFACE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Developer Tab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VBA Interface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First Code</a:t>
            </a:r>
          </a:p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Macro</a:t>
            </a:r>
          </a:p>
        </p:txBody>
      </p:sp>
    </p:spTree>
    <p:extLst>
      <p:ext uri="{BB962C8B-B14F-4D97-AF65-F5344CB8AC3E}">
        <p14:creationId xmlns:p14="http://schemas.microsoft.com/office/powerpoint/2010/main" val="964290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BREAK INTO 2 LINES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BCF66-F267-49D0-BD7E-69603F2832F5}"/>
              </a:ext>
            </a:extLst>
          </p:cNvPr>
          <p:cNvSpPr/>
          <p:nvPr/>
        </p:nvSpPr>
        <p:spPr>
          <a:xfrm>
            <a:off x="245917" y="1403812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ShowMyName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("Hi"),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vbOKCancel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_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vbDefaultButton2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  <a:endParaRPr lang="en-IN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DB47E6-A112-40F6-AEAA-77127EC0EE68}"/>
              </a:ext>
            </a:extLst>
          </p:cNvPr>
          <p:cNvSpPr/>
          <p:nvPr/>
        </p:nvSpPr>
        <p:spPr>
          <a:xfrm>
            <a:off x="6260637" y="1403812"/>
            <a:ext cx="4652683" cy="40503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[space] [underscore]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368BBA5-6EB7-440B-93F9-5012B73B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1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MESSAGEBOX TYPES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E56B-7689-406D-834C-DED05D5710A8}"/>
              </a:ext>
            </a:extLst>
          </p:cNvPr>
          <p:cNvSpPr/>
          <p:nvPr/>
        </p:nvSpPr>
        <p:spPr>
          <a:xfrm>
            <a:off x="6260637" y="2484233"/>
            <a:ext cx="4652683" cy="18895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ShowMyName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("Hi"),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vbOKCancel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vbDefaultButton2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E239AC-2E54-4C42-8E6D-E38CB8CD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4" y="2323109"/>
            <a:ext cx="2970636" cy="2211782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FA211A4-5452-405E-BBE8-085FC2C9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7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MESSAGEBOX TYPES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5AA0A-014C-43A9-BC6C-C48F209C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9" y="525528"/>
            <a:ext cx="5090601" cy="5806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60E56B-7689-406D-834C-DED05D5710A8}"/>
              </a:ext>
            </a:extLst>
          </p:cNvPr>
          <p:cNvSpPr/>
          <p:nvPr/>
        </p:nvSpPr>
        <p:spPr>
          <a:xfrm>
            <a:off x="6260637" y="2842374"/>
            <a:ext cx="4652683" cy="11732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https://analysistabs.com/vba/msgbox/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B8E6D08-FEF8-4F74-9B88-087C82D6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67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TAKE VALUE AND PUSH VALUE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E56B-7689-406D-834C-DED05D5710A8}"/>
              </a:ext>
            </a:extLst>
          </p:cNvPr>
          <p:cNvSpPr/>
          <p:nvPr/>
        </p:nvSpPr>
        <p:spPr>
          <a:xfrm>
            <a:off x="245917" y="1403810"/>
            <a:ext cx="4652683" cy="40503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WriteValuetoCell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Range("D3").Value = "Hello!"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cells(3, 4).Value = "Hello!"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PicktheValuefromCell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Range("F3").Value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29CA9-8307-4DE8-8909-A573401422E3}"/>
              </a:ext>
            </a:extLst>
          </p:cNvPr>
          <p:cNvSpPr/>
          <p:nvPr/>
        </p:nvSpPr>
        <p:spPr>
          <a:xfrm>
            <a:off x="5844077" y="1403810"/>
            <a:ext cx="5980370" cy="40503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PicktheValuefromDiffSheet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'Write name of the sheet before selecting the cell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Worksheets("Second Sheet").Range("B2").Value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56FB271-0FDB-48F7-9760-A7BCCF66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9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CALL FROM ANOTHER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ED672-F525-4666-9B8D-860D863E6751}"/>
              </a:ext>
            </a:extLst>
          </p:cNvPr>
          <p:cNvSpPr/>
          <p:nvPr/>
        </p:nvSpPr>
        <p:spPr>
          <a:xfrm>
            <a:off x="510077" y="733472"/>
            <a:ext cx="4762963" cy="5391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MiniFunction01()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"Hello"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MiniFunction02()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"World"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CallFunctions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 MiniFunction01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 MiniFunction02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2D46E9C-01C6-4A7E-B418-1F539F65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SERIAL NUMBER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E56B-7689-406D-834C-DED05D5710A8}"/>
              </a:ext>
            </a:extLst>
          </p:cNvPr>
          <p:cNvSpPr/>
          <p:nvPr/>
        </p:nvSpPr>
        <p:spPr>
          <a:xfrm>
            <a:off x="245917" y="697599"/>
            <a:ext cx="4762963" cy="59301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WriteSNowithoutComments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Range("H3").Select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InputBox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("What is the last number?")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vbNullString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("No value selected!")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Exit Sub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IsNumeric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True Then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To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lastval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Range("H" &amp;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+ 2).Value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Next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MsgBox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("Please enter a number")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End If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B2941-3B73-4EAB-9E3A-BE4BC71DC320}"/>
              </a:ext>
            </a:extLst>
          </p:cNvPr>
          <p:cNvSpPr/>
          <p:nvPr/>
        </p:nvSpPr>
        <p:spPr>
          <a:xfrm>
            <a:off x="6240317" y="1403810"/>
            <a:ext cx="4762963" cy="40503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Learning:</a:t>
            </a:r>
          </a:p>
          <a:p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IsNumeric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Next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End If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706463B-2951-468B-9C5A-23872A9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5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IF ENDIF AND FOR NEXT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264B-FAAC-41E1-86FA-D74C9F5A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" y="1420956"/>
            <a:ext cx="4892464" cy="4016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7C950-3261-4D9C-A96F-D23EA3A2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90" y="2609779"/>
            <a:ext cx="6233700" cy="1638442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12EFAB8-AA63-4DDC-B55D-B771F1A8C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70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USER DEFINED FUNCTION (UDF)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19A5F-54D7-4676-85D5-97EB243C69F6}"/>
              </a:ext>
            </a:extLst>
          </p:cNvPr>
          <p:cNvSpPr/>
          <p:nvPr/>
        </p:nvSpPr>
        <p:spPr>
          <a:xfrm>
            <a:off x="225597" y="712931"/>
            <a:ext cx="4762963" cy="15730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'Function with single input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Square(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myinput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Long)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myinput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^ 2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6C52C-16AF-409D-9DBF-08EFFD393C25}"/>
              </a:ext>
            </a:extLst>
          </p:cNvPr>
          <p:cNvSpPr/>
          <p:nvPr/>
        </p:nvSpPr>
        <p:spPr>
          <a:xfrm>
            <a:off x="225597" y="2642465"/>
            <a:ext cx="4762963" cy="15730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'Function with 2 inputs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MyGST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Single,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gst_amt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Single)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MyGST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gst_amt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100))</a:t>
            </a:r>
          </a:p>
          <a:p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0BB05-687A-4BCF-ACAD-B4C041ACA838}"/>
              </a:ext>
            </a:extLst>
          </p:cNvPr>
          <p:cNvSpPr/>
          <p:nvPr/>
        </p:nvSpPr>
        <p:spPr>
          <a:xfrm>
            <a:off x="225597" y="4400145"/>
            <a:ext cx="4762963" cy="23562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UoM(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Double, unit As String)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unit = "Lakhs" Then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UoM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100000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UoM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10000000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2049C-ED60-4742-BFD2-BEDDAA9C0FCE}"/>
              </a:ext>
            </a:extLst>
          </p:cNvPr>
          <p:cNvSpPr/>
          <p:nvPr/>
        </p:nvSpPr>
        <p:spPr>
          <a:xfrm>
            <a:off x="5813597" y="712931"/>
            <a:ext cx="4762963" cy="29141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do not have Tooltips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5A84-E7B7-43FD-AFDC-60D3E5F8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2" y="1474064"/>
            <a:ext cx="3635055" cy="7773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B7D57-DC78-4DB4-9D71-0C440C5F590A}"/>
              </a:ext>
            </a:extLst>
          </p:cNvPr>
          <p:cNvSpPr/>
          <p:nvPr/>
        </p:nvSpPr>
        <p:spPr>
          <a:xfrm>
            <a:off x="5813597" y="4388253"/>
            <a:ext cx="5677363" cy="9956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https://stackoverflow.com/questions/14731675/is-there-a-way-to-make-udf-that-gives-a-description-like-the-native-excel-functi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2D9D5AF-F016-460A-9892-3562A7F79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5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FUNCTION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98E61-7F40-4412-BDA2-6F49651AB9AD}"/>
              </a:ext>
            </a:extLst>
          </p:cNvPr>
          <p:cNvSpPr/>
          <p:nvPr/>
        </p:nvSpPr>
        <p:spPr>
          <a:xfrm>
            <a:off x="195117" y="568961"/>
            <a:ext cx="6185363" cy="39522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'In VBA we CANNOT use Excel functions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'To use an Excel function in VBA, we use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Application.WorksheetFunction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CountErrors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(cells As Range) As Long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cell As Range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cell In cells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Application.WorksheetFunction.IsError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(cell) = True Then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CountErrors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CountErrors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End If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2426338-2419-4E91-9AC5-DA0488FD3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8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68EE2-49BA-4719-A830-C2436385D697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UDF WITHIN UDF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98E61-7F40-4412-BDA2-6F49651AB9AD}"/>
              </a:ext>
            </a:extLst>
          </p:cNvPr>
          <p:cNvSpPr/>
          <p:nvPr/>
        </p:nvSpPr>
        <p:spPr>
          <a:xfrm>
            <a:off x="195117" y="568961"/>
            <a:ext cx="7678883" cy="39522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'Use UDF inside UDF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'https://stackoverflow.com/questions/20241659/using-an-excel-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-inside-another-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'IMPORTANT: data type should be SAME in both UDF</a:t>
            </a:r>
          </a:p>
          <a:p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Test(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Long)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Test = Square(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myval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+ 2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3156A6A-857B-4F95-9244-FBE6E779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593B1A-1492-4952-8780-86B9CC8F766F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SAVE AS .XLSM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672FC-4BB0-4F17-B984-E24A6A5B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4" y="613457"/>
            <a:ext cx="10005912" cy="59087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CCD476-459B-43BE-98C6-80184D334D0B}"/>
              </a:ext>
            </a:extLst>
          </p:cNvPr>
          <p:cNvSpPr/>
          <p:nvPr/>
        </p:nvSpPr>
        <p:spPr>
          <a:xfrm>
            <a:off x="1527684" y="4939860"/>
            <a:ext cx="2327850" cy="2934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2D7193B-0580-4147-8230-721D2141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06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USERFORMS</a:t>
            </a:r>
          </a:p>
        </p:txBody>
      </p:sp>
    </p:spTree>
    <p:extLst>
      <p:ext uri="{BB962C8B-B14F-4D97-AF65-F5344CB8AC3E}">
        <p14:creationId xmlns:p14="http://schemas.microsoft.com/office/powerpoint/2010/main" val="2465979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CREATE USERFORM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84935-78F9-4E77-BAA9-929CE613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7" y="1639180"/>
            <a:ext cx="4587638" cy="4259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6D062C-A85F-4155-9D7E-42E8AEF16DCB}"/>
              </a:ext>
            </a:extLst>
          </p:cNvPr>
          <p:cNvSpPr/>
          <p:nvPr/>
        </p:nvSpPr>
        <p:spPr>
          <a:xfrm>
            <a:off x="1683259" y="4118985"/>
            <a:ext cx="3265260" cy="8940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53A399E-C0DE-4284-A766-03EF8F38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8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TOOLBOX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1BA22-812E-43FD-8AFC-3CD2C37E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4" y="722096"/>
            <a:ext cx="7072507" cy="4887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37C819-E166-42F2-981D-21E1E52C8E2C}"/>
              </a:ext>
            </a:extLst>
          </p:cNvPr>
          <p:cNvSpPr/>
          <p:nvPr/>
        </p:nvSpPr>
        <p:spPr>
          <a:xfrm>
            <a:off x="4794011" y="1174376"/>
            <a:ext cx="414483" cy="4855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C0AD7-89C0-4D2A-988A-03DCB9828AA5}"/>
              </a:ext>
            </a:extLst>
          </p:cNvPr>
          <p:cNvSpPr/>
          <p:nvPr/>
        </p:nvSpPr>
        <p:spPr>
          <a:xfrm>
            <a:off x="4604698" y="1953368"/>
            <a:ext cx="2739873" cy="15966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D1D1EA9-5CA4-4A97-835C-E0D87A65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9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TOOLBOX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1BA22-812E-43FD-8AFC-3CD2C37E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4" y="722096"/>
            <a:ext cx="7072507" cy="4887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37C819-E166-42F2-981D-21E1E52C8E2C}"/>
              </a:ext>
            </a:extLst>
          </p:cNvPr>
          <p:cNvSpPr/>
          <p:nvPr/>
        </p:nvSpPr>
        <p:spPr>
          <a:xfrm>
            <a:off x="7653752" y="722096"/>
            <a:ext cx="3704530" cy="32671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SUBMIT button to open the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C0AD7-89C0-4D2A-988A-03DCB9828AA5}"/>
              </a:ext>
            </a:extLst>
          </p:cNvPr>
          <p:cNvSpPr/>
          <p:nvPr/>
        </p:nvSpPr>
        <p:spPr>
          <a:xfrm>
            <a:off x="427145" y="4652682"/>
            <a:ext cx="1329937" cy="6364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A3D8E65-94B0-471A-8856-C3B26C90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9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TOOLBOX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C0AD7-89C0-4D2A-988A-03DCB9828AA5}"/>
              </a:ext>
            </a:extLst>
          </p:cNvPr>
          <p:cNvSpPr/>
          <p:nvPr/>
        </p:nvSpPr>
        <p:spPr>
          <a:xfrm>
            <a:off x="220956" y="475130"/>
            <a:ext cx="5552315" cy="6060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 CommandButton1_Click()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'Unprotect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Worksheet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Worksheets("Sheet1")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Ws.Unprotect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Password:="pass"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'find the last row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LastRow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Cells(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Rows.Count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"A").End(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xlUp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).Row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'put values in cells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Range("A" &amp;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LastRow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+ 1).Value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txt_name.Value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Range("B" &amp;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LastRow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+ 1).Value 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txt_Age.Value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'remove old values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txt_name.Value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""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txt_Age.Value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""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'Set focus on the Name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txt_name.SetFocus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'Protect again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Worksheets("Sheet1")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Ws.Protect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Password:="pass"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CCBD5-1183-4C70-AB00-2E20E2F66075}"/>
              </a:ext>
            </a:extLst>
          </p:cNvPr>
          <p:cNvSpPr/>
          <p:nvPr/>
        </p:nvSpPr>
        <p:spPr>
          <a:xfrm>
            <a:off x="6418731" y="475130"/>
            <a:ext cx="5552315" cy="21156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is required to open the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UserForm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ShowForm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UserForm1.Show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Sub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6E4570-C06A-4744-8666-213DEECB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3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DEBUGGING AND IMMEDIATE WINDOW</a:t>
            </a:r>
          </a:p>
        </p:txBody>
      </p:sp>
    </p:spTree>
    <p:extLst>
      <p:ext uri="{BB962C8B-B14F-4D97-AF65-F5344CB8AC3E}">
        <p14:creationId xmlns:p14="http://schemas.microsoft.com/office/powerpoint/2010/main" val="2428336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ERRORS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6E4570-C06A-4744-8666-213DEECB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FF85C-9FE0-447D-9220-DB510A28BE86}"/>
              </a:ext>
            </a:extLst>
          </p:cNvPr>
          <p:cNvSpPr txBox="1"/>
          <p:nvPr/>
        </p:nvSpPr>
        <p:spPr>
          <a:xfrm>
            <a:off x="138065" y="612039"/>
            <a:ext cx="616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https://excelmacromastery.com/vba-error-handling/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8136-1C50-49D9-B04A-205045EC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5" y="1200589"/>
            <a:ext cx="7887801" cy="5515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D6279-0937-443B-AD42-06E7E21A8A5A}"/>
              </a:ext>
            </a:extLst>
          </p:cNvPr>
          <p:cNvSpPr txBox="1"/>
          <p:nvPr/>
        </p:nvSpPr>
        <p:spPr>
          <a:xfrm>
            <a:off x="8010487" y="600424"/>
            <a:ext cx="4043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There are three types of errors in VBA: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Syntax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Compilation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380946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INTRODUCTION TO ARRAYS</a:t>
            </a:r>
          </a:p>
        </p:txBody>
      </p:sp>
    </p:spTree>
    <p:extLst>
      <p:ext uri="{BB962C8B-B14F-4D97-AF65-F5344CB8AC3E}">
        <p14:creationId xmlns:p14="http://schemas.microsoft.com/office/powerpoint/2010/main" val="313617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ARRAYS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6E4570-C06A-4744-8666-213DEECB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88896-3D30-4955-8A2A-A7EEB12EEE79}"/>
              </a:ext>
            </a:extLst>
          </p:cNvPr>
          <p:cNvSpPr txBox="1"/>
          <p:nvPr/>
        </p:nvSpPr>
        <p:spPr>
          <a:xfrm>
            <a:off x="0" y="644009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https://excelmacromastery.com/excel-vba-array/</a:t>
            </a:r>
          </a:p>
        </p:txBody>
      </p:sp>
    </p:spTree>
    <p:extLst>
      <p:ext uri="{BB962C8B-B14F-4D97-AF65-F5344CB8AC3E}">
        <p14:creationId xmlns:p14="http://schemas.microsoft.com/office/powerpoint/2010/main" val="1621173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INTRODUCTION TO REGEX</a:t>
            </a:r>
          </a:p>
        </p:txBody>
      </p:sp>
    </p:spTree>
    <p:extLst>
      <p:ext uri="{BB962C8B-B14F-4D97-AF65-F5344CB8AC3E}">
        <p14:creationId xmlns:p14="http://schemas.microsoft.com/office/powerpoint/2010/main" val="2356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BB170-00E4-43F5-BA2C-2AEA64C5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3" y="1779369"/>
            <a:ext cx="2201543" cy="4190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73B4D-E88D-4DB8-98C5-8C7AABC8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56" y="1431531"/>
            <a:ext cx="5002583" cy="40657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895DFF-95E0-4C69-85D3-AC23F8323831}"/>
              </a:ext>
            </a:extLst>
          </p:cNvPr>
          <p:cNvSpPr/>
          <p:nvPr/>
        </p:nvSpPr>
        <p:spPr>
          <a:xfrm>
            <a:off x="309503" y="2110895"/>
            <a:ext cx="658896" cy="33819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72920A-7813-4186-AFCE-B09BB805554F}"/>
              </a:ext>
            </a:extLst>
          </p:cNvPr>
          <p:cNvGrpSpPr/>
          <p:nvPr/>
        </p:nvGrpSpPr>
        <p:grpSpPr>
          <a:xfrm>
            <a:off x="3135891" y="1053296"/>
            <a:ext cx="1118898" cy="5642659"/>
            <a:chOff x="3859025" y="81023"/>
            <a:chExt cx="1348785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FD1F62-52EB-4120-A553-6B72EDA9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9025" y="81023"/>
              <a:ext cx="1348785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629719-0F5C-48C9-AB1F-F104DCB9553C}"/>
                </a:ext>
              </a:extLst>
            </p:cNvPr>
            <p:cNvSpPr/>
            <p:nvPr/>
          </p:nvSpPr>
          <p:spPr>
            <a:xfrm>
              <a:off x="4034131" y="6480987"/>
              <a:ext cx="775504" cy="4013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DC855-3D42-4EB5-8119-FC53F4C651E3}"/>
              </a:ext>
            </a:extLst>
          </p:cNvPr>
          <p:cNvSpPr/>
          <p:nvPr/>
        </p:nvSpPr>
        <p:spPr>
          <a:xfrm>
            <a:off x="4534956" y="2939140"/>
            <a:ext cx="815896" cy="2425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6713C-93BF-4E27-AF43-C6050245B9B6}"/>
              </a:ext>
            </a:extLst>
          </p:cNvPr>
          <p:cNvSpPr/>
          <p:nvPr/>
        </p:nvSpPr>
        <p:spPr>
          <a:xfrm>
            <a:off x="7609995" y="4292887"/>
            <a:ext cx="815896" cy="1656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690A4-E024-4AC4-8D0F-9CC305EDE27D}"/>
              </a:ext>
            </a:extLst>
          </p:cNvPr>
          <p:cNvSpPr/>
          <p:nvPr/>
        </p:nvSpPr>
        <p:spPr>
          <a:xfrm>
            <a:off x="96264" y="1053887"/>
            <a:ext cx="964689" cy="254087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26D737-3013-4806-9316-073A6D1D20C2}"/>
              </a:ext>
            </a:extLst>
          </p:cNvPr>
          <p:cNvSpPr/>
          <p:nvPr/>
        </p:nvSpPr>
        <p:spPr>
          <a:xfrm>
            <a:off x="2080016" y="1053887"/>
            <a:ext cx="964689" cy="254087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C7E5-1989-49A0-82BF-D37226CF9825}"/>
              </a:ext>
            </a:extLst>
          </p:cNvPr>
          <p:cNvSpPr/>
          <p:nvPr/>
        </p:nvSpPr>
        <p:spPr>
          <a:xfrm>
            <a:off x="4564237" y="1053887"/>
            <a:ext cx="964689" cy="254087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93B1A-1492-4952-8780-86B9CC8F766F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E</a:t>
            </a:r>
            <a:r>
              <a:rPr lang="en-IN" sz="2800" b="1" dirty="0">
                <a:solidFill>
                  <a:schemeClr val="bg1"/>
                </a:solidFill>
              </a:rPr>
              <a:t>NABLE DEVELOPER TAB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750B19B-1EC8-4AB6-AAB3-AF8F1564D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5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A3E49-CB4B-458D-B28F-CDBE958ADF85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REGEX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6E4570-C06A-4744-8666-213DEECB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88896-3D30-4955-8A2A-A7EEB12EEE79}"/>
              </a:ext>
            </a:extLst>
          </p:cNvPr>
          <p:cNvSpPr txBox="1"/>
          <p:nvPr/>
        </p:nvSpPr>
        <p:spPr>
          <a:xfrm>
            <a:off x="0" y="644009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https://analystcave.com/excel-regex-tutorial/</a:t>
            </a:r>
          </a:p>
        </p:txBody>
      </p:sp>
    </p:spTree>
    <p:extLst>
      <p:ext uri="{BB962C8B-B14F-4D97-AF65-F5344CB8AC3E}">
        <p14:creationId xmlns:p14="http://schemas.microsoft.com/office/powerpoint/2010/main" val="1196733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8B76CB1-D64C-42F5-96EE-9512279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10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E4815-B6D9-4487-8CAC-B5F5EF10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CEA1-9DC8-4BF9-A9B2-5E2CCE104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5513" y="398352"/>
            <a:ext cx="601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CREATE ADD-IN</a:t>
            </a:r>
          </a:p>
        </p:txBody>
      </p:sp>
    </p:spTree>
    <p:extLst>
      <p:ext uri="{BB962C8B-B14F-4D97-AF65-F5344CB8AC3E}">
        <p14:creationId xmlns:p14="http://schemas.microsoft.com/office/powerpoint/2010/main" val="115534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C2F31-B056-4EAE-A564-3C56B58F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2157235"/>
            <a:ext cx="10650436" cy="25435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3668F9-AB42-42BC-93AA-59A73DD2ADC9}"/>
              </a:ext>
            </a:extLst>
          </p:cNvPr>
          <p:cNvSpPr/>
          <p:nvPr/>
        </p:nvSpPr>
        <p:spPr>
          <a:xfrm>
            <a:off x="10414518" y="2578914"/>
            <a:ext cx="1006699" cy="401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D5E6F8-4A33-4D76-A89A-ABE2F77851F2}"/>
              </a:ext>
            </a:extLst>
          </p:cNvPr>
          <p:cNvSpPr/>
          <p:nvPr/>
        </p:nvSpPr>
        <p:spPr>
          <a:xfrm>
            <a:off x="830448" y="2850803"/>
            <a:ext cx="568255" cy="1040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0D90A-57C0-4C38-9E87-470C96C53BD6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OPEN VISUAL BASIC (Alt + F11)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7B4767E-4045-4586-B6E0-4F500B9C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61D9-FCAF-4D40-A2AD-F79FEC8F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0" y="537882"/>
            <a:ext cx="7733233" cy="61228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D5E6F8-4A33-4D76-A89A-ABE2F77851F2}"/>
              </a:ext>
            </a:extLst>
          </p:cNvPr>
          <p:cNvSpPr/>
          <p:nvPr/>
        </p:nvSpPr>
        <p:spPr>
          <a:xfrm>
            <a:off x="113272" y="1219226"/>
            <a:ext cx="3427787" cy="24294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0D90A-57C0-4C38-9E87-470C96C53BD6}"/>
              </a:ext>
            </a:extLst>
          </p:cNvPr>
          <p:cNvSpPr/>
          <p:nvPr/>
        </p:nvSpPr>
        <p:spPr>
          <a:xfrm>
            <a:off x="0" y="1"/>
            <a:ext cx="12192000" cy="3928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NOTE: ALL EXCEL FILES OPEN ON SYSTEM WILL SHOW HERE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45FDCEC-FC0B-4D70-93BE-77EEA6FF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47" y="6142182"/>
            <a:ext cx="1757383" cy="6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2928</Words>
  <Application>Microsoft Office PowerPoint</Application>
  <PresentationFormat>Widescreen</PresentationFormat>
  <Paragraphs>561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Menlo, </vt:lpstr>
      <vt:lpstr>Open Sans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havish@hmadconsulting.onmicrosoft.com</dc:creator>
  <cp:lastModifiedBy>havish@hmadconsulting.onmicrosoft.com</cp:lastModifiedBy>
  <cp:revision>19</cp:revision>
  <dcterms:created xsi:type="dcterms:W3CDTF">2022-02-22T06:51:02Z</dcterms:created>
  <dcterms:modified xsi:type="dcterms:W3CDTF">2022-02-22T15:56:23Z</dcterms:modified>
</cp:coreProperties>
</file>