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117"/>
  </p:notesMasterIdLst>
  <p:handoutMasterIdLst>
    <p:handoutMasterId r:id="rId118"/>
  </p:handoutMasterIdLst>
  <p:sldIdLst>
    <p:sldId id="256" r:id="rId2"/>
    <p:sldId id="357" r:id="rId3"/>
    <p:sldId id="358" r:id="rId4"/>
    <p:sldId id="257" r:id="rId5"/>
    <p:sldId id="258" r:id="rId6"/>
    <p:sldId id="334" r:id="rId7"/>
    <p:sldId id="359" r:id="rId8"/>
    <p:sldId id="360" r:id="rId9"/>
    <p:sldId id="361"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5" r:id="rId30"/>
    <p:sldId id="362" r:id="rId31"/>
    <p:sldId id="287" r:id="rId32"/>
    <p:sldId id="286" r:id="rId33"/>
    <p:sldId id="280" r:id="rId34"/>
    <p:sldId id="281" r:id="rId35"/>
    <p:sldId id="288" r:id="rId36"/>
    <p:sldId id="289" r:id="rId37"/>
    <p:sldId id="335" r:id="rId38"/>
    <p:sldId id="283" r:id="rId39"/>
    <p:sldId id="284" r:id="rId40"/>
    <p:sldId id="290" r:id="rId41"/>
    <p:sldId id="291" r:id="rId42"/>
    <p:sldId id="292" r:id="rId43"/>
    <p:sldId id="293" r:id="rId44"/>
    <p:sldId id="294" r:id="rId45"/>
    <p:sldId id="295" r:id="rId46"/>
    <p:sldId id="297" r:id="rId47"/>
    <p:sldId id="298" r:id="rId48"/>
    <p:sldId id="299" r:id="rId49"/>
    <p:sldId id="300" r:id="rId50"/>
    <p:sldId id="301" r:id="rId51"/>
    <p:sldId id="363" r:id="rId52"/>
    <p:sldId id="302" r:id="rId53"/>
    <p:sldId id="303" r:id="rId54"/>
    <p:sldId id="304" r:id="rId55"/>
    <p:sldId id="305" r:id="rId56"/>
    <p:sldId id="306" r:id="rId57"/>
    <p:sldId id="307" r:id="rId58"/>
    <p:sldId id="308" r:id="rId59"/>
    <p:sldId id="309" r:id="rId60"/>
    <p:sldId id="312" r:id="rId61"/>
    <p:sldId id="336" r:id="rId62"/>
    <p:sldId id="310" r:id="rId63"/>
    <p:sldId id="311" r:id="rId64"/>
    <p:sldId id="313" r:id="rId65"/>
    <p:sldId id="337" r:id="rId66"/>
    <p:sldId id="328" r:id="rId67"/>
    <p:sldId id="315" r:id="rId68"/>
    <p:sldId id="316" r:id="rId69"/>
    <p:sldId id="317" r:id="rId70"/>
    <p:sldId id="318" r:id="rId71"/>
    <p:sldId id="319" r:id="rId72"/>
    <p:sldId id="320" r:id="rId73"/>
    <p:sldId id="321" r:id="rId74"/>
    <p:sldId id="322" r:id="rId75"/>
    <p:sldId id="365" r:id="rId76"/>
    <p:sldId id="366" r:id="rId77"/>
    <p:sldId id="367" r:id="rId78"/>
    <p:sldId id="368" r:id="rId79"/>
    <p:sldId id="369" r:id="rId80"/>
    <p:sldId id="370" r:id="rId81"/>
    <p:sldId id="376" r:id="rId82"/>
    <p:sldId id="377" r:id="rId83"/>
    <p:sldId id="378" r:id="rId84"/>
    <p:sldId id="371" r:id="rId85"/>
    <p:sldId id="372" r:id="rId86"/>
    <p:sldId id="373" r:id="rId87"/>
    <p:sldId id="374" r:id="rId88"/>
    <p:sldId id="375" r:id="rId89"/>
    <p:sldId id="338" r:id="rId90"/>
    <p:sldId id="323" r:id="rId91"/>
    <p:sldId id="326" r:id="rId92"/>
    <p:sldId id="340" r:id="rId93"/>
    <p:sldId id="339" r:id="rId94"/>
    <p:sldId id="325" r:id="rId95"/>
    <p:sldId id="341" r:id="rId96"/>
    <p:sldId id="342" r:id="rId97"/>
    <p:sldId id="344" r:id="rId98"/>
    <p:sldId id="345" r:id="rId99"/>
    <p:sldId id="346" r:id="rId100"/>
    <p:sldId id="347" r:id="rId101"/>
    <p:sldId id="348" r:id="rId102"/>
    <p:sldId id="349" r:id="rId103"/>
    <p:sldId id="350" r:id="rId104"/>
    <p:sldId id="379" r:id="rId105"/>
    <p:sldId id="380" r:id="rId106"/>
    <p:sldId id="381" r:id="rId107"/>
    <p:sldId id="382" r:id="rId108"/>
    <p:sldId id="364" r:id="rId109"/>
    <p:sldId id="351" r:id="rId110"/>
    <p:sldId id="352" r:id="rId111"/>
    <p:sldId id="353" r:id="rId112"/>
    <p:sldId id="354" r:id="rId113"/>
    <p:sldId id="355" r:id="rId114"/>
    <p:sldId id="356" r:id="rId115"/>
    <p:sldId id="383"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9EEAEC"/>
    <a:srgbClr val="EBF4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829B2C-80E2-4737-8BD4-DFF38F9ACA0A}" type="datetimeFigureOut">
              <a:rPr lang="en-IN" smtClean="0"/>
              <a:t>31-01-2020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Dr. Sameer Anand, SSCBS, DU</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2D3AD7-D69B-4E5C-9BD7-BC28EC4738CC}" type="slidenum">
              <a:rPr lang="en-IN" smtClean="0"/>
              <a:t>‹#›</a:t>
            </a:fld>
            <a:endParaRPr lang="en-IN"/>
          </a:p>
        </p:txBody>
      </p:sp>
    </p:spTree>
    <p:extLst>
      <p:ext uri="{BB962C8B-B14F-4D97-AF65-F5344CB8AC3E}">
        <p14:creationId xmlns:p14="http://schemas.microsoft.com/office/powerpoint/2010/main" val="1862596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8488E-5567-4DBE-A8DD-D00D1566D659}" type="datetimeFigureOut">
              <a:rPr lang="en-IN" smtClean="0"/>
              <a:t>31-01-2020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Dr. Sameer Anand, SSCBS, DU</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D606C-335E-4DCF-A861-43AE2FC04E96}" type="slidenum">
              <a:rPr lang="en-IN" smtClean="0"/>
              <a:t>‹#›</a:t>
            </a:fld>
            <a:endParaRPr lang="en-IN"/>
          </a:p>
        </p:txBody>
      </p:sp>
    </p:spTree>
    <p:extLst>
      <p:ext uri="{BB962C8B-B14F-4D97-AF65-F5344CB8AC3E}">
        <p14:creationId xmlns:p14="http://schemas.microsoft.com/office/powerpoint/2010/main" val="25984154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91D606C-335E-4DCF-A861-43AE2FC04E96}" type="slidenum">
              <a:rPr lang="en-IN" smtClean="0"/>
              <a:t>1</a:t>
            </a:fld>
            <a:endParaRPr lang="en-IN"/>
          </a:p>
        </p:txBody>
      </p:sp>
    </p:spTree>
    <p:extLst>
      <p:ext uri="{BB962C8B-B14F-4D97-AF65-F5344CB8AC3E}">
        <p14:creationId xmlns:p14="http://schemas.microsoft.com/office/powerpoint/2010/main" val="361125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p:cNvSpPr>
            <a:spLocks noGrp="1"/>
          </p:cNvSpPr>
          <p:nvPr>
            <p:ph type="sldNum" sz="quarter" idx="11"/>
          </p:nvPr>
        </p:nvSpPr>
        <p:spPr/>
        <p:txBody>
          <a:bodyPr/>
          <a:lstStyle/>
          <a:p>
            <a:fld id="{D91D606C-335E-4DCF-A861-43AE2FC04E96}" type="slidenum">
              <a:rPr lang="en-IN" smtClean="0"/>
              <a:t>4</a:t>
            </a:fld>
            <a:endParaRPr lang="en-IN"/>
          </a:p>
        </p:txBody>
      </p:sp>
    </p:spTree>
    <p:extLst>
      <p:ext uri="{BB962C8B-B14F-4D97-AF65-F5344CB8AC3E}">
        <p14:creationId xmlns:p14="http://schemas.microsoft.com/office/powerpoint/2010/main" val="136901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F7D15B-E4D3-4A55-8145-5724153ED3DB}" type="datetime1">
              <a:rPr lang="en-US" smtClean="0"/>
              <a:t>1/31/2020</a:t>
            </a:fld>
            <a:endParaRPr lang="en-US" dirty="0"/>
          </a:p>
        </p:txBody>
      </p:sp>
      <p:sp>
        <p:nvSpPr>
          <p:cNvPr id="5" name="Footer Placeholder 4"/>
          <p:cNvSpPr>
            <a:spLocks noGrp="1"/>
          </p:cNvSpPr>
          <p:nvPr>
            <p:ph type="ftr" sz="quarter" idx="11"/>
          </p:nvPr>
        </p:nvSpPr>
        <p:spPr/>
        <p:txBody>
          <a:bodyPr/>
          <a:lstStyle/>
          <a:p>
            <a:r>
              <a:rPr lang="en-US"/>
              <a:t>Dr. Sameer Anand, SSCBS, DU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2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6DDB6-7590-4A5A-AE81-286C370CB9ED}" type="datetime1">
              <a:rPr lang="en-US" smtClean="0"/>
              <a:t>1/31/2020</a:t>
            </a:fld>
            <a:endParaRPr lang="en-US" dirty="0"/>
          </a:p>
        </p:txBody>
      </p:sp>
      <p:sp>
        <p:nvSpPr>
          <p:cNvPr id="5" name="Footer Placeholder 4"/>
          <p:cNvSpPr>
            <a:spLocks noGrp="1"/>
          </p:cNvSpPr>
          <p:nvPr>
            <p:ph type="ftr" sz="quarter" idx="11"/>
          </p:nvPr>
        </p:nvSpPr>
        <p:spPr/>
        <p:txBody>
          <a:bodyPr/>
          <a:lstStyle/>
          <a:p>
            <a:r>
              <a:rPr lang="en-US"/>
              <a:t>Dr. Sameer Anand, SSCBS, DU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32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23129-9F1F-4C4F-9B04-F70C0B269AF6}" type="datetime1">
              <a:rPr lang="en-US" smtClean="0"/>
              <a:t>1/31/2020</a:t>
            </a:fld>
            <a:endParaRPr lang="en-US" dirty="0"/>
          </a:p>
        </p:txBody>
      </p:sp>
      <p:sp>
        <p:nvSpPr>
          <p:cNvPr id="5" name="Footer Placeholder 4"/>
          <p:cNvSpPr>
            <a:spLocks noGrp="1"/>
          </p:cNvSpPr>
          <p:nvPr>
            <p:ph type="ftr" sz="quarter" idx="11"/>
          </p:nvPr>
        </p:nvSpPr>
        <p:spPr/>
        <p:txBody>
          <a:bodyPr/>
          <a:lstStyle/>
          <a:p>
            <a:r>
              <a:rPr lang="en-US"/>
              <a:t>Dr. Sameer Anand, SSCBS, DU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49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76D7D-E762-407C-B29B-0A5DB138F2E9}" type="datetime1">
              <a:rPr lang="en-US" smtClean="0"/>
              <a:t>1/31/2020</a:t>
            </a:fld>
            <a:endParaRPr lang="en-US" dirty="0"/>
          </a:p>
        </p:txBody>
      </p:sp>
      <p:sp>
        <p:nvSpPr>
          <p:cNvPr id="5" name="Footer Placeholder 4"/>
          <p:cNvSpPr>
            <a:spLocks noGrp="1"/>
          </p:cNvSpPr>
          <p:nvPr>
            <p:ph type="ftr" sz="quarter" idx="11"/>
          </p:nvPr>
        </p:nvSpPr>
        <p:spPr/>
        <p:txBody>
          <a:bodyPr/>
          <a:lstStyle/>
          <a:p>
            <a:r>
              <a:rPr lang="en-US"/>
              <a:t>Dr. Sameer Anand, SSCBS, DU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264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36741-D6B3-4F9C-B9D3-CD7D2EC55979}" type="datetime1">
              <a:rPr lang="en-US" smtClean="0"/>
              <a:t>1/31/2020</a:t>
            </a:fld>
            <a:endParaRPr lang="en-US" dirty="0"/>
          </a:p>
        </p:txBody>
      </p:sp>
      <p:sp>
        <p:nvSpPr>
          <p:cNvPr id="5" name="Footer Placeholder 4"/>
          <p:cNvSpPr>
            <a:spLocks noGrp="1"/>
          </p:cNvSpPr>
          <p:nvPr>
            <p:ph type="ftr" sz="quarter" idx="11"/>
          </p:nvPr>
        </p:nvSpPr>
        <p:spPr/>
        <p:txBody>
          <a:bodyPr/>
          <a:lstStyle/>
          <a:p>
            <a:r>
              <a:rPr lang="en-US"/>
              <a:t>Dr. Sameer Anand, SSCBS, DU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36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F1B25-0D72-45A2-9C86-A198A6B5DF67}" type="datetime1">
              <a:rPr lang="en-US" smtClean="0"/>
              <a:t>1/31/2020</a:t>
            </a:fld>
            <a:endParaRPr lang="en-US" dirty="0"/>
          </a:p>
        </p:txBody>
      </p:sp>
      <p:sp>
        <p:nvSpPr>
          <p:cNvPr id="6" name="Footer Placeholder 5"/>
          <p:cNvSpPr>
            <a:spLocks noGrp="1"/>
          </p:cNvSpPr>
          <p:nvPr>
            <p:ph type="ftr" sz="quarter" idx="11"/>
          </p:nvPr>
        </p:nvSpPr>
        <p:spPr/>
        <p:txBody>
          <a:bodyPr/>
          <a:lstStyle/>
          <a:p>
            <a:r>
              <a:rPr lang="en-US"/>
              <a:t>Dr. Sameer Anand, SSCBS, DU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19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AC7B0-C95F-4556-BC6E-149398BE33F2}" type="datetime1">
              <a:rPr lang="en-US" smtClean="0"/>
              <a:t>1/31/2020</a:t>
            </a:fld>
            <a:endParaRPr lang="en-US" dirty="0"/>
          </a:p>
        </p:txBody>
      </p:sp>
      <p:sp>
        <p:nvSpPr>
          <p:cNvPr id="8" name="Footer Placeholder 7"/>
          <p:cNvSpPr>
            <a:spLocks noGrp="1"/>
          </p:cNvSpPr>
          <p:nvPr>
            <p:ph type="ftr" sz="quarter" idx="11"/>
          </p:nvPr>
        </p:nvSpPr>
        <p:spPr/>
        <p:txBody>
          <a:bodyPr/>
          <a:lstStyle/>
          <a:p>
            <a:r>
              <a:rPr lang="en-US"/>
              <a:t>Dr. Sameer Anand, SSCBS, DU</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95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7ED7C-1938-4AA2-A051-DA6CE8347625}" type="datetime1">
              <a:rPr lang="en-US" smtClean="0"/>
              <a:t>1/31/2020</a:t>
            </a:fld>
            <a:endParaRPr lang="en-US" dirty="0"/>
          </a:p>
        </p:txBody>
      </p:sp>
      <p:sp>
        <p:nvSpPr>
          <p:cNvPr id="4" name="Footer Placeholder 3"/>
          <p:cNvSpPr>
            <a:spLocks noGrp="1"/>
          </p:cNvSpPr>
          <p:nvPr>
            <p:ph type="ftr" sz="quarter" idx="11"/>
          </p:nvPr>
        </p:nvSpPr>
        <p:spPr/>
        <p:txBody>
          <a:bodyPr/>
          <a:lstStyle/>
          <a:p>
            <a:r>
              <a:rPr lang="en-US"/>
              <a:t>Dr. Sameer Anand, SSCBS, DU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22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EE0304-8D90-4E67-A824-8E87212C40A8}" type="datetime1">
              <a:rPr lang="en-US" smtClean="0"/>
              <a:t>1/31/2020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Dr. Sameer Anand, SSCBS, DU</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686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48FF11-91F7-4FE0-9112-FA86155ECF41}" type="datetime1">
              <a:rPr lang="en-US" smtClean="0"/>
              <a:t>1/31/2020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Dr. Sameer Anand, SSCBS, DU</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911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CB2182-8FC4-4765-8CF2-430D834511D2}" type="datetime1">
              <a:rPr lang="en-US" smtClean="0"/>
              <a:t>1/31/2020</a:t>
            </a:fld>
            <a:endParaRPr lang="en-US" dirty="0"/>
          </a:p>
        </p:txBody>
      </p:sp>
      <p:sp>
        <p:nvSpPr>
          <p:cNvPr id="6" name="Footer Placeholder 5"/>
          <p:cNvSpPr>
            <a:spLocks noGrp="1"/>
          </p:cNvSpPr>
          <p:nvPr>
            <p:ph type="ftr" sz="quarter" idx="11"/>
          </p:nvPr>
        </p:nvSpPr>
        <p:spPr/>
        <p:txBody>
          <a:bodyPr/>
          <a:lstStyle/>
          <a:p>
            <a:r>
              <a:rPr lang="en-US"/>
              <a:t>Dr. Sameer Anand, SSCBS, DU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9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A310CF-61BD-460F-8425-150F6DB830A0}" type="datetime1">
              <a:rPr lang="en-US" smtClean="0"/>
              <a:t>1/31/2020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Dr. Sameer Anand, SSCBS, DU</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13956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1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ANALYTICS &amp; BUSINESS INTELLIGENCE</a:t>
            </a:r>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3074" name="Picture 2">
            <a:extLst>
              <a:ext uri="{FF2B5EF4-FFF2-40B4-BE49-F238E27FC236}">
                <a16:creationId xmlns:a16="http://schemas.microsoft.com/office/drawing/2014/main" id="{A7AD06EC-743F-45AE-9D72-0403AA70ECB5}"/>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12222480" cy="634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59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a:t>
            </a:r>
            <a:endParaRPr lang="en-IN" dirty="0"/>
          </a:p>
        </p:txBody>
      </p:sp>
      <p:sp>
        <p:nvSpPr>
          <p:cNvPr id="3" name="Content Placeholder 2"/>
          <p:cNvSpPr>
            <a:spLocks noGrp="1"/>
          </p:cNvSpPr>
          <p:nvPr>
            <p:ph idx="1"/>
          </p:nvPr>
        </p:nvSpPr>
        <p:spPr/>
        <p:txBody>
          <a:bodyPr/>
          <a:lstStyle/>
          <a:p>
            <a:pPr marL="109538" indent="0">
              <a:buNone/>
            </a:pPr>
            <a:r>
              <a:rPr lang="en-US" sz="2400" b="1" dirty="0"/>
              <a:t>Analytics</a:t>
            </a:r>
            <a:r>
              <a:rPr lang="en-US" sz="2400" dirty="0"/>
              <a:t> is the use of:</a:t>
            </a:r>
          </a:p>
          <a:p>
            <a:pPr marL="452438" indent="-342900">
              <a:buFont typeface="Arial" panose="020B0604020202020204" pitchFamily="34" charset="0"/>
              <a:buChar char="•"/>
            </a:pPr>
            <a:r>
              <a:rPr lang="en-US" sz="2400" dirty="0"/>
              <a:t>Data, </a:t>
            </a:r>
          </a:p>
          <a:p>
            <a:pPr marL="452438" indent="-342900">
              <a:buFont typeface="Arial" panose="020B0604020202020204" pitchFamily="34" charset="0"/>
              <a:buChar char="•"/>
            </a:pPr>
            <a:r>
              <a:rPr lang="en-US" sz="2400" dirty="0"/>
              <a:t>Information technology, </a:t>
            </a:r>
          </a:p>
          <a:p>
            <a:pPr marL="452438" indent="-342900">
              <a:buFont typeface="Arial" panose="020B0604020202020204" pitchFamily="34" charset="0"/>
              <a:buChar char="•"/>
            </a:pPr>
            <a:r>
              <a:rPr lang="en-US" sz="2400" dirty="0"/>
              <a:t>Statistical analysis, </a:t>
            </a:r>
          </a:p>
          <a:p>
            <a:pPr marL="452438" indent="-342900">
              <a:buFont typeface="Arial" panose="020B0604020202020204" pitchFamily="34" charset="0"/>
              <a:buChar char="•"/>
            </a:pPr>
            <a:r>
              <a:rPr lang="en-US" sz="2400" dirty="0"/>
              <a:t>Quantitative methods, and </a:t>
            </a:r>
          </a:p>
          <a:p>
            <a:pPr marL="452438" indent="-342900">
              <a:buFont typeface="Arial" panose="020B0604020202020204" pitchFamily="34" charset="0"/>
              <a:buChar char="•"/>
            </a:pPr>
            <a:r>
              <a:rPr lang="en-US" sz="2400" dirty="0"/>
              <a:t>Mathematical or computer-based models </a:t>
            </a:r>
          </a:p>
          <a:p>
            <a:pPr marL="109538" indent="0">
              <a:buNone/>
            </a:pPr>
            <a:r>
              <a:rPr lang="en-US" sz="2400" dirty="0"/>
              <a:t>to help managers gain improved insight about their business operations and make better, fact-based decisions.</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5447067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7A36-9F06-4D86-9914-5F27174B993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53B4FD79-C8FB-4E5C-B6D8-DD237CF81D07}"/>
              </a:ext>
            </a:extLst>
          </p:cNvPr>
          <p:cNvSpPr>
            <a:spLocks noGrp="1"/>
          </p:cNvSpPr>
          <p:nvPr>
            <p:ph idx="1"/>
          </p:nvPr>
        </p:nvSpPr>
        <p:spPr/>
        <p:txBody>
          <a:bodyPr/>
          <a:lstStyle/>
          <a:p>
            <a:r>
              <a:rPr lang="en-IN" dirty="0"/>
              <a:t>A  manufacturing firm which receives shipment of the parts from two different suppliers. The historical quality levels of these two suppliers are shown in the following table :</a:t>
            </a:r>
          </a:p>
          <a:p>
            <a:endParaRPr lang="en-IN" dirty="0"/>
          </a:p>
          <a:p>
            <a:endParaRPr lang="en-IN" dirty="0"/>
          </a:p>
          <a:p>
            <a:endParaRPr lang="en-IN" dirty="0"/>
          </a:p>
          <a:p>
            <a:endParaRPr lang="en-IN" dirty="0"/>
          </a:p>
          <a:p>
            <a:pPr marL="0" indent="0">
              <a:buNone/>
            </a:pPr>
            <a:r>
              <a:rPr lang="en-IN" dirty="0"/>
              <a:t> Suppose supplier 1 supplies 70% of the parts and remaining 30% are supplied by the supplier 2. If a part is selected at random and found to be defective. What is the probability that it comes from first supplier?  </a:t>
            </a:r>
          </a:p>
        </p:txBody>
      </p:sp>
      <p:sp>
        <p:nvSpPr>
          <p:cNvPr id="4" name="Footer Placeholder 3">
            <a:extLst>
              <a:ext uri="{FF2B5EF4-FFF2-40B4-BE49-F238E27FC236}">
                <a16:creationId xmlns:a16="http://schemas.microsoft.com/office/drawing/2014/main" id="{9A8141A0-E118-4045-A205-BB2C2E19FA7F}"/>
              </a:ext>
            </a:extLst>
          </p:cNvPr>
          <p:cNvSpPr>
            <a:spLocks noGrp="1"/>
          </p:cNvSpPr>
          <p:nvPr>
            <p:ph type="ftr" sz="quarter" idx="11"/>
          </p:nvPr>
        </p:nvSpPr>
        <p:spPr/>
        <p:txBody>
          <a:bodyPr/>
          <a:lstStyle/>
          <a:p>
            <a:r>
              <a:rPr lang="en-US" sz="1200" dirty="0"/>
              <a:t>Dr. Sameer Anand, SSCBS, DU</a:t>
            </a:r>
          </a:p>
        </p:txBody>
      </p:sp>
      <p:graphicFrame>
        <p:nvGraphicFramePr>
          <p:cNvPr id="5" name="Table 5">
            <a:extLst>
              <a:ext uri="{FF2B5EF4-FFF2-40B4-BE49-F238E27FC236}">
                <a16:creationId xmlns:a16="http://schemas.microsoft.com/office/drawing/2014/main" id="{1391B2FC-83B9-4CDE-9CDD-CF079B8195EB}"/>
              </a:ext>
            </a:extLst>
          </p:cNvPr>
          <p:cNvGraphicFramePr>
            <a:graphicFrameLocks noGrp="1"/>
          </p:cNvGraphicFramePr>
          <p:nvPr>
            <p:extLst>
              <p:ext uri="{D42A27DB-BD31-4B8C-83A1-F6EECF244321}">
                <p14:modId xmlns:p14="http://schemas.microsoft.com/office/powerpoint/2010/main" val="4271740319"/>
              </p:ext>
            </p:extLst>
          </p:nvPr>
        </p:nvGraphicFramePr>
        <p:xfrm>
          <a:off x="1712404" y="274489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50976601"/>
                    </a:ext>
                  </a:extLst>
                </a:gridCol>
                <a:gridCol w="2709333">
                  <a:extLst>
                    <a:ext uri="{9D8B030D-6E8A-4147-A177-3AD203B41FA5}">
                      <a16:colId xmlns:a16="http://schemas.microsoft.com/office/drawing/2014/main" val="614082013"/>
                    </a:ext>
                  </a:extLst>
                </a:gridCol>
                <a:gridCol w="2709333">
                  <a:extLst>
                    <a:ext uri="{9D8B030D-6E8A-4147-A177-3AD203B41FA5}">
                      <a16:colId xmlns:a16="http://schemas.microsoft.com/office/drawing/2014/main" val="2797179652"/>
                    </a:ext>
                  </a:extLst>
                </a:gridCol>
              </a:tblGrid>
              <a:tr h="370840">
                <a:tc>
                  <a:txBody>
                    <a:bodyPr/>
                    <a:lstStyle/>
                    <a:p>
                      <a:endParaRPr lang="en-IN" dirty="0"/>
                    </a:p>
                  </a:txBody>
                  <a:tcPr/>
                </a:tc>
                <a:tc>
                  <a:txBody>
                    <a:bodyPr/>
                    <a:lstStyle/>
                    <a:p>
                      <a:r>
                        <a:rPr lang="en-IN" dirty="0"/>
                        <a:t>Good Parts</a:t>
                      </a:r>
                    </a:p>
                  </a:txBody>
                  <a:tcPr/>
                </a:tc>
                <a:tc>
                  <a:txBody>
                    <a:bodyPr/>
                    <a:lstStyle/>
                    <a:p>
                      <a:r>
                        <a:rPr lang="en-IN" dirty="0"/>
                        <a:t>Defective Parts</a:t>
                      </a:r>
                    </a:p>
                  </a:txBody>
                  <a:tcPr/>
                </a:tc>
                <a:extLst>
                  <a:ext uri="{0D108BD9-81ED-4DB2-BD59-A6C34878D82A}">
                    <a16:rowId xmlns:a16="http://schemas.microsoft.com/office/drawing/2014/main" val="2928127277"/>
                  </a:ext>
                </a:extLst>
              </a:tr>
              <a:tr h="370840">
                <a:tc>
                  <a:txBody>
                    <a:bodyPr/>
                    <a:lstStyle/>
                    <a:p>
                      <a:r>
                        <a:rPr lang="en-IN" dirty="0"/>
                        <a:t>Supplier 1</a:t>
                      </a:r>
                    </a:p>
                  </a:txBody>
                  <a:tcPr/>
                </a:tc>
                <a:tc>
                  <a:txBody>
                    <a:bodyPr/>
                    <a:lstStyle/>
                    <a:p>
                      <a:r>
                        <a:rPr lang="en-IN" dirty="0"/>
                        <a:t>95%</a:t>
                      </a:r>
                    </a:p>
                  </a:txBody>
                  <a:tcPr/>
                </a:tc>
                <a:tc>
                  <a:txBody>
                    <a:bodyPr/>
                    <a:lstStyle/>
                    <a:p>
                      <a:r>
                        <a:rPr lang="en-IN" dirty="0"/>
                        <a:t>5%</a:t>
                      </a:r>
                    </a:p>
                  </a:txBody>
                  <a:tcPr/>
                </a:tc>
                <a:extLst>
                  <a:ext uri="{0D108BD9-81ED-4DB2-BD59-A6C34878D82A}">
                    <a16:rowId xmlns:a16="http://schemas.microsoft.com/office/drawing/2014/main" val="1591396232"/>
                  </a:ext>
                </a:extLst>
              </a:tr>
              <a:tr h="370840">
                <a:tc>
                  <a:txBody>
                    <a:bodyPr/>
                    <a:lstStyle/>
                    <a:p>
                      <a:r>
                        <a:rPr lang="en-IN" dirty="0"/>
                        <a:t>Supplier 2</a:t>
                      </a:r>
                    </a:p>
                  </a:txBody>
                  <a:tcPr/>
                </a:tc>
                <a:tc>
                  <a:txBody>
                    <a:bodyPr/>
                    <a:lstStyle/>
                    <a:p>
                      <a:r>
                        <a:rPr lang="en-IN" dirty="0"/>
                        <a:t>90%</a:t>
                      </a:r>
                    </a:p>
                  </a:txBody>
                  <a:tcPr/>
                </a:tc>
                <a:tc>
                  <a:txBody>
                    <a:bodyPr/>
                    <a:lstStyle/>
                    <a:p>
                      <a:r>
                        <a:rPr lang="en-IN" dirty="0"/>
                        <a:t>10%</a:t>
                      </a:r>
                    </a:p>
                  </a:txBody>
                  <a:tcPr/>
                </a:tc>
                <a:extLst>
                  <a:ext uri="{0D108BD9-81ED-4DB2-BD59-A6C34878D82A}">
                    <a16:rowId xmlns:a16="http://schemas.microsoft.com/office/drawing/2014/main" val="134280574"/>
                  </a:ext>
                </a:extLst>
              </a:tr>
            </a:tbl>
          </a:graphicData>
        </a:graphic>
      </p:graphicFrame>
    </p:spTree>
    <p:extLst>
      <p:ext uri="{BB962C8B-B14F-4D97-AF65-F5344CB8AC3E}">
        <p14:creationId xmlns:p14="http://schemas.microsoft.com/office/powerpoint/2010/main" val="334967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6A13-B3A8-4C32-A7C4-1B4098197BDA}"/>
              </a:ext>
            </a:extLst>
          </p:cNvPr>
          <p:cNvSpPr>
            <a:spLocks noGrp="1"/>
          </p:cNvSpPr>
          <p:nvPr>
            <p:ph type="title"/>
          </p:nvPr>
        </p:nvSpPr>
        <p:spPr/>
        <p:txBody>
          <a:bodyPr/>
          <a:lstStyle/>
          <a:p>
            <a:r>
              <a:rPr lang="en-IN" dirty="0"/>
              <a:t>Ans.</a:t>
            </a:r>
          </a:p>
        </p:txBody>
      </p:sp>
      <p:sp>
        <p:nvSpPr>
          <p:cNvPr id="3" name="Content Placeholder 2">
            <a:extLst>
              <a:ext uri="{FF2B5EF4-FFF2-40B4-BE49-F238E27FC236}">
                <a16:creationId xmlns:a16="http://schemas.microsoft.com/office/drawing/2014/main" id="{AAFC512E-EA9F-4CD3-A7FC-70C8974BF1EC}"/>
              </a:ext>
            </a:extLst>
          </p:cNvPr>
          <p:cNvSpPr>
            <a:spLocks noGrp="1"/>
          </p:cNvSpPr>
          <p:nvPr>
            <p:ph idx="1"/>
          </p:nvPr>
        </p:nvSpPr>
        <p:spPr/>
        <p:txBody>
          <a:bodyPr/>
          <a:lstStyle/>
          <a:p>
            <a:pPr marL="0" indent="0">
              <a:buNone/>
            </a:pPr>
            <a:r>
              <a:rPr lang="en-IN" dirty="0"/>
              <a:t>    </a:t>
            </a:r>
          </a:p>
          <a:p>
            <a:pPr marL="0" indent="0">
              <a:buNone/>
            </a:pPr>
            <a:r>
              <a:rPr lang="en-IN" dirty="0"/>
              <a:t>   P(S</a:t>
            </a:r>
            <a:r>
              <a:rPr lang="en-IN" baseline="-25000" dirty="0"/>
              <a:t>1</a:t>
            </a:r>
            <a:r>
              <a:rPr lang="en-IN" dirty="0"/>
              <a:t>/D)=</a:t>
            </a:r>
          </a:p>
          <a:p>
            <a:pPr marL="0" indent="0">
              <a:buNone/>
            </a:pPr>
            <a:endParaRPr lang="en-IN" dirty="0"/>
          </a:p>
          <a:p>
            <a:pPr marL="0" indent="0">
              <a:buNone/>
            </a:pPr>
            <a:r>
              <a:rPr lang="en-IN" dirty="0"/>
              <a:t>   P(S</a:t>
            </a:r>
            <a:r>
              <a:rPr lang="en-IN" baseline="-25000" dirty="0"/>
              <a:t>1</a:t>
            </a:r>
            <a:r>
              <a:rPr lang="en-IN" dirty="0"/>
              <a:t>/D)= </a:t>
            </a:r>
          </a:p>
          <a:p>
            <a:pPr marL="0" indent="0">
              <a:buNone/>
            </a:pPr>
            <a:r>
              <a:rPr lang="en-IN" dirty="0"/>
              <a:t> </a:t>
            </a:r>
          </a:p>
          <a:p>
            <a:pPr marL="0" indent="0">
              <a:buNone/>
            </a:pPr>
            <a:r>
              <a:rPr lang="en-IN" dirty="0"/>
              <a:t>                =  7/13</a:t>
            </a:r>
          </a:p>
          <a:p>
            <a:pPr marL="0" indent="0">
              <a:buNone/>
            </a:pPr>
            <a:r>
              <a:rPr lang="en-IN" dirty="0"/>
              <a:t>                = 0.53 </a:t>
            </a:r>
          </a:p>
        </p:txBody>
      </p:sp>
      <p:sp>
        <p:nvSpPr>
          <p:cNvPr id="4" name="Footer Placeholder 3">
            <a:extLst>
              <a:ext uri="{FF2B5EF4-FFF2-40B4-BE49-F238E27FC236}">
                <a16:creationId xmlns:a16="http://schemas.microsoft.com/office/drawing/2014/main" id="{CB1E5925-A067-4273-94D8-7A7B0ED49EC8}"/>
              </a:ext>
            </a:extLst>
          </p:cNvPr>
          <p:cNvSpPr>
            <a:spLocks noGrp="1"/>
          </p:cNvSpPr>
          <p:nvPr>
            <p:ph type="ftr" sz="quarter" idx="11"/>
          </p:nvPr>
        </p:nvSpPr>
        <p:spPr/>
        <p:txBody>
          <a:bodyPr/>
          <a:lstStyle/>
          <a:p>
            <a:r>
              <a:rPr lang="en-US" sz="1200" dirty="0"/>
              <a:t>Dr. Sameer Anand, SSCBS, DU</a:t>
            </a:r>
          </a:p>
        </p:txBody>
      </p:sp>
      <p:cxnSp>
        <p:nvCxnSpPr>
          <p:cNvPr id="6" name="Straight Connector 5">
            <a:extLst>
              <a:ext uri="{FF2B5EF4-FFF2-40B4-BE49-F238E27FC236}">
                <a16:creationId xmlns:a16="http://schemas.microsoft.com/office/drawing/2014/main" id="{8DCDA097-9190-4971-824D-88A7AA6AB954}"/>
              </a:ext>
            </a:extLst>
          </p:cNvPr>
          <p:cNvCxnSpPr/>
          <p:nvPr/>
        </p:nvCxnSpPr>
        <p:spPr>
          <a:xfrm>
            <a:off x="2459114" y="2459115"/>
            <a:ext cx="4598633"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CA553D9-4351-41E7-8373-A9AE2C26FCA3}"/>
              </a:ext>
            </a:extLst>
          </p:cNvPr>
          <p:cNvSpPr txBox="1"/>
          <p:nvPr/>
        </p:nvSpPr>
        <p:spPr>
          <a:xfrm>
            <a:off x="2459114" y="1997450"/>
            <a:ext cx="5397622" cy="923330"/>
          </a:xfrm>
          <a:prstGeom prst="rect">
            <a:avLst/>
          </a:prstGeom>
          <a:noFill/>
        </p:spPr>
        <p:txBody>
          <a:bodyPr wrap="square" rtlCol="0">
            <a:spAutoFit/>
          </a:bodyPr>
          <a:lstStyle/>
          <a:p>
            <a:r>
              <a:rPr lang="en-IN" dirty="0"/>
              <a:t>                            P(D/S</a:t>
            </a:r>
            <a:r>
              <a:rPr lang="en-IN" baseline="-25000" dirty="0"/>
              <a:t>2</a:t>
            </a:r>
            <a:r>
              <a:rPr lang="en-IN" dirty="0"/>
              <a:t>).P(S</a:t>
            </a:r>
            <a:r>
              <a:rPr lang="en-IN" baseline="-25000" dirty="0"/>
              <a:t>2</a:t>
            </a:r>
            <a:r>
              <a:rPr lang="en-IN" dirty="0"/>
              <a:t>)</a:t>
            </a:r>
          </a:p>
          <a:p>
            <a:endParaRPr lang="en-IN" dirty="0"/>
          </a:p>
          <a:p>
            <a:r>
              <a:rPr lang="en-IN" dirty="0"/>
              <a:t>                 P(D/S</a:t>
            </a:r>
            <a:r>
              <a:rPr lang="en-IN" baseline="-25000" dirty="0"/>
              <a:t>1</a:t>
            </a:r>
            <a:r>
              <a:rPr lang="en-IN" dirty="0"/>
              <a:t>).P(S</a:t>
            </a:r>
            <a:r>
              <a:rPr lang="en-IN" baseline="-25000" dirty="0"/>
              <a:t>1</a:t>
            </a:r>
            <a:r>
              <a:rPr lang="en-IN" dirty="0"/>
              <a:t>) + P(D/S</a:t>
            </a:r>
            <a:r>
              <a:rPr lang="en-IN" baseline="-25000" dirty="0"/>
              <a:t>2</a:t>
            </a:r>
            <a:r>
              <a:rPr lang="en-IN" dirty="0"/>
              <a:t>).P(S</a:t>
            </a:r>
            <a:r>
              <a:rPr lang="en-IN" baseline="-25000" dirty="0"/>
              <a:t>2</a:t>
            </a:r>
            <a:r>
              <a:rPr lang="en-IN" dirty="0"/>
              <a:t>) </a:t>
            </a:r>
          </a:p>
        </p:txBody>
      </p:sp>
      <p:cxnSp>
        <p:nvCxnSpPr>
          <p:cNvPr id="9" name="Straight Connector 8">
            <a:extLst>
              <a:ext uri="{FF2B5EF4-FFF2-40B4-BE49-F238E27FC236}">
                <a16:creationId xmlns:a16="http://schemas.microsoft.com/office/drawing/2014/main" id="{414852EA-39D4-4D33-8C4E-122DC82A11E3}"/>
              </a:ext>
            </a:extLst>
          </p:cNvPr>
          <p:cNvCxnSpPr>
            <a:cxnSpLocks/>
          </p:cNvCxnSpPr>
          <p:nvPr/>
        </p:nvCxnSpPr>
        <p:spPr>
          <a:xfrm>
            <a:off x="2308194" y="3366856"/>
            <a:ext cx="332912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A569EFD-F47A-4C1B-8A2D-36B1473A131C}"/>
              </a:ext>
            </a:extLst>
          </p:cNvPr>
          <p:cNvSpPr txBox="1"/>
          <p:nvPr/>
        </p:nvSpPr>
        <p:spPr>
          <a:xfrm>
            <a:off x="2459114" y="3049807"/>
            <a:ext cx="3697550" cy="646331"/>
          </a:xfrm>
          <a:prstGeom prst="rect">
            <a:avLst/>
          </a:prstGeom>
          <a:noFill/>
        </p:spPr>
        <p:txBody>
          <a:bodyPr wrap="square" rtlCol="0">
            <a:spAutoFit/>
          </a:bodyPr>
          <a:lstStyle/>
          <a:p>
            <a:r>
              <a:rPr lang="en-IN" dirty="0"/>
              <a:t>               5/100. 70/100</a:t>
            </a:r>
          </a:p>
          <a:p>
            <a:r>
              <a:rPr lang="en-IN" dirty="0"/>
              <a:t>5/100.70/100 + 30/100.10/100</a:t>
            </a:r>
          </a:p>
        </p:txBody>
      </p:sp>
    </p:spTree>
    <p:extLst>
      <p:ext uri="{BB962C8B-B14F-4D97-AF65-F5344CB8AC3E}">
        <p14:creationId xmlns:p14="http://schemas.microsoft.com/office/powerpoint/2010/main" val="39051973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4F37-7060-445D-AE71-1EAEDDD701B4}"/>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2EBDBCB7-43A1-46E0-B902-41E589C4FB2C}"/>
              </a:ext>
            </a:extLst>
          </p:cNvPr>
          <p:cNvSpPr>
            <a:spLocks noGrp="1"/>
          </p:cNvSpPr>
          <p:nvPr>
            <p:ph idx="1"/>
          </p:nvPr>
        </p:nvSpPr>
        <p:spPr/>
        <p:txBody>
          <a:bodyPr/>
          <a:lstStyle/>
          <a:p>
            <a:r>
              <a:rPr lang="en-IN" dirty="0"/>
              <a:t>A laboratory blood test is 95% effective in detecting a certain disease HIV when it is, in fact, present. However the test also yield a false positive result for 1% of the healthy person tested( i.e. if healthy person is tested then with probability 0.01, the test result will imply that he has the disease ). If 0.5% of the population actually has HIV, what is the probability that a person has HIV given that his test result is positive. </a:t>
            </a:r>
          </a:p>
        </p:txBody>
      </p:sp>
      <p:sp>
        <p:nvSpPr>
          <p:cNvPr id="4" name="Footer Placeholder 3">
            <a:extLst>
              <a:ext uri="{FF2B5EF4-FFF2-40B4-BE49-F238E27FC236}">
                <a16:creationId xmlns:a16="http://schemas.microsoft.com/office/drawing/2014/main" id="{B5960348-3544-4CD5-83A9-7F9AD16C6CE6}"/>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1695569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E164-61DB-4DA0-AF3C-947351BF6287}"/>
              </a:ext>
            </a:extLst>
          </p:cNvPr>
          <p:cNvSpPr>
            <a:spLocks noGrp="1"/>
          </p:cNvSpPr>
          <p:nvPr>
            <p:ph type="title"/>
          </p:nvPr>
        </p:nvSpPr>
        <p:spPr/>
        <p:txBody>
          <a:bodyPr/>
          <a:lstStyle/>
          <a:p>
            <a:r>
              <a:rPr lang="en-IN" dirty="0"/>
              <a:t>Ans. </a:t>
            </a:r>
          </a:p>
        </p:txBody>
      </p:sp>
      <p:sp>
        <p:nvSpPr>
          <p:cNvPr id="4" name="Footer Placeholder 3">
            <a:extLst>
              <a:ext uri="{FF2B5EF4-FFF2-40B4-BE49-F238E27FC236}">
                <a16:creationId xmlns:a16="http://schemas.microsoft.com/office/drawing/2014/main" id="{14D1B854-2DDA-496C-86B9-8F0348936D6F}"/>
              </a:ext>
            </a:extLst>
          </p:cNvPr>
          <p:cNvSpPr>
            <a:spLocks noGrp="1"/>
          </p:cNvSpPr>
          <p:nvPr>
            <p:ph type="ftr" sz="quarter" idx="11"/>
          </p:nvPr>
        </p:nvSpPr>
        <p:spPr/>
        <p:txBody>
          <a:bodyPr/>
          <a:lstStyle/>
          <a:p>
            <a:r>
              <a:rPr lang="en-US" sz="1200" dirty="0"/>
              <a:t>Dr. Sameer Anand, SSCBS, DU</a:t>
            </a:r>
          </a:p>
        </p:txBody>
      </p:sp>
      <p:sp>
        <p:nvSpPr>
          <p:cNvPr id="5" name="Content Placeholder 2">
            <a:extLst>
              <a:ext uri="{FF2B5EF4-FFF2-40B4-BE49-F238E27FC236}">
                <a16:creationId xmlns:a16="http://schemas.microsoft.com/office/drawing/2014/main" id="{5C9DD65D-7D7A-4946-B818-275324566D6C}"/>
              </a:ext>
            </a:extLst>
          </p:cNvPr>
          <p:cNvSpPr>
            <a:spLocks noGrp="1"/>
          </p:cNvSpPr>
          <p:nvPr>
            <p:ph idx="1"/>
          </p:nvPr>
        </p:nvSpPr>
        <p:spPr>
          <a:xfrm>
            <a:off x="1096963" y="1846263"/>
            <a:ext cx="10058400" cy="4022725"/>
          </a:xfrm>
        </p:spPr>
        <p:txBody>
          <a:bodyPr/>
          <a:lstStyle/>
          <a:p>
            <a:pPr marL="0" indent="0">
              <a:buNone/>
            </a:pPr>
            <a:r>
              <a:rPr lang="en-IN" dirty="0"/>
              <a:t>    </a:t>
            </a:r>
          </a:p>
          <a:p>
            <a:pPr marL="0" indent="0">
              <a:buNone/>
            </a:pPr>
            <a:r>
              <a:rPr lang="en-IN" dirty="0"/>
              <a:t>   P(HIV/Positive)=</a:t>
            </a:r>
          </a:p>
          <a:p>
            <a:pPr marL="0" indent="0">
              <a:buNone/>
            </a:pPr>
            <a:endParaRPr lang="en-IN" dirty="0"/>
          </a:p>
          <a:p>
            <a:pPr marL="0" indent="0">
              <a:buNone/>
            </a:pPr>
            <a:r>
              <a:rPr lang="en-IN" dirty="0"/>
              <a:t>   P(HIV/Positive)= </a:t>
            </a:r>
          </a:p>
          <a:p>
            <a:pPr marL="0" indent="0">
              <a:buNone/>
            </a:pPr>
            <a:r>
              <a:rPr lang="en-IN" dirty="0"/>
              <a:t> </a:t>
            </a:r>
          </a:p>
          <a:p>
            <a:pPr marL="0" indent="0">
              <a:buNone/>
            </a:pPr>
            <a:r>
              <a:rPr lang="en-IN" dirty="0"/>
              <a:t>                                        =  475/1470</a:t>
            </a:r>
          </a:p>
          <a:p>
            <a:pPr marL="0" indent="0">
              <a:buNone/>
            </a:pPr>
            <a:r>
              <a:rPr lang="en-IN" dirty="0"/>
              <a:t>                                        = 0.323</a:t>
            </a:r>
          </a:p>
        </p:txBody>
      </p:sp>
      <p:sp>
        <p:nvSpPr>
          <p:cNvPr id="6" name="TextBox 5">
            <a:extLst>
              <a:ext uri="{FF2B5EF4-FFF2-40B4-BE49-F238E27FC236}">
                <a16:creationId xmlns:a16="http://schemas.microsoft.com/office/drawing/2014/main" id="{573AA012-2CD9-4913-A09E-F14357B5A2EC}"/>
              </a:ext>
            </a:extLst>
          </p:cNvPr>
          <p:cNvSpPr txBox="1"/>
          <p:nvPr/>
        </p:nvSpPr>
        <p:spPr>
          <a:xfrm>
            <a:off x="2645546" y="2021242"/>
            <a:ext cx="9419208" cy="923330"/>
          </a:xfrm>
          <a:prstGeom prst="rect">
            <a:avLst/>
          </a:prstGeom>
          <a:noFill/>
        </p:spPr>
        <p:txBody>
          <a:bodyPr wrap="square" rtlCol="0">
            <a:spAutoFit/>
          </a:bodyPr>
          <a:lstStyle/>
          <a:p>
            <a:r>
              <a:rPr lang="en-IN" dirty="0"/>
              <a:t>                                                    P(Positive/HIV).P(HIV)</a:t>
            </a:r>
          </a:p>
          <a:p>
            <a:endParaRPr lang="en-IN" dirty="0"/>
          </a:p>
          <a:p>
            <a:r>
              <a:rPr lang="en-IN" dirty="0"/>
              <a:t>                     P(Positive/HIV).P(Defective) + P(Positive/HIV).P(No HIV) </a:t>
            </a:r>
          </a:p>
        </p:txBody>
      </p:sp>
      <p:sp>
        <p:nvSpPr>
          <p:cNvPr id="7" name="TextBox 6">
            <a:extLst>
              <a:ext uri="{FF2B5EF4-FFF2-40B4-BE49-F238E27FC236}">
                <a16:creationId xmlns:a16="http://schemas.microsoft.com/office/drawing/2014/main" id="{83E1F109-6108-431E-92EF-C8A014F7F0D9}"/>
              </a:ext>
            </a:extLst>
          </p:cNvPr>
          <p:cNvSpPr txBox="1"/>
          <p:nvPr/>
        </p:nvSpPr>
        <p:spPr>
          <a:xfrm>
            <a:off x="3821265" y="3029682"/>
            <a:ext cx="3697550" cy="646331"/>
          </a:xfrm>
          <a:prstGeom prst="rect">
            <a:avLst/>
          </a:prstGeom>
          <a:noFill/>
        </p:spPr>
        <p:txBody>
          <a:bodyPr wrap="square" rtlCol="0">
            <a:spAutoFit/>
          </a:bodyPr>
          <a:lstStyle/>
          <a:p>
            <a:r>
              <a:rPr lang="en-IN" dirty="0"/>
              <a:t>              95/100. (0.5/100)</a:t>
            </a:r>
          </a:p>
          <a:p>
            <a:r>
              <a:rPr lang="en-IN" dirty="0"/>
              <a:t>95/100.(0.5/100) + 1/100.(995/100)</a:t>
            </a:r>
          </a:p>
        </p:txBody>
      </p:sp>
      <p:cxnSp>
        <p:nvCxnSpPr>
          <p:cNvPr id="9" name="Straight Connector 8">
            <a:extLst>
              <a:ext uri="{FF2B5EF4-FFF2-40B4-BE49-F238E27FC236}">
                <a16:creationId xmlns:a16="http://schemas.microsoft.com/office/drawing/2014/main" id="{DD3E53D5-D353-4AD9-AF82-30B0B53D0895}"/>
              </a:ext>
            </a:extLst>
          </p:cNvPr>
          <p:cNvCxnSpPr>
            <a:cxnSpLocks/>
          </p:cNvCxnSpPr>
          <p:nvPr/>
        </p:nvCxnSpPr>
        <p:spPr>
          <a:xfrm>
            <a:off x="3721962" y="2459115"/>
            <a:ext cx="743340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3BC2CCF-9FC6-44D8-9145-59935365FE94}"/>
              </a:ext>
            </a:extLst>
          </p:cNvPr>
          <p:cNvCxnSpPr>
            <a:cxnSpLocks/>
          </p:cNvCxnSpPr>
          <p:nvPr/>
        </p:nvCxnSpPr>
        <p:spPr>
          <a:xfrm flipV="1">
            <a:off x="3821265" y="3352848"/>
            <a:ext cx="3697550" cy="513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7565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33F6-F7C4-4BDA-B561-234FF3542DB6}"/>
              </a:ext>
            </a:extLst>
          </p:cNvPr>
          <p:cNvSpPr>
            <a:spLocks noGrp="1"/>
          </p:cNvSpPr>
          <p:nvPr>
            <p:ph type="title"/>
          </p:nvPr>
        </p:nvSpPr>
        <p:spPr>
          <a:xfrm>
            <a:off x="1287779" y="1978243"/>
            <a:ext cx="10532745" cy="1450757"/>
          </a:xfrm>
        </p:spPr>
        <p:txBody>
          <a:bodyPr>
            <a:normAutofit/>
          </a:bodyPr>
          <a:lstStyle/>
          <a:p>
            <a:r>
              <a:rPr lang="en-IN" dirty="0"/>
              <a:t>SPAM FILTERING/ FILTERING JUNK MAIL</a:t>
            </a:r>
          </a:p>
        </p:txBody>
      </p:sp>
      <p:sp>
        <p:nvSpPr>
          <p:cNvPr id="4" name="Footer Placeholder 3">
            <a:extLst>
              <a:ext uri="{FF2B5EF4-FFF2-40B4-BE49-F238E27FC236}">
                <a16:creationId xmlns:a16="http://schemas.microsoft.com/office/drawing/2014/main" id="{936F0F57-465B-425C-8094-772B1700024A}"/>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20C77562-392F-456C-8D88-FFC27259FF78}"/>
              </a:ext>
            </a:extLst>
          </p:cNvPr>
          <p:cNvCxnSpPr>
            <a:cxnSpLocks/>
          </p:cNvCxnSpPr>
          <p:nvPr/>
        </p:nvCxnSpPr>
        <p:spPr>
          <a:xfrm flipV="1">
            <a:off x="1241105" y="5029201"/>
            <a:ext cx="9817420" cy="1"/>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63648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4AC83-9C2E-4176-A21E-087641F22135}"/>
              </a:ext>
            </a:extLst>
          </p:cNvPr>
          <p:cNvSpPr>
            <a:spLocks noGrp="1"/>
          </p:cNvSpPr>
          <p:nvPr>
            <p:ph idx="1"/>
          </p:nvPr>
        </p:nvSpPr>
        <p:spPr/>
        <p:txBody>
          <a:bodyPr>
            <a:normAutofit/>
          </a:bodyPr>
          <a:lstStyle/>
          <a:p>
            <a:endParaRPr lang="en-IN" sz="2800" dirty="0"/>
          </a:p>
          <a:p>
            <a:r>
              <a:rPr lang="en-IN" sz="2800" dirty="0"/>
              <a:t>P[ Spam / Words ]     = P[ Words/Spam ]. P[ Spam ]</a:t>
            </a:r>
          </a:p>
          <a:p>
            <a:r>
              <a:rPr lang="en-IN" sz="2800" dirty="0"/>
              <a:t>                                                        P[ Word ]</a:t>
            </a:r>
          </a:p>
        </p:txBody>
      </p:sp>
      <p:sp>
        <p:nvSpPr>
          <p:cNvPr id="4" name="Footer Placeholder 3">
            <a:extLst>
              <a:ext uri="{FF2B5EF4-FFF2-40B4-BE49-F238E27FC236}">
                <a16:creationId xmlns:a16="http://schemas.microsoft.com/office/drawing/2014/main" id="{579BCE83-C4BB-4AA9-98FD-A5583CD92919}"/>
              </a:ext>
            </a:extLst>
          </p:cNvPr>
          <p:cNvSpPr>
            <a:spLocks noGrp="1"/>
          </p:cNvSpPr>
          <p:nvPr>
            <p:ph type="ftr" sz="quarter" idx="11"/>
          </p:nvPr>
        </p:nvSpPr>
        <p:spPr/>
        <p:txBody>
          <a:bodyPr/>
          <a:lstStyle/>
          <a:p>
            <a:r>
              <a:rPr lang="en-US"/>
              <a:t>Dr. Sameer Anand, SSCBS, DU</a:t>
            </a:r>
            <a:endParaRPr lang="en-US" dirty="0"/>
          </a:p>
        </p:txBody>
      </p:sp>
      <p:cxnSp>
        <p:nvCxnSpPr>
          <p:cNvPr id="8" name="Straight Connector 7">
            <a:extLst>
              <a:ext uri="{FF2B5EF4-FFF2-40B4-BE49-F238E27FC236}">
                <a16:creationId xmlns:a16="http://schemas.microsoft.com/office/drawing/2014/main" id="{567F18F1-C088-4DB6-9C6C-ACD643D18FDA}"/>
              </a:ext>
            </a:extLst>
          </p:cNvPr>
          <p:cNvCxnSpPr/>
          <p:nvPr/>
        </p:nvCxnSpPr>
        <p:spPr>
          <a:xfrm>
            <a:off x="4448175" y="2952750"/>
            <a:ext cx="395287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95721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C3864-6298-4D77-B98C-54EB684E1A17}"/>
              </a:ext>
            </a:extLst>
          </p:cNvPr>
          <p:cNvSpPr>
            <a:spLocks noGrp="1"/>
          </p:cNvSpPr>
          <p:nvPr>
            <p:ph idx="1"/>
          </p:nvPr>
        </p:nvSpPr>
        <p:spPr/>
        <p:txBody>
          <a:bodyPr>
            <a:normAutofit/>
          </a:bodyPr>
          <a:lstStyle/>
          <a:p>
            <a:r>
              <a:rPr lang="en-IN" sz="2400" dirty="0"/>
              <a:t>Considering the following information</a:t>
            </a:r>
          </a:p>
          <a:p>
            <a:endParaRPr lang="en-IN" sz="2400" dirty="0"/>
          </a:p>
          <a:p>
            <a:r>
              <a:rPr lang="en-IN" sz="2400" dirty="0"/>
              <a:t>P( Spam )  = 30%                P( Not Spam ) = 70%</a:t>
            </a:r>
          </a:p>
          <a:p>
            <a:r>
              <a:rPr lang="en-IN" sz="2400" dirty="0"/>
              <a:t>P[ Congratulations/ Spam ] = 75%</a:t>
            </a:r>
          </a:p>
          <a:p>
            <a:r>
              <a:rPr lang="en-IN" sz="2400" dirty="0"/>
              <a:t>P[ Congratulations/ Not Spam ] = 35%</a:t>
            </a:r>
          </a:p>
        </p:txBody>
      </p:sp>
      <p:sp>
        <p:nvSpPr>
          <p:cNvPr id="4" name="Footer Placeholder 3">
            <a:extLst>
              <a:ext uri="{FF2B5EF4-FFF2-40B4-BE49-F238E27FC236}">
                <a16:creationId xmlns:a16="http://schemas.microsoft.com/office/drawing/2014/main" id="{1E582725-A9A0-44A8-99C0-3FE46B4B890A}"/>
              </a:ext>
            </a:extLst>
          </p:cNvPr>
          <p:cNvSpPr>
            <a:spLocks noGrp="1"/>
          </p:cNvSpPr>
          <p:nvPr>
            <p:ph type="ftr" sz="quarter" idx="11"/>
          </p:nvPr>
        </p:nvSpPr>
        <p:spPr/>
        <p:txBody>
          <a:bodyPr/>
          <a:lstStyle/>
          <a:p>
            <a:r>
              <a:rPr lang="en-US"/>
              <a:t>Dr. Sameer Anand, SSCBS, DU</a:t>
            </a:r>
            <a:endParaRPr lang="en-US" dirty="0"/>
          </a:p>
        </p:txBody>
      </p:sp>
    </p:spTree>
    <p:extLst>
      <p:ext uri="{BB962C8B-B14F-4D97-AF65-F5344CB8AC3E}">
        <p14:creationId xmlns:p14="http://schemas.microsoft.com/office/powerpoint/2010/main" val="824096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1C208-5703-40FF-A4CC-B55E14665DA6}"/>
              </a:ext>
            </a:extLst>
          </p:cNvPr>
          <p:cNvSpPr>
            <a:spLocks noGrp="1"/>
          </p:cNvSpPr>
          <p:nvPr>
            <p:ph idx="1"/>
          </p:nvPr>
        </p:nvSpPr>
        <p:spPr/>
        <p:txBody>
          <a:bodyPr/>
          <a:lstStyle/>
          <a:p>
            <a:r>
              <a:rPr lang="en-IN" dirty="0"/>
              <a:t>Now </a:t>
            </a:r>
          </a:p>
          <a:p>
            <a:r>
              <a:rPr lang="en-IN" dirty="0"/>
              <a:t>    P[ Spam/ Congratulations ] = ?</a:t>
            </a:r>
          </a:p>
          <a:p>
            <a:r>
              <a:rPr lang="en-IN" dirty="0"/>
              <a:t>                = P( Spam &amp; Congratulations )</a:t>
            </a:r>
          </a:p>
          <a:p>
            <a:r>
              <a:rPr lang="en-IN" dirty="0"/>
              <a:t>                          P( Congratulations )</a:t>
            </a:r>
          </a:p>
          <a:p>
            <a:r>
              <a:rPr lang="en-IN" dirty="0"/>
              <a:t>                 =                                    P( Congratulations/ Spam ).P( Spam )</a:t>
            </a:r>
          </a:p>
          <a:p>
            <a:r>
              <a:rPr lang="en-IN" dirty="0"/>
              <a:t>                     P( Congratulations/ Spam ).P( Spam ) + P( Congratulations/ Not Spam ).P( Not Spam )</a:t>
            </a:r>
          </a:p>
          <a:p>
            <a:r>
              <a:rPr lang="en-IN" dirty="0"/>
              <a:t>                =           0.75 * 0.3</a:t>
            </a:r>
          </a:p>
          <a:p>
            <a:r>
              <a:rPr lang="en-IN" dirty="0"/>
              <a:t>                     0.75*0.3  +  0.35*0.70</a:t>
            </a:r>
          </a:p>
          <a:p>
            <a:r>
              <a:rPr lang="en-IN" dirty="0"/>
              <a:t>                =   0.47          </a:t>
            </a:r>
          </a:p>
        </p:txBody>
      </p:sp>
      <p:sp>
        <p:nvSpPr>
          <p:cNvPr id="4" name="Footer Placeholder 3">
            <a:extLst>
              <a:ext uri="{FF2B5EF4-FFF2-40B4-BE49-F238E27FC236}">
                <a16:creationId xmlns:a16="http://schemas.microsoft.com/office/drawing/2014/main" id="{0C71AD6E-FC8D-4EF3-824E-E2A47756780F}"/>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112C90D2-12CF-44F7-9661-D94EA4441834}"/>
              </a:ext>
            </a:extLst>
          </p:cNvPr>
          <p:cNvCxnSpPr>
            <a:cxnSpLocks/>
          </p:cNvCxnSpPr>
          <p:nvPr/>
        </p:nvCxnSpPr>
        <p:spPr>
          <a:xfrm>
            <a:off x="2266950" y="3133725"/>
            <a:ext cx="292417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8A740A0-E7CE-40F4-9DDC-52929F0FD895}"/>
              </a:ext>
            </a:extLst>
          </p:cNvPr>
          <p:cNvCxnSpPr>
            <a:cxnSpLocks/>
          </p:cNvCxnSpPr>
          <p:nvPr/>
        </p:nvCxnSpPr>
        <p:spPr>
          <a:xfrm>
            <a:off x="2390775" y="4057650"/>
            <a:ext cx="876490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1B19EFA-6938-45B3-B39D-8E511C82E2A8}"/>
              </a:ext>
            </a:extLst>
          </p:cNvPr>
          <p:cNvCxnSpPr>
            <a:cxnSpLocks/>
          </p:cNvCxnSpPr>
          <p:nvPr/>
        </p:nvCxnSpPr>
        <p:spPr>
          <a:xfrm>
            <a:off x="2266950" y="4962525"/>
            <a:ext cx="243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6047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F817-98D6-438F-8225-9D4C41670470}"/>
              </a:ext>
            </a:extLst>
          </p:cNvPr>
          <p:cNvSpPr>
            <a:spLocks noGrp="1"/>
          </p:cNvSpPr>
          <p:nvPr>
            <p:ph type="title"/>
          </p:nvPr>
        </p:nvSpPr>
        <p:spPr>
          <a:xfrm>
            <a:off x="1248200" y="2579334"/>
            <a:ext cx="10058400" cy="1450757"/>
          </a:xfrm>
        </p:spPr>
        <p:txBody>
          <a:bodyPr>
            <a:normAutofit/>
          </a:bodyPr>
          <a:lstStyle/>
          <a:p>
            <a:pPr algn="ctr"/>
            <a:r>
              <a:rPr lang="en-IN" sz="5400" dirty="0"/>
              <a:t>APPLICATION OF BAYE’S THEOREM</a:t>
            </a:r>
          </a:p>
        </p:txBody>
      </p:sp>
      <p:sp>
        <p:nvSpPr>
          <p:cNvPr id="4" name="Footer Placeholder 3">
            <a:extLst>
              <a:ext uri="{FF2B5EF4-FFF2-40B4-BE49-F238E27FC236}">
                <a16:creationId xmlns:a16="http://schemas.microsoft.com/office/drawing/2014/main" id="{37D90BD4-CF93-42E4-BFE5-8790AD6382E9}"/>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0846349C-82CF-434B-9776-2EC63B890B96}"/>
              </a:ext>
            </a:extLst>
          </p:cNvPr>
          <p:cNvCxnSpPr>
            <a:cxnSpLocks/>
          </p:cNvCxnSpPr>
          <p:nvPr/>
        </p:nvCxnSpPr>
        <p:spPr>
          <a:xfrm>
            <a:off x="1248200" y="5228948"/>
            <a:ext cx="992878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30232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C31D-A1EE-4156-926C-3BBF72A3FB20}"/>
              </a:ext>
            </a:extLst>
          </p:cNvPr>
          <p:cNvSpPr>
            <a:spLocks noGrp="1"/>
          </p:cNvSpPr>
          <p:nvPr>
            <p:ph type="ctrTitle"/>
          </p:nvPr>
        </p:nvSpPr>
        <p:spPr/>
        <p:txBody>
          <a:bodyPr/>
          <a:lstStyle/>
          <a:p>
            <a:r>
              <a:rPr lang="en-AU" dirty="0"/>
              <a:t> </a:t>
            </a:r>
          </a:p>
        </p:txBody>
      </p:sp>
      <p:sp>
        <p:nvSpPr>
          <p:cNvPr id="3" name="Subtitle 2">
            <a:extLst>
              <a:ext uri="{FF2B5EF4-FFF2-40B4-BE49-F238E27FC236}">
                <a16:creationId xmlns:a16="http://schemas.microsoft.com/office/drawing/2014/main" id="{E2F741E5-DE39-4B75-84AC-CE9A5BBB0875}"/>
              </a:ext>
            </a:extLst>
          </p:cNvPr>
          <p:cNvSpPr>
            <a:spLocks noGrp="1"/>
          </p:cNvSpPr>
          <p:nvPr>
            <p:ph type="subTitle" idx="1"/>
          </p:nvPr>
        </p:nvSpPr>
        <p:spPr/>
        <p:txBody>
          <a:bodyPr/>
          <a:lstStyle/>
          <a:p>
            <a:r>
              <a:rPr lang="en-AU" dirty="0"/>
              <a:t> </a:t>
            </a:r>
          </a:p>
        </p:txBody>
      </p:sp>
      <p:graphicFrame>
        <p:nvGraphicFramePr>
          <p:cNvPr id="6" name="Object 5">
            <a:extLst>
              <a:ext uri="{FF2B5EF4-FFF2-40B4-BE49-F238E27FC236}">
                <a16:creationId xmlns:a16="http://schemas.microsoft.com/office/drawing/2014/main" id="{F92EE932-F68B-4D31-98CA-94C01FEAC824}"/>
              </a:ext>
            </a:extLst>
          </p:cNvPr>
          <p:cNvGraphicFramePr>
            <a:graphicFrameLocks noChangeAspect="1"/>
          </p:cNvGraphicFramePr>
          <p:nvPr/>
        </p:nvGraphicFramePr>
        <p:xfrm>
          <a:off x="5786438" y="3309938"/>
          <a:ext cx="617537" cy="236537"/>
        </p:xfrm>
        <a:graphic>
          <a:graphicData uri="http://schemas.openxmlformats.org/presentationml/2006/ole">
            <mc:AlternateContent xmlns:mc="http://schemas.openxmlformats.org/markup-compatibility/2006">
              <mc:Choice xmlns:v="urn:schemas-microsoft-com:vml" Requires="v">
                <p:oleObj spid="_x0000_s2131" name="Worksheet" r:id="rId3" imgW="617064" imgH="236414" progId="Excel.Sheet.12">
                  <p:embed/>
                </p:oleObj>
              </mc:Choice>
              <mc:Fallback>
                <p:oleObj name="Worksheet" r:id="rId3" imgW="617064" imgH="236414" progId="Excel.Sheet.12">
                  <p:embed/>
                  <p:pic>
                    <p:nvPicPr>
                      <p:cNvPr id="6" name="Object 5">
                        <a:extLst>
                          <a:ext uri="{FF2B5EF4-FFF2-40B4-BE49-F238E27FC236}">
                            <a16:creationId xmlns:a16="http://schemas.microsoft.com/office/drawing/2014/main" id="{F92EE932-F68B-4D31-98CA-94C01FEAC824}"/>
                          </a:ext>
                        </a:extLst>
                      </p:cNvPr>
                      <p:cNvPicPr/>
                      <p:nvPr/>
                    </p:nvPicPr>
                    <p:blipFill>
                      <a:blip r:embed="rId4"/>
                      <a:stretch>
                        <a:fillRect/>
                      </a:stretch>
                    </p:blipFill>
                    <p:spPr>
                      <a:xfrm>
                        <a:off x="5786438" y="3309938"/>
                        <a:ext cx="617537" cy="236537"/>
                      </a:xfrm>
                      <a:prstGeom prst="rect">
                        <a:avLst/>
                      </a:prstGeom>
                    </p:spPr>
                  </p:pic>
                </p:oleObj>
              </mc:Fallback>
            </mc:AlternateContent>
          </a:graphicData>
        </a:graphic>
      </p:graphicFrame>
      <p:graphicFrame>
        <p:nvGraphicFramePr>
          <p:cNvPr id="8" name="Table 7">
            <a:extLst>
              <a:ext uri="{FF2B5EF4-FFF2-40B4-BE49-F238E27FC236}">
                <a16:creationId xmlns:a16="http://schemas.microsoft.com/office/drawing/2014/main" id="{11971982-A6F7-425D-8735-ED7EB67F0372}"/>
              </a:ext>
            </a:extLst>
          </p:cNvPr>
          <p:cNvGraphicFramePr>
            <a:graphicFrameLocks noGrp="1"/>
          </p:cNvGraphicFramePr>
          <p:nvPr/>
        </p:nvGraphicFramePr>
        <p:xfrm>
          <a:off x="2236788" y="1122363"/>
          <a:ext cx="7099300" cy="365760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322674547"/>
                    </a:ext>
                  </a:extLst>
                </a:gridCol>
                <a:gridCol w="965200">
                  <a:extLst>
                    <a:ext uri="{9D8B030D-6E8A-4147-A177-3AD203B41FA5}">
                      <a16:colId xmlns:a16="http://schemas.microsoft.com/office/drawing/2014/main" val="849661918"/>
                    </a:ext>
                  </a:extLst>
                </a:gridCol>
                <a:gridCol w="2070100">
                  <a:extLst>
                    <a:ext uri="{9D8B030D-6E8A-4147-A177-3AD203B41FA5}">
                      <a16:colId xmlns:a16="http://schemas.microsoft.com/office/drawing/2014/main" val="1785422932"/>
                    </a:ext>
                  </a:extLst>
                </a:gridCol>
                <a:gridCol w="1270000">
                  <a:extLst>
                    <a:ext uri="{9D8B030D-6E8A-4147-A177-3AD203B41FA5}">
                      <a16:colId xmlns:a16="http://schemas.microsoft.com/office/drawing/2014/main" val="4124561871"/>
                    </a:ext>
                  </a:extLst>
                </a:gridCol>
                <a:gridCol w="698500">
                  <a:extLst>
                    <a:ext uri="{9D8B030D-6E8A-4147-A177-3AD203B41FA5}">
                      <a16:colId xmlns:a16="http://schemas.microsoft.com/office/drawing/2014/main" val="1179747667"/>
                    </a:ext>
                  </a:extLst>
                </a:gridCol>
                <a:gridCol w="1435100">
                  <a:extLst>
                    <a:ext uri="{9D8B030D-6E8A-4147-A177-3AD203B41FA5}">
                      <a16:colId xmlns:a16="http://schemas.microsoft.com/office/drawing/2014/main" val="2275311347"/>
                    </a:ext>
                  </a:extLst>
                </a:gridCol>
              </a:tblGrid>
              <a:tr h="228600">
                <a:tc>
                  <a:txBody>
                    <a:bodyPr/>
                    <a:lstStyle/>
                    <a:p>
                      <a:pPr algn="l" fontAlgn="b"/>
                      <a:r>
                        <a:rPr lang="en-AU" sz="1400" u="none" strike="noStrike">
                          <a:effectLst/>
                        </a:rPr>
                        <a:t>DAYS</a:t>
                      </a:r>
                      <a:endParaRPr lang="en-AU"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OUTLOOK</a:t>
                      </a:r>
                      <a:endParaRPr lang="en-AU"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TEMPERATURE</a:t>
                      </a:r>
                      <a:endParaRPr lang="en-AU"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HUMIDITY</a:t>
                      </a:r>
                      <a:endParaRPr lang="en-AU"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WIND</a:t>
                      </a:r>
                      <a:endParaRPr lang="en-AU"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PLAY(CRICKET)</a:t>
                      </a:r>
                      <a:endParaRPr lang="en-AU"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6076325"/>
                  </a:ext>
                </a:extLst>
              </a:tr>
              <a:tr h="228600">
                <a:tc>
                  <a:txBody>
                    <a:bodyPr/>
                    <a:lstStyle/>
                    <a:p>
                      <a:pPr algn="l" fontAlgn="b"/>
                      <a:r>
                        <a:rPr lang="en-AU" sz="1400" u="none" strike="noStrike">
                          <a:effectLst/>
                        </a:rPr>
                        <a:t>1</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sunny</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hot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5052759"/>
                  </a:ext>
                </a:extLst>
              </a:tr>
              <a:tr h="228600">
                <a:tc>
                  <a:txBody>
                    <a:bodyPr/>
                    <a:lstStyle/>
                    <a:p>
                      <a:pPr algn="l" fontAlgn="b"/>
                      <a:r>
                        <a:rPr lang="en-AU" sz="1400" u="none" strike="noStrike">
                          <a:effectLst/>
                        </a:rPr>
                        <a:t>2</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sunny</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hot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strong</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8621322"/>
                  </a:ext>
                </a:extLst>
              </a:tr>
              <a:tr h="228600">
                <a:tc>
                  <a:txBody>
                    <a:bodyPr/>
                    <a:lstStyle/>
                    <a:p>
                      <a:pPr algn="l" fontAlgn="b"/>
                      <a:r>
                        <a:rPr lang="en-AU" sz="1400" u="none" strike="noStrike">
                          <a:effectLst/>
                        </a:rPr>
                        <a:t>3</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overcast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hot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4261140"/>
                  </a:ext>
                </a:extLst>
              </a:tr>
              <a:tr h="228600">
                <a:tc>
                  <a:txBody>
                    <a:bodyPr/>
                    <a:lstStyle/>
                    <a:p>
                      <a:pPr algn="l" fontAlgn="b"/>
                      <a:r>
                        <a:rPr lang="en-AU" sz="1400" u="none" strike="noStrike">
                          <a:effectLst/>
                        </a:rPr>
                        <a:t>4</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rain</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mild</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9673686"/>
                  </a:ext>
                </a:extLst>
              </a:tr>
              <a:tr h="228600">
                <a:tc>
                  <a:txBody>
                    <a:bodyPr/>
                    <a:lstStyle/>
                    <a:p>
                      <a:pPr algn="l" fontAlgn="b"/>
                      <a:r>
                        <a:rPr lang="en-AU" sz="1400" u="none" strike="noStrike">
                          <a:effectLst/>
                        </a:rPr>
                        <a:t>5</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rain</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cool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normal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895304"/>
                  </a:ext>
                </a:extLst>
              </a:tr>
              <a:tr h="228600">
                <a:tc>
                  <a:txBody>
                    <a:bodyPr/>
                    <a:lstStyle/>
                    <a:p>
                      <a:pPr algn="l" fontAlgn="b"/>
                      <a:r>
                        <a:rPr lang="en-AU" sz="1400" u="none" strike="noStrike">
                          <a:effectLst/>
                        </a:rPr>
                        <a:t>6</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rain</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cool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normal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strong</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0924099"/>
                  </a:ext>
                </a:extLst>
              </a:tr>
              <a:tr h="228600">
                <a:tc>
                  <a:txBody>
                    <a:bodyPr/>
                    <a:lstStyle/>
                    <a:p>
                      <a:pPr algn="l" fontAlgn="b"/>
                      <a:r>
                        <a:rPr lang="en-AU" sz="1400" u="none" strike="noStrike">
                          <a:effectLst/>
                        </a:rPr>
                        <a:t>7</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overcast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cool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normal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strong</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3963229"/>
                  </a:ext>
                </a:extLst>
              </a:tr>
              <a:tr h="228600">
                <a:tc>
                  <a:txBody>
                    <a:bodyPr/>
                    <a:lstStyle/>
                    <a:p>
                      <a:pPr algn="l" fontAlgn="b"/>
                      <a:r>
                        <a:rPr lang="en-AU" sz="1400" u="none" strike="noStrike">
                          <a:effectLst/>
                        </a:rPr>
                        <a:t>8</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sunny</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mild</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dirty="0">
                          <a:effectLst/>
                        </a:rPr>
                        <a:t>high</a:t>
                      </a:r>
                      <a:endParaRPr lang="en-AU"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0397548"/>
                  </a:ext>
                </a:extLst>
              </a:tr>
              <a:tr h="228600">
                <a:tc>
                  <a:txBody>
                    <a:bodyPr/>
                    <a:lstStyle/>
                    <a:p>
                      <a:pPr algn="l" fontAlgn="b"/>
                      <a:r>
                        <a:rPr lang="en-AU" sz="1400" u="none" strike="noStrike">
                          <a:effectLst/>
                        </a:rPr>
                        <a:t>9</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sunny</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cool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normal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615619"/>
                  </a:ext>
                </a:extLst>
              </a:tr>
              <a:tr h="228600">
                <a:tc>
                  <a:txBody>
                    <a:bodyPr/>
                    <a:lstStyle/>
                    <a:p>
                      <a:pPr algn="l" fontAlgn="b"/>
                      <a:r>
                        <a:rPr lang="en-AU" sz="1400" u="none" strike="noStrike">
                          <a:effectLst/>
                        </a:rPr>
                        <a:t>10</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rain</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mild</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normal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1444093"/>
                  </a:ext>
                </a:extLst>
              </a:tr>
              <a:tr h="228600">
                <a:tc>
                  <a:txBody>
                    <a:bodyPr/>
                    <a:lstStyle/>
                    <a:p>
                      <a:pPr algn="l" fontAlgn="b"/>
                      <a:r>
                        <a:rPr lang="en-AU" sz="1400" u="none" strike="noStrike">
                          <a:effectLst/>
                        </a:rPr>
                        <a:t>11</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sunny</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mild</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normal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strong</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0200982"/>
                  </a:ext>
                </a:extLst>
              </a:tr>
              <a:tr h="228600">
                <a:tc>
                  <a:txBody>
                    <a:bodyPr/>
                    <a:lstStyle/>
                    <a:p>
                      <a:pPr algn="l" fontAlgn="b"/>
                      <a:r>
                        <a:rPr lang="en-AU" sz="1400" u="none" strike="noStrike">
                          <a:effectLst/>
                        </a:rPr>
                        <a:t>12</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overcast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mild</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strong</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0335230"/>
                  </a:ext>
                </a:extLst>
              </a:tr>
              <a:tr h="228600">
                <a:tc>
                  <a:txBody>
                    <a:bodyPr/>
                    <a:lstStyle/>
                    <a:p>
                      <a:pPr algn="l" fontAlgn="b"/>
                      <a:r>
                        <a:rPr lang="en-AU" sz="1400" u="none" strike="noStrike">
                          <a:effectLst/>
                        </a:rPr>
                        <a:t>13</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overcast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hot</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normal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weak</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yes</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4832457"/>
                  </a:ext>
                </a:extLst>
              </a:tr>
              <a:tr h="228600">
                <a:tc>
                  <a:txBody>
                    <a:bodyPr/>
                    <a:lstStyle/>
                    <a:p>
                      <a:pPr algn="l" fontAlgn="b"/>
                      <a:r>
                        <a:rPr lang="en-AU" sz="1400" u="none" strike="noStrike">
                          <a:effectLst/>
                        </a:rPr>
                        <a:t>14</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rain</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mild</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strong</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no</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3917990"/>
                  </a:ext>
                </a:extLst>
              </a:tr>
              <a:tr h="228600">
                <a:tc>
                  <a:txBody>
                    <a:bodyPr/>
                    <a:lstStyle/>
                    <a:p>
                      <a:pPr algn="l" fontAlgn="b"/>
                      <a:r>
                        <a:rPr lang="en-AU" sz="1400" u="none" strike="noStrike">
                          <a:effectLst/>
                        </a:rPr>
                        <a:t>15</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sunny</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cool</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strong</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dirty="0">
                          <a:effectLst/>
                        </a:rPr>
                        <a:t>?</a:t>
                      </a:r>
                      <a:endParaRPr lang="en-AU"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1799407"/>
                  </a:ext>
                </a:extLst>
              </a:tr>
            </a:tbl>
          </a:graphicData>
        </a:graphic>
      </p:graphicFrame>
      <p:graphicFrame>
        <p:nvGraphicFramePr>
          <p:cNvPr id="9" name="Table 8">
            <a:extLst>
              <a:ext uri="{FF2B5EF4-FFF2-40B4-BE49-F238E27FC236}">
                <a16:creationId xmlns:a16="http://schemas.microsoft.com/office/drawing/2014/main" id="{91146F0E-C2A3-4A32-8465-693C1650301C}"/>
              </a:ext>
            </a:extLst>
          </p:cNvPr>
          <p:cNvGraphicFramePr>
            <a:graphicFrameLocks noGrp="1"/>
          </p:cNvGraphicFramePr>
          <p:nvPr/>
        </p:nvGraphicFramePr>
        <p:xfrm>
          <a:off x="3799643" y="5354638"/>
          <a:ext cx="3340100" cy="685800"/>
        </p:xfrm>
        <a:graphic>
          <a:graphicData uri="http://schemas.openxmlformats.org/drawingml/2006/table">
            <a:tbl>
              <a:tblPr>
                <a:tableStyleId>{5C22544A-7EE6-4342-B048-85BDC9FD1C3A}</a:tableStyleId>
              </a:tblPr>
              <a:tblGrid>
                <a:gridCol w="2070100">
                  <a:extLst>
                    <a:ext uri="{9D8B030D-6E8A-4147-A177-3AD203B41FA5}">
                      <a16:colId xmlns:a16="http://schemas.microsoft.com/office/drawing/2014/main" val="3390932717"/>
                    </a:ext>
                  </a:extLst>
                </a:gridCol>
                <a:gridCol w="1270000">
                  <a:extLst>
                    <a:ext uri="{9D8B030D-6E8A-4147-A177-3AD203B41FA5}">
                      <a16:colId xmlns:a16="http://schemas.microsoft.com/office/drawing/2014/main" val="4142622242"/>
                    </a:ext>
                  </a:extLst>
                </a:gridCol>
              </a:tblGrid>
              <a:tr h="228600">
                <a:tc>
                  <a:txBody>
                    <a:bodyPr/>
                    <a:lstStyle/>
                    <a:p>
                      <a:pPr algn="l" fontAlgn="b"/>
                      <a:r>
                        <a:rPr lang="en-AU" sz="1400" u="none" strike="noStrike">
                          <a:effectLst/>
                        </a:rPr>
                        <a:t>TOTAL : 14</a:t>
                      </a:r>
                      <a:endParaRPr lang="en-AU"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PROBABILITY</a:t>
                      </a:r>
                      <a:endParaRPr lang="en-AU"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3910049"/>
                  </a:ext>
                </a:extLst>
              </a:tr>
              <a:tr h="228600">
                <a:tc>
                  <a:txBody>
                    <a:bodyPr/>
                    <a:lstStyle/>
                    <a:p>
                      <a:pPr algn="l" fontAlgn="b"/>
                      <a:r>
                        <a:rPr lang="en-AU" sz="1400" u="none" strike="noStrike">
                          <a:effectLst/>
                        </a:rPr>
                        <a:t>YES : 9</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a:effectLst/>
                        </a:rPr>
                        <a:t>P(YES) = 9/14</a:t>
                      </a:r>
                      <a:endParaRPr lang="en-AU"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0854731"/>
                  </a:ext>
                </a:extLst>
              </a:tr>
              <a:tr h="228600">
                <a:tc>
                  <a:txBody>
                    <a:bodyPr/>
                    <a:lstStyle/>
                    <a:p>
                      <a:pPr algn="l" fontAlgn="b"/>
                      <a:r>
                        <a:rPr lang="en-AU" sz="1400" u="none" strike="noStrike">
                          <a:effectLst/>
                        </a:rPr>
                        <a:t>NO :5</a:t>
                      </a:r>
                      <a:endParaRPr lang="en-AU"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400" u="none" strike="noStrike" dirty="0">
                          <a:effectLst/>
                        </a:rPr>
                        <a:t>P(NO) = 5/14</a:t>
                      </a:r>
                      <a:endParaRPr lang="en-AU"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377293"/>
                  </a:ext>
                </a:extLst>
              </a:tr>
            </a:tbl>
          </a:graphicData>
        </a:graphic>
      </p:graphicFrame>
      <p:sp>
        <p:nvSpPr>
          <p:cNvPr id="10" name="Rectangle 9">
            <a:extLst>
              <a:ext uri="{FF2B5EF4-FFF2-40B4-BE49-F238E27FC236}">
                <a16:creationId xmlns:a16="http://schemas.microsoft.com/office/drawing/2014/main" id="{DAF84164-7CB6-4754-8D7A-D36A6183326B}"/>
              </a:ext>
            </a:extLst>
          </p:cNvPr>
          <p:cNvSpPr/>
          <p:nvPr/>
        </p:nvSpPr>
        <p:spPr>
          <a:xfrm>
            <a:off x="3879542" y="276226"/>
            <a:ext cx="2947385" cy="523220"/>
          </a:xfrm>
          <a:prstGeom prst="rect">
            <a:avLst/>
          </a:prstGeom>
        </p:spPr>
        <p:txBody>
          <a:bodyPr wrap="square">
            <a:spAutoFit/>
          </a:bodyPr>
          <a:lstStyle/>
          <a:p>
            <a:r>
              <a:rPr lang="en-AU" sz="2800" b="1" dirty="0">
                <a:solidFill>
                  <a:srgbClr val="000000"/>
                </a:solidFill>
                <a:latin typeface="Calibri" panose="020F0502020204030204" pitchFamily="34" charset="0"/>
              </a:rPr>
              <a:t>BAYE'S CLASSIFIER</a:t>
            </a:r>
            <a:r>
              <a:rPr lang="en-AU" sz="2800" dirty="0"/>
              <a:t> </a:t>
            </a:r>
          </a:p>
        </p:txBody>
      </p:sp>
      <p:sp>
        <p:nvSpPr>
          <p:cNvPr id="11" name="Rectangle 10">
            <a:extLst>
              <a:ext uri="{FF2B5EF4-FFF2-40B4-BE49-F238E27FC236}">
                <a16:creationId xmlns:a16="http://schemas.microsoft.com/office/drawing/2014/main" id="{9C71956D-6ED2-4748-9660-FD333C72FAED}"/>
              </a:ext>
            </a:extLst>
          </p:cNvPr>
          <p:cNvSpPr/>
          <p:nvPr/>
        </p:nvSpPr>
        <p:spPr>
          <a:xfrm>
            <a:off x="1496108" y="4504472"/>
            <a:ext cx="1066800" cy="307777"/>
          </a:xfrm>
          <a:prstGeom prst="rect">
            <a:avLst/>
          </a:prstGeom>
        </p:spPr>
        <p:txBody>
          <a:bodyPr wrap="square">
            <a:spAutoFit/>
          </a:bodyPr>
          <a:lstStyle/>
          <a:p>
            <a:r>
              <a:rPr lang="en-AU" sz="1400" dirty="0">
                <a:solidFill>
                  <a:srgbClr val="000000"/>
                </a:solidFill>
                <a:latin typeface="Calibri" panose="020F0502020204030204" pitchFamily="34" charset="0"/>
              </a:rPr>
              <a:t>TO FIND:</a:t>
            </a:r>
            <a:r>
              <a:rPr lang="en-AU" sz="1400" dirty="0"/>
              <a:t> </a:t>
            </a:r>
          </a:p>
        </p:txBody>
      </p:sp>
      <p:sp>
        <p:nvSpPr>
          <p:cNvPr id="4" name="Footer Placeholder 3">
            <a:extLst>
              <a:ext uri="{FF2B5EF4-FFF2-40B4-BE49-F238E27FC236}">
                <a16:creationId xmlns:a16="http://schemas.microsoft.com/office/drawing/2014/main" id="{EF20A2F9-C589-436A-83D2-4C07D8ECA631}"/>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13329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Applications</a:t>
            </a:r>
            <a:endParaRPr lang="en-IN" dirty="0"/>
          </a:p>
        </p:txBody>
      </p:sp>
      <p:sp>
        <p:nvSpPr>
          <p:cNvPr id="3" name="Content Placeholder 2"/>
          <p:cNvSpPr>
            <a:spLocks noGrp="1"/>
          </p:cNvSpPr>
          <p:nvPr>
            <p:ph idx="1"/>
          </p:nvPr>
        </p:nvSpPr>
        <p:spPr>
          <a:xfrm>
            <a:off x="1097280" y="1891337"/>
            <a:ext cx="10058400" cy="4751010"/>
          </a:xfrm>
        </p:spPr>
        <p:txBody>
          <a:bodyPr>
            <a:noAutofit/>
          </a:bodyPr>
          <a:lstStyle/>
          <a:p>
            <a:pPr>
              <a:buFont typeface="Arial" panose="020B0604020202020204" pitchFamily="34" charset="0"/>
              <a:buChar char="•"/>
            </a:pPr>
            <a:r>
              <a:rPr lang="en-US" b="1" dirty="0"/>
              <a:t> </a:t>
            </a:r>
            <a:r>
              <a:rPr lang="en-US" sz="1900" b="1" dirty="0"/>
              <a:t>Pricing </a:t>
            </a:r>
          </a:p>
          <a:p>
            <a:pPr lvl="1"/>
            <a:r>
              <a:rPr lang="en-US" sz="1900" dirty="0"/>
              <a:t>setting prices for consumer and industrial goods, government contracts, and maintenance contracts</a:t>
            </a:r>
          </a:p>
          <a:p>
            <a:pPr>
              <a:buFont typeface="Arial" panose="020B0604020202020204" pitchFamily="34" charset="0"/>
              <a:buChar char="•"/>
            </a:pPr>
            <a:r>
              <a:rPr lang="en-US" sz="1900" b="1" dirty="0"/>
              <a:t> Customer segmentation </a:t>
            </a:r>
          </a:p>
          <a:p>
            <a:pPr lvl="1"/>
            <a:r>
              <a:rPr lang="en-US" sz="1900" dirty="0"/>
              <a:t>identifying and targeting key customer groups in retail, insurance, and credit card industries</a:t>
            </a:r>
          </a:p>
          <a:p>
            <a:pPr>
              <a:buFont typeface="Arial" panose="020B0604020202020204" pitchFamily="34" charset="0"/>
              <a:buChar char="•"/>
            </a:pPr>
            <a:r>
              <a:rPr lang="en-US" sz="1900" b="1" dirty="0"/>
              <a:t> Merchandising</a:t>
            </a:r>
          </a:p>
          <a:p>
            <a:pPr lvl="1"/>
            <a:r>
              <a:rPr lang="en-US" sz="1900" dirty="0"/>
              <a:t>determining brands to buy, quantities, and allocations </a:t>
            </a:r>
          </a:p>
          <a:p>
            <a:pPr>
              <a:buFont typeface="Arial" panose="020B0604020202020204" pitchFamily="34" charset="0"/>
              <a:buChar char="•"/>
            </a:pPr>
            <a:r>
              <a:rPr lang="en-US" sz="1900" b="1" dirty="0"/>
              <a:t> Location </a:t>
            </a:r>
          </a:p>
          <a:p>
            <a:pPr lvl="1"/>
            <a:r>
              <a:rPr lang="en-US" sz="1900" dirty="0"/>
              <a:t>finding the best location for bank branches and ATMs, or where to service industrial equipment</a:t>
            </a:r>
          </a:p>
          <a:p>
            <a:pPr>
              <a:buFont typeface="Arial" panose="020B0604020202020204" pitchFamily="34" charset="0"/>
              <a:buChar char="•"/>
            </a:pPr>
            <a:r>
              <a:rPr lang="en-US" sz="1900" b="1" dirty="0"/>
              <a:t> Social Media</a:t>
            </a:r>
          </a:p>
          <a:p>
            <a:pPr lvl="1"/>
            <a:r>
              <a:rPr lang="en-US" sz="1900" dirty="0"/>
              <a:t>understand trends and customer perceptions; assist marketing managers and product designers   </a:t>
            </a:r>
          </a:p>
          <a:p>
            <a:endParaRPr lang="en-IN" sz="19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1304060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6149-E212-48DA-BC6D-B51DF769F4FC}"/>
              </a:ext>
            </a:extLst>
          </p:cNvPr>
          <p:cNvSpPr>
            <a:spLocks noGrp="1"/>
          </p:cNvSpPr>
          <p:nvPr>
            <p:ph type="title"/>
          </p:nvPr>
        </p:nvSpPr>
        <p:spPr>
          <a:xfrm>
            <a:off x="1066800" y="184259"/>
            <a:ext cx="10058400" cy="1450757"/>
          </a:xfrm>
        </p:spPr>
        <p:txBody>
          <a:bodyPr/>
          <a:lstStyle/>
          <a:p>
            <a:r>
              <a:rPr lang="en-AU" dirty="0"/>
              <a:t> </a:t>
            </a:r>
          </a:p>
        </p:txBody>
      </p:sp>
      <p:sp>
        <p:nvSpPr>
          <p:cNvPr id="4" name="Rectangle 3">
            <a:extLst>
              <a:ext uri="{FF2B5EF4-FFF2-40B4-BE49-F238E27FC236}">
                <a16:creationId xmlns:a16="http://schemas.microsoft.com/office/drawing/2014/main" id="{E0906EA7-AFDB-48F4-88D0-7B99EC912E09}"/>
              </a:ext>
            </a:extLst>
          </p:cNvPr>
          <p:cNvSpPr/>
          <p:nvPr/>
        </p:nvSpPr>
        <p:spPr>
          <a:xfrm>
            <a:off x="4831641" y="427037"/>
            <a:ext cx="1563248" cy="707886"/>
          </a:xfrm>
          <a:prstGeom prst="rect">
            <a:avLst/>
          </a:prstGeom>
        </p:spPr>
        <p:txBody>
          <a:bodyPr wrap="none">
            <a:spAutoFit/>
          </a:bodyPr>
          <a:lstStyle/>
          <a:p>
            <a:r>
              <a:rPr lang="en-AU" sz="4000" b="1" dirty="0">
                <a:solidFill>
                  <a:srgbClr val="000000"/>
                </a:solidFill>
                <a:latin typeface="Calibri" panose="020F0502020204030204" pitchFamily="34" charset="0"/>
              </a:rPr>
              <a:t>WIND</a:t>
            </a:r>
            <a:r>
              <a:rPr lang="en-AU" sz="4000" dirty="0"/>
              <a:t> </a:t>
            </a:r>
          </a:p>
        </p:txBody>
      </p:sp>
      <p:pic>
        <p:nvPicPr>
          <p:cNvPr id="13" name="Picture 12">
            <a:extLst>
              <a:ext uri="{FF2B5EF4-FFF2-40B4-BE49-F238E27FC236}">
                <a16:creationId xmlns:a16="http://schemas.microsoft.com/office/drawing/2014/main" id="{FDBC2122-2680-4C32-AFD6-A428D104FDAE}"/>
              </a:ext>
            </a:extLst>
          </p:cNvPr>
          <p:cNvPicPr>
            <a:picLocks noChangeAspect="1"/>
          </p:cNvPicPr>
          <p:nvPr/>
        </p:nvPicPr>
        <p:blipFill>
          <a:blip r:embed="rId2"/>
          <a:stretch>
            <a:fillRect/>
          </a:stretch>
        </p:blipFill>
        <p:spPr>
          <a:xfrm>
            <a:off x="2953172" y="1746116"/>
            <a:ext cx="5494627" cy="2018405"/>
          </a:xfrm>
          <a:prstGeom prst="rect">
            <a:avLst/>
          </a:prstGeom>
        </p:spPr>
      </p:pic>
      <p:sp>
        <p:nvSpPr>
          <p:cNvPr id="16" name="Content Placeholder 15">
            <a:extLst>
              <a:ext uri="{FF2B5EF4-FFF2-40B4-BE49-F238E27FC236}">
                <a16:creationId xmlns:a16="http://schemas.microsoft.com/office/drawing/2014/main" id="{91073DCD-D74B-4028-B371-9288309CC994}"/>
              </a:ext>
            </a:extLst>
          </p:cNvPr>
          <p:cNvSpPr>
            <a:spLocks noGrp="1"/>
          </p:cNvSpPr>
          <p:nvPr>
            <p:ph idx="1"/>
          </p:nvPr>
        </p:nvSpPr>
        <p:spPr>
          <a:xfrm>
            <a:off x="838200" y="1368425"/>
            <a:ext cx="10515600" cy="4351338"/>
          </a:xfrm>
        </p:spPr>
        <p:txBody>
          <a:bodyPr/>
          <a:lstStyle/>
          <a:p>
            <a:pPr marL="0" indent="0">
              <a:buNone/>
            </a:pPr>
            <a:endParaRPr lang="en-AU" b="1" dirty="0">
              <a:solidFill>
                <a:srgbClr val="000000"/>
              </a:solidFill>
              <a:latin typeface="Calibri" panose="020F0502020204030204" pitchFamily="34" charset="0"/>
            </a:endParaRPr>
          </a:p>
          <a:p>
            <a:r>
              <a:rPr lang="en-AU" dirty="0"/>
              <a:t> </a:t>
            </a:r>
          </a:p>
        </p:txBody>
      </p:sp>
      <p:pic>
        <p:nvPicPr>
          <p:cNvPr id="17" name="Picture 16">
            <a:extLst>
              <a:ext uri="{FF2B5EF4-FFF2-40B4-BE49-F238E27FC236}">
                <a16:creationId xmlns:a16="http://schemas.microsoft.com/office/drawing/2014/main" id="{4239B363-548D-4601-80E3-27A5582FB31F}"/>
              </a:ext>
            </a:extLst>
          </p:cNvPr>
          <p:cNvPicPr>
            <a:picLocks noChangeAspect="1"/>
          </p:cNvPicPr>
          <p:nvPr/>
        </p:nvPicPr>
        <p:blipFill>
          <a:blip r:embed="rId3"/>
          <a:stretch>
            <a:fillRect/>
          </a:stretch>
        </p:blipFill>
        <p:spPr>
          <a:xfrm>
            <a:off x="3078150" y="4696505"/>
            <a:ext cx="5494627" cy="1562100"/>
          </a:xfrm>
          <a:prstGeom prst="rect">
            <a:avLst/>
          </a:prstGeom>
        </p:spPr>
      </p:pic>
      <p:pic>
        <p:nvPicPr>
          <p:cNvPr id="19" name="Picture 18">
            <a:extLst>
              <a:ext uri="{FF2B5EF4-FFF2-40B4-BE49-F238E27FC236}">
                <a16:creationId xmlns:a16="http://schemas.microsoft.com/office/drawing/2014/main" id="{F793AD48-8360-4FC7-8ED3-39E393EABD1C}"/>
              </a:ext>
            </a:extLst>
          </p:cNvPr>
          <p:cNvPicPr>
            <a:picLocks noChangeAspect="1"/>
          </p:cNvPicPr>
          <p:nvPr/>
        </p:nvPicPr>
        <p:blipFill>
          <a:blip r:embed="rId4"/>
          <a:stretch>
            <a:fillRect/>
          </a:stretch>
        </p:blipFill>
        <p:spPr>
          <a:xfrm>
            <a:off x="1765286" y="3835674"/>
            <a:ext cx="7695958" cy="627329"/>
          </a:xfrm>
          <a:prstGeom prst="rect">
            <a:avLst/>
          </a:prstGeom>
        </p:spPr>
      </p:pic>
      <p:sp>
        <p:nvSpPr>
          <p:cNvPr id="3" name="Footer Placeholder 2">
            <a:extLst>
              <a:ext uri="{FF2B5EF4-FFF2-40B4-BE49-F238E27FC236}">
                <a16:creationId xmlns:a16="http://schemas.microsoft.com/office/drawing/2014/main" id="{738E8264-D3E4-4F80-A9D0-55C1C7290A1F}"/>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6671976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3B35-B8BA-4CFF-874C-C8ACBC84AA74}"/>
              </a:ext>
            </a:extLst>
          </p:cNvPr>
          <p:cNvSpPr>
            <a:spLocks noGrp="1"/>
          </p:cNvSpPr>
          <p:nvPr>
            <p:ph type="title"/>
          </p:nvPr>
        </p:nvSpPr>
        <p:spPr/>
        <p:txBody>
          <a:bodyPr/>
          <a:lstStyle/>
          <a:p>
            <a:r>
              <a:rPr lang="en-AU" dirty="0"/>
              <a:t> </a:t>
            </a:r>
          </a:p>
        </p:txBody>
      </p:sp>
      <p:pic>
        <p:nvPicPr>
          <p:cNvPr id="5" name="Content Placeholder 4">
            <a:extLst>
              <a:ext uri="{FF2B5EF4-FFF2-40B4-BE49-F238E27FC236}">
                <a16:creationId xmlns:a16="http://schemas.microsoft.com/office/drawing/2014/main" id="{F63F3AEC-EF44-4411-A49B-751DB34A65BA}"/>
              </a:ext>
            </a:extLst>
          </p:cNvPr>
          <p:cNvPicPr>
            <a:picLocks noGrp="1" noChangeAspect="1"/>
          </p:cNvPicPr>
          <p:nvPr>
            <p:ph idx="1"/>
          </p:nvPr>
        </p:nvPicPr>
        <p:blipFill>
          <a:blip r:embed="rId2"/>
          <a:stretch>
            <a:fillRect/>
          </a:stretch>
        </p:blipFill>
        <p:spPr>
          <a:xfrm>
            <a:off x="2264360" y="3583933"/>
            <a:ext cx="6915150" cy="2633734"/>
          </a:xfrm>
          <a:prstGeom prst="rect">
            <a:avLst/>
          </a:prstGeom>
        </p:spPr>
      </p:pic>
      <p:pic>
        <p:nvPicPr>
          <p:cNvPr id="4" name="Picture 3">
            <a:extLst>
              <a:ext uri="{FF2B5EF4-FFF2-40B4-BE49-F238E27FC236}">
                <a16:creationId xmlns:a16="http://schemas.microsoft.com/office/drawing/2014/main" id="{7DEDCC80-2ECE-4766-A709-2B2D4C3EB3F9}"/>
              </a:ext>
            </a:extLst>
          </p:cNvPr>
          <p:cNvPicPr>
            <a:picLocks noChangeAspect="1"/>
          </p:cNvPicPr>
          <p:nvPr/>
        </p:nvPicPr>
        <p:blipFill>
          <a:blip r:embed="rId3"/>
          <a:stretch>
            <a:fillRect/>
          </a:stretch>
        </p:blipFill>
        <p:spPr>
          <a:xfrm>
            <a:off x="1942900" y="534650"/>
            <a:ext cx="7372194" cy="2894350"/>
          </a:xfrm>
          <a:prstGeom prst="rect">
            <a:avLst/>
          </a:prstGeom>
        </p:spPr>
      </p:pic>
      <p:sp>
        <p:nvSpPr>
          <p:cNvPr id="3" name="Footer Placeholder 2">
            <a:extLst>
              <a:ext uri="{FF2B5EF4-FFF2-40B4-BE49-F238E27FC236}">
                <a16:creationId xmlns:a16="http://schemas.microsoft.com/office/drawing/2014/main" id="{E2DC42D6-C02E-4FEA-ACBB-15511ED7D63C}"/>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5267809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1801-807D-4F80-AF90-48413E63CD40}"/>
              </a:ext>
            </a:extLst>
          </p:cNvPr>
          <p:cNvSpPr>
            <a:spLocks noGrp="1"/>
          </p:cNvSpPr>
          <p:nvPr>
            <p:ph type="title"/>
          </p:nvPr>
        </p:nvSpPr>
        <p:spPr/>
        <p:txBody>
          <a:bodyPr/>
          <a:lstStyle/>
          <a:p>
            <a:r>
              <a:rPr lang="en-AU" dirty="0"/>
              <a:t> </a:t>
            </a:r>
          </a:p>
        </p:txBody>
      </p:sp>
      <p:graphicFrame>
        <p:nvGraphicFramePr>
          <p:cNvPr id="4" name="Content Placeholder 3">
            <a:extLst>
              <a:ext uri="{FF2B5EF4-FFF2-40B4-BE49-F238E27FC236}">
                <a16:creationId xmlns:a16="http://schemas.microsoft.com/office/drawing/2014/main" id="{D0AF373F-E945-4743-BBE1-A0F239EE10D1}"/>
              </a:ext>
            </a:extLst>
          </p:cNvPr>
          <p:cNvGraphicFramePr>
            <a:graphicFrameLocks noGrp="1"/>
          </p:cNvGraphicFramePr>
          <p:nvPr>
            <p:ph idx="1"/>
          </p:nvPr>
        </p:nvGraphicFramePr>
        <p:xfrm>
          <a:off x="1485742" y="856455"/>
          <a:ext cx="7542848" cy="395295"/>
        </p:xfrm>
        <a:graphic>
          <a:graphicData uri="http://schemas.openxmlformats.org/drawingml/2006/table">
            <a:tbl>
              <a:tblPr>
                <a:tableStyleId>{5C22544A-7EE6-4342-B048-85BDC9FD1C3A}</a:tableStyleId>
              </a:tblPr>
              <a:tblGrid>
                <a:gridCol w="7542848">
                  <a:extLst>
                    <a:ext uri="{9D8B030D-6E8A-4147-A177-3AD203B41FA5}">
                      <a16:colId xmlns:a16="http://schemas.microsoft.com/office/drawing/2014/main" val="195140617"/>
                    </a:ext>
                  </a:extLst>
                </a:gridCol>
              </a:tblGrid>
              <a:tr h="395295">
                <a:tc>
                  <a:txBody>
                    <a:bodyPr/>
                    <a:lstStyle/>
                    <a:p>
                      <a:pPr algn="ctr" fontAlgn="b"/>
                      <a:r>
                        <a:rPr lang="en-AU" sz="2200" u="none" strike="noStrike" dirty="0">
                          <a:effectLst/>
                        </a:rPr>
                        <a:t>TEMPERATURE</a:t>
                      </a:r>
                      <a:endParaRPr lang="en-AU" sz="2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2797431"/>
                  </a:ext>
                </a:extLst>
              </a:tr>
            </a:tbl>
          </a:graphicData>
        </a:graphic>
      </p:graphicFrame>
      <p:pic>
        <p:nvPicPr>
          <p:cNvPr id="5" name="Picture 4">
            <a:extLst>
              <a:ext uri="{FF2B5EF4-FFF2-40B4-BE49-F238E27FC236}">
                <a16:creationId xmlns:a16="http://schemas.microsoft.com/office/drawing/2014/main" id="{8F9C1C74-EA11-4BDD-86B2-7793321DA562}"/>
              </a:ext>
            </a:extLst>
          </p:cNvPr>
          <p:cNvPicPr>
            <a:picLocks noChangeAspect="1"/>
          </p:cNvPicPr>
          <p:nvPr/>
        </p:nvPicPr>
        <p:blipFill>
          <a:blip r:embed="rId2"/>
          <a:stretch>
            <a:fillRect/>
          </a:stretch>
        </p:blipFill>
        <p:spPr>
          <a:xfrm>
            <a:off x="1907325" y="1737360"/>
            <a:ext cx="7542848" cy="2034875"/>
          </a:xfrm>
          <a:prstGeom prst="rect">
            <a:avLst/>
          </a:prstGeom>
        </p:spPr>
      </p:pic>
      <p:pic>
        <p:nvPicPr>
          <p:cNvPr id="6" name="Picture 5">
            <a:extLst>
              <a:ext uri="{FF2B5EF4-FFF2-40B4-BE49-F238E27FC236}">
                <a16:creationId xmlns:a16="http://schemas.microsoft.com/office/drawing/2014/main" id="{88E959D1-AB5C-4D72-9586-25EA400A4654}"/>
              </a:ext>
            </a:extLst>
          </p:cNvPr>
          <p:cNvPicPr>
            <a:picLocks noChangeAspect="1"/>
          </p:cNvPicPr>
          <p:nvPr/>
        </p:nvPicPr>
        <p:blipFill>
          <a:blip r:embed="rId3"/>
          <a:stretch>
            <a:fillRect/>
          </a:stretch>
        </p:blipFill>
        <p:spPr>
          <a:xfrm>
            <a:off x="1995379" y="3851023"/>
            <a:ext cx="7542848" cy="2384611"/>
          </a:xfrm>
          <a:prstGeom prst="rect">
            <a:avLst/>
          </a:prstGeom>
        </p:spPr>
      </p:pic>
      <p:sp>
        <p:nvSpPr>
          <p:cNvPr id="3" name="Footer Placeholder 2">
            <a:extLst>
              <a:ext uri="{FF2B5EF4-FFF2-40B4-BE49-F238E27FC236}">
                <a16:creationId xmlns:a16="http://schemas.microsoft.com/office/drawing/2014/main" id="{79F50246-419B-4385-8E5A-67893D5FC33E}"/>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322813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B7B9-4A55-4E18-B1DC-8D3C5C74C95E}"/>
              </a:ext>
            </a:extLst>
          </p:cNvPr>
          <p:cNvSpPr>
            <a:spLocks noGrp="1"/>
          </p:cNvSpPr>
          <p:nvPr>
            <p:ph type="title"/>
          </p:nvPr>
        </p:nvSpPr>
        <p:spPr/>
        <p:txBody>
          <a:bodyPr/>
          <a:lstStyle/>
          <a:p>
            <a:r>
              <a:rPr lang="en-AU" dirty="0"/>
              <a:t> </a:t>
            </a:r>
          </a:p>
        </p:txBody>
      </p:sp>
      <p:sp>
        <p:nvSpPr>
          <p:cNvPr id="3" name="Content Placeholder 2">
            <a:extLst>
              <a:ext uri="{FF2B5EF4-FFF2-40B4-BE49-F238E27FC236}">
                <a16:creationId xmlns:a16="http://schemas.microsoft.com/office/drawing/2014/main" id="{2CA1EA27-DB29-4433-8749-13A55F0DE1B3}"/>
              </a:ext>
            </a:extLst>
          </p:cNvPr>
          <p:cNvSpPr>
            <a:spLocks noGrp="1"/>
          </p:cNvSpPr>
          <p:nvPr>
            <p:ph idx="1"/>
          </p:nvPr>
        </p:nvSpPr>
        <p:spPr/>
        <p:txBody>
          <a:bodyPr/>
          <a:lstStyle/>
          <a:p>
            <a:r>
              <a:rPr lang="en-AU" dirty="0"/>
              <a:t> </a:t>
            </a:r>
          </a:p>
        </p:txBody>
      </p:sp>
      <p:pic>
        <p:nvPicPr>
          <p:cNvPr id="4" name="Picture 3">
            <a:extLst>
              <a:ext uri="{FF2B5EF4-FFF2-40B4-BE49-F238E27FC236}">
                <a16:creationId xmlns:a16="http://schemas.microsoft.com/office/drawing/2014/main" id="{42FD1E69-078D-4157-B75E-E9DA163A7297}"/>
              </a:ext>
            </a:extLst>
          </p:cNvPr>
          <p:cNvPicPr>
            <a:picLocks noChangeAspect="1"/>
          </p:cNvPicPr>
          <p:nvPr/>
        </p:nvPicPr>
        <p:blipFill>
          <a:blip r:embed="rId2"/>
          <a:stretch>
            <a:fillRect/>
          </a:stretch>
        </p:blipFill>
        <p:spPr>
          <a:xfrm>
            <a:off x="1609725" y="457201"/>
            <a:ext cx="7677150" cy="1233488"/>
          </a:xfrm>
          <a:prstGeom prst="rect">
            <a:avLst/>
          </a:prstGeom>
        </p:spPr>
      </p:pic>
      <p:pic>
        <p:nvPicPr>
          <p:cNvPr id="5" name="Picture 4">
            <a:extLst>
              <a:ext uri="{FF2B5EF4-FFF2-40B4-BE49-F238E27FC236}">
                <a16:creationId xmlns:a16="http://schemas.microsoft.com/office/drawing/2014/main" id="{3C4C52A4-543B-45E9-A539-2064EC5CA21D}"/>
              </a:ext>
            </a:extLst>
          </p:cNvPr>
          <p:cNvPicPr>
            <a:picLocks noChangeAspect="1"/>
          </p:cNvPicPr>
          <p:nvPr/>
        </p:nvPicPr>
        <p:blipFill>
          <a:blip r:embed="rId3"/>
          <a:stretch>
            <a:fillRect/>
          </a:stretch>
        </p:blipFill>
        <p:spPr>
          <a:xfrm>
            <a:off x="1991547" y="1930218"/>
            <a:ext cx="7678747" cy="1746532"/>
          </a:xfrm>
          <a:prstGeom prst="rect">
            <a:avLst/>
          </a:prstGeom>
        </p:spPr>
      </p:pic>
      <p:pic>
        <p:nvPicPr>
          <p:cNvPr id="6" name="Picture 5">
            <a:extLst>
              <a:ext uri="{FF2B5EF4-FFF2-40B4-BE49-F238E27FC236}">
                <a16:creationId xmlns:a16="http://schemas.microsoft.com/office/drawing/2014/main" id="{11D826A1-C99A-4C42-AC64-33CF12F57766}"/>
              </a:ext>
            </a:extLst>
          </p:cNvPr>
          <p:cNvPicPr>
            <a:picLocks noChangeAspect="1"/>
          </p:cNvPicPr>
          <p:nvPr/>
        </p:nvPicPr>
        <p:blipFill>
          <a:blip r:embed="rId4"/>
          <a:stretch>
            <a:fillRect/>
          </a:stretch>
        </p:blipFill>
        <p:spPr>
          <a:xfrm>
            <a:off x="1818526" y="3958367"/>
            <a:ext cx="7851768" cy="2090007"/>
          </a:xfrm>
          <a:prstGeom prst="rect">
            <a:avLst/>
          </a:prstGeom>
        </p:spPr>
      </p:pic>
      <p:sp>
        <p:nvSpPr>
          <p:cNvPr id="7" name="Footer Placeholder 6">
            <a:extLst>
              <a:ext uri="{FF2B5EF4-FFF2-40B4-BE49-F238E27FC236}">
                <a16:creationId xmlns:a16="http://schemas.microsoft.com/office/drawing/2014/main" id="{B7B06673-EE29-49FE-999A-0C6ACA9A07F9}"/>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8009202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A00A-3E68-451D-A135-833588A19226}"/>
              </a:ext>
            </a:extLst>
          </p:cNvPr>
          <p:cNvSpPr>
            <a:spLocks noGrp="1"/>
          </p:cNvSpPr>
          <p:nvPr>
            <p:ph type="title"/>
          </p:nvPr>
        </p:nvSpPr>
        <p:spPr/>
        <p:txBody>
          <a:bodyPr/>
          <a:lstStyle/>
          <a:p>
            <a:r>
              <a:rPr lang="en-AU" dirty="0"/>
              <a:t> </a:t>
            </a:r>
          </a:p>
        </p:txBody>
      </p:sp>
      <p:graphicFrame>
        <p:nvGraphicFramePr>
          <p:cNvPr id="4" name="Content Placeholder 3">
            <a:extLst>
              <a:ext uri="{FF2B5EF4-FFF2-40B4-BE49-F238E27FC236}">
                <a16:creationId xmlns:a16="http://schemas.microsoft.com/office/drawing/2014/main" id="{42EE1E2B-8A0C-4DC4-AE88-CEB45EB09CEF}"/>
              </a:ext>
            </a:extLst>
          </p:cNvPr>
          <p:cNvGraphicFramePr>
            <a:graphicFrameLocks noGrp="1"/>
          </p:cNvGraphicFramePr>
          <p:nvPr>
            <p:ph idx="1"/>
            <p:extLst>
              <p:ext uri="{D42A27DB-BD31-4B8C-83A1-F6EECF244321}">
                <p14:modId xmlns:p14="http://schemas.microsoft.com/office/powerpoint/2010/main" val="669681263"/>
              </p:ext>
            </p:extLst>
          </p:nvPr>
        </p:nvGraphicFramePr>
        <p:xfrm>
          <a:off x="2064736" y="1290162"/>
          <a:ext cx="7496513" cy="4249507"/>
        </p:xfrm>
        <a:graphic>
          <a:graphicData uri="http://schemas.openxmlformats.org/drawingml/2006/table">
            <a:tbl>
              <a:tblPr>
                <a:tableStyleId>{5C22544A-7EE6-4342-B048-85BDC9FD1C3A}</a:tableStyleId>
              </a:tblPr>
              <a:tblGrid>
                <a:gridCol w="7496513">
                  <a:extLst>
                    <a:ext uri="{9D8B030D-6E8A-4147-A177-3AD203B41FA5}">
                      <a16:colId xmlns:a16="http://schemas.microsoft.com/office/drawing/2014/main" val="1738551067"/>
                    </a:ext>
                  </a:extLst>
                </a:gridCol>
              </a:tblGrid>
              <a:tr h="620365">
                <a:tc>
                  <a:txBody>
                    <a:bodyPr/>
                    <a:lstStyle/>
                    <a:p>
                      <a:pPr algn="l" fontAlgn="b"/>
                      <a:r>
                        <a:rPr lang="en-US" sz="1800" u="none" strike="noStrike" dirty="0">
                          <a:effectLst/>
                        </a:rPr>
                        <a:t>let X ={</a:t>
                      </a:r>
                      <a:r>
                        <a:rPr lang="en-US" sz="1800" u="none" strike="noStrike" dirty="0" err="1">
                          <a:effectLst/>
                        </a:rPr>
                        <a:t>Sunny,Cool,High,Strong</a:t>
                      </a:r>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4004298"/>
                  </a:ext>
                </a:extLst>
              </a:tr>
              <a:tr h="403238">
                <a:tc>
                  <a:txBody>
                    <a:bodyPr/>
                    <a:lstStyle/>
                    <a:p>
                      <a:pPr algn="l" fontAlgn="b"/>
                      <a:endParaRPr lang="en-A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5014379"/>
                  </a:ext>
                </a:extLst>
              </a:tr>
              <a:tr h="403238">
                <a:tc>
                  <a:txBody>
                    <a:bodyPr/>
                    <a:lstStyle/>
                    <a:p>
                      <a:pPr algn="l" fontAlgn="b"/>
                      <a:r>
                        <a:rPr lang="en-AU" sz="1800" u="none" strike="noStrike" dirty="0">
                          <a:effectLst/>
                        </a:rPr>
                        <a:t>P[YES|X]= P[YES]P[</a:t>
                      </a:r>
                      <a:r>
                        <a:rPr lang="en-AU" sz="1800" u="none" strike="noStrike" dirty="0" err="1">
                          <a:effectLst/>
                        </a:rPr>
                        <a:t>Sunny|YES</a:t>
                      </a:r>
                      <a:r>
                        <a:rPr lang="en-AU" sz="1800" u="none" strike="noStrike" dirty="0">
                          <a:effectLst/>
                        </a:rPr>
                        <a:t>]P[</a:t>
                      </a:r>
                      <a:r>
                        <a:rPr lang="en-AU" sz="1800" u="none" strike="noStrike" dirty="0" err="1">
                          <a:effectLst/>
                        </a:rPr>
                        <a:t>Cool|YES</a:t>
                      </a:r>
                      <a:r>
                        <a:rPr lang="en-AU" sz="1800" u="none" strike="noStrike" dirty="0">
                          <a:effectLst/>
                        </a:rPr>
                        <a:t>]P[</a:t>
                      </a:r>
                      <a:r>
                        <a:rPr lang="en-AU" sz="1800" u="none" strike="noStrike" dirty="0" err="1">
                          <a:effectLst/>
                        </a:rPr>
                        <a:t>High|YES</a:t>
                      </a:r>
                      <a:r>
                        <a:rPr lang="en-AU" sz="1800" u="none" strike="noStrike" dirty="0">
                          <a:effectLst/>
                        </a:rPr>
                        <a:t>]P[</a:t>
                      </a:r>
                      <a:r>
                        <a:rPr lang="en-AU" sz="1800" u="none" strike="noStrike" dirty="0" err="1">
                          <a:effectLst/>
                        </a:rPr>
                        <a:t>Strong|YES</a:t>
                      </a:r>
                      <a:r>
                        <a:rPr lang="en-AU" sz="1800" u="none" strike="noStrike" dirty="0">
                          <a:effectLst/>
                        </a:rPr>
                        <a:t>]</a:t>
                      </a:r>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390031"/>
                  </a:ext>
                </a:extLst>
              </a:tr>
              <a:tr h="403238">
                <a:tc>
                  <a:txBody>
                    <a:bodyPr/>
                    <a:lstStyle/>
                    <a:p>
                      <a:pPr algn="l" fontAlgn="b"/>
                      <a:r>
                        <a:rPr lang="en-AU" sz="1800" u="none" strike="noStrike" dirty="0">
                          <a:effectLst/>
                        </a:rPr>
                        <a:t>P[YES|X]= 9/14 x 2/9 x 3/9 x 3/9 x 3/9</a:t>
                      </a:r>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6266367"/>
                  </a:ext>
                </a:extLst>
              </a:tr>
              <a:tr h="403238">
                <a:tc>
                  <a:txBody>
                    <a:bodyPr/>
                    <a:lstStyle/>
                    <a:p>
                      <a:pPr algn="l" fontAlgn="b"/>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029992"/>
                  </a:ext>
                </a:extLst>
              </a:tr>
              <a:tr h="403238">
                <a:tc>
                  <a:txBody>
                    <a:bodyPr/>
                    <a:lstStyle/>
                    <a:p>
                      <a:pPr algn="l" fontAlgn="b"/>
                      <a:endParaRPr lang="en-A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2780615"/>
                  </a:ext>
                </a:extLst>
              </a:tr>
              <a:tr h="403238">
                <a:tc>
                  <a:txBody>
                    <a:bodyPr/>
                    <a:lstStyle/>
                    <a:p>
                      <a:pPr algn="l" fontAlgn="b"/>
                      <a:endParaRPr lang="en-A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8291901"/>
                  </a:ext>
                </a:extLst>
              </a:tr>
              <a:tr h="403238">
                <a:tc>
                  <a:txBody>
                    <a:bodyPr/>
                    <a:lstStyle/>
                    <a:p>
                      <a:pPr algn="l" fontAlgn="b"/>
                      <a:r>
                        <a:rPr lang="en-AU" sz="1800" u="none" strike="noStrike">
                          <a:effectLst/>
                        </a:rPr>
                        <a:t>P[X|NO]= P[NO]P[Sunny|NO]P[Cool|NO]P[High|NO]P[Strong|NO]</a:t>
                      </a:r>
                      <a:endParaRPr lang="en-AU"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8713182"/>
                  </a:ext>
                </a:extLst>
              </a:tr>
              <a:tr h="403238">
                <a:tc>
                  <a:txBody>
                    <a:bodyPr/>
                    <a:lstStyle/>
                    <a:p>
                      <a:pPr algn="l" fontAlgn="b"/>
                      <a:r>
                        <a:rPr lang="pt-BR" sz="1800" u="none" strike="noStrike">
                          <a:effectLst/>
                        </a:rPr>
                        <a:t>P[X|NO]= 5/14 x 3/5 x 1/5 x 4/5 x 3/5</a:t>
                      </a:r>
                      <a:endParaRPr lang="pt-BR"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0506987"/>
                  </a:ext>
                </a:extLst>
              </a:tr>
              <a:tr h="403238">
                <a:tc>
                  <a:txBody>
                    <a:bodyPr/>
                    <a:lstStyle/>
                    <a:p>
                      <a:pPr algn="l" fontAlgn="b"/>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6909754"/>
                  </a:ext>
                </a:extLst>
              </a:tr>
            </a:tbl>
          </a:graphicData>
        </a:graphic>
      </p:graphicFrame>
      <p:sp>
        <p:nvSpPr>
          <p:cNvPr id="3" name="Footer Placeholder 2">
            <a:extLst>
              <a:ext uri="{FF2B5EF4-FFF2-40B4-BE49-F238E27FC236}">
                <a16:creationId xmlns:a16="http://schemas.microsoft.com/office/drawing/2014/main" id="{0718A316-75D2-48C1-8585-27CF2030B3F1}"/>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7130607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C7BC-D3EC-41F8-85BA-4937D4E5FCB3}"/>
              </a:ext>
            </a:extLst>
          </p:cNvPr>
          <p:cNvSpPr>
            <a:spLocks noGrp="1"/>
          </p:cNvSpPr>
          <p:nvPr>
            <p:ph type="title"/>
          </p:nvPr>
        </p:nvSpPr>
        <p:spPr>
          <a:xfrm>
            <a:off x="1066800" y="1978243"/>
            <a:ext cx="10058400" cy="1450757"/>
          </a:xfrm>
        </p:spPr>
        <p:txBody>
          <a:bodyPr>
            <a:normAutofit/>
          </a:bodyPr>
          <a:lstStyle/>
          <a:p>
            <a:pPr algn="ctr"/>
            <a:r>
              <a:rPr lang="en-IN" sz="7200" dirty="0"/>
              <a:t>THANK YOU</a:t>
            </a:r>
          </a:p>
        </p:txBody>
      </p:sp>
      <p:sp>
        <p:nvSpPr>
          <p:cNvPr id="4" name="Footer Placeholder 3">
            <a:extLst>
              <a:ext uri="{FF2B5EF4-FFF2-40B4-BE49-F238E27FC236}">
                <a16:creationId xmlns:a16="http://schemas.microsoft.com/office/drawing/2014/main" id="{FFA99E79-C0A9-4400-B55A-368F1D180B83}"/>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3B5E6521-4497-4649-9BA4-925E3D0D7742}"/>
              </a:ext>
            </a:extLst>
          </p:cNvPr>
          <p:cNvCxnSpPr>
            <a:cxnSpLocks/>
          </p:cNvCxnSpPr>
          <p:nvPr/>
        </p:nvCxnSpPr>
        <p:spPr>
          <a:xfrm>
            <a:off x="1123950" y="4095750"/>
            <a:ext cx="100012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603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Business Analytics</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 Business intelligence</a:t>
            </a:r>
          </a:p>
          <a:p>
            <a:pPr>
              <a:buFont typeface="Arial" panose="020B0604020202020204" pitchFamily="34" charset="0"/>
              <a:buChar char="•"/>
            </a:pPr>
            <a:r>
              <a:rPr lang="en-US" sz="3200" dirty="0"/>
              <a:t> Information Systems</a:t>
            </a:r>
          </a:p>
          <a:p>
            <a:pPr>
              <a:buFont typeface="Arial" panose="020B0604020202020204" pitchFamily="34" charset="0"/>
              <a:buChar char="•"/>
            </a:pPr>
            <a:r>
              <a:rPr lang="en-US" sz="3200" dirty="0"/>
              <a:t> Statistics</a:t>
            </a:r>
          </a:p>
          <a:p>
            <a:pPr>
              <a:buFont typeface="Arial" panose="020B0604020202020204" pitchFamily="34" charset="0"/>
              <a:buChar char="•"/>
            </a:pPr>
            <a:r>
              <a:rPr lang="en-US" sz="3200" dirty="0"/>
              <a:t> Operations research/Management science</a:t>
            </a:r>
          </a:p>
          <a:p>
            <a:pPr>
              <a:buFont typeface="Arial" panose="020B0604020202020204" pitchFamily="34" charset="0"/>
              <a:buChar char="•"/>
            </a:pPr>
            <a:r>
              <a:rPr lang="en-US" sz="3200" dirty="0"/>
              <a:t> Decision support systems</a:t>
            </a:r>
          </a:p>
          <a:p>
            <a:endParaRPr lang="en-IN" sz="32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783351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Visual Perspective of Data Analytics</a:t>
            </a:r>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867" y="1870625"/>
            <a:ext cx="6949440" cy="4187952"/>
          </a:xfrm>
          <a:prstGeom prst="rect">
            <a:avLst/>
          </a:prstGeom>
        </p:spPr>
      </p:pic>
    </p:spTree>
    <p:extLst>
      <p:ext uri="{BB962C8B-B14F-4D97-AF65-F5344CB8AC3E}">
        <p14:creationId xmlns:p14="http://schemas.microsoft.com/office/powerpoint/2010/main" val="176084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Impacts and Challenges</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1" dirty="0"/>
              <a:t> Benefits</a:t>
            </a:r>
          </a:p>
          <a:p>
            <a:pPr lvl="1"/>
            <a:r>
              <a:rPr lang="en-US" sz="2400" dirty="0"/>
              <a:t>…reduced costs, better risk management, faster decisions, better productivity and enhanced bottom-line performance such as profitability and customer satisfaction. </a:t>
            </a:r>
          </a:p>
          <a:p>
            <a:pPr>
              <a:buFont typeface="Arial" panose="020B0604020202020204" pitchFamily="34" charset="0"/>
              <a:buChar char="•"/>
            </a:pPr>
            <a:r>
              <a:rPr lang="en-US" sz="2400" b="1" dirty="0"/>
              <a:t> Challenges</a:t>
            </a:r>
          </a:p>
          <a:p>
            <a:pPr lvl="1"/>
            <a:r>
              <a:rPr lang="en-US" sz="2400" dirty="0"/>
              <a:t>…lack of understanding of how to use analytics, competing business priorities, insufficient analytical skills, difficulty in getting good data and sharing information, and not understanding the benefits versus perceived costs of analytics studies. </a:t>
            </a:r>
          </a:p>
          <a:p>
            <a:endParaRPr lang="en-IN" sz="24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731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Analytics :</a:t>
            </a:r>
            <a:endParaRPr lang="en-IN" dirty="0"/>
          </a:p>
        </p:txBody>
      </p:sp>
      <p:sp>
        <p:nvSpPr>
          <p:cNvPr id="3" name="Content Placeholder 2"/>
          <p:cNvSpPr>
            <a:spLocks noGrp="1"/>
          </p:cNvSpPr>
          <p:nvPr>
            <p:ph idx="1"/>
          </p:nvPr>
        </p:nvSpPr>
        <p:spPr/>
        <p:txBody>
          <a:bodyPr>
            <a:normAutofit/>
          </a:bodyPr>
          <a:lstStyle/>
          <a:p>
            <a:pPr marL="452628" indent="-342900">
              <a:spcAft>
                <a:spcPts val="0"/>
              </a:spcAft>
              <a:buFont typeface="Arial" panose="020B0604020202020204" pitchFamily="34" charset="0"/>
              <a:buChar char="•"/>
              <a:defRPr/>
            </a:pPr>
            <a:r>
              <a:rPr lang="en-US" sz="2400" b="1" dirty="0"/>
              <a:t>Descriptive analytics</a:t>
            </a:r>
            <a:r>
              <a:rPr lang="en-US" sz="2400" dirty="0"/>
              <a:t>: the use of data to understand past and current business performance and make informed decisions </a:t>
            </a:r>
          </a:p>
          <a:p>
            <a:pPr marL="452628" indent="-342900">
              <a:spcAft>
                <a:spcPts val="0"/>
              </a:spcAft>
              <a:buFont typeface="Arial" panose="020B0604020202020204" pitchFamily="34" charset="0"/>
              <a:buChar char="•"/>
              <a:defRPr/>
            </a:pPr>
            <a:r>
              <a:rPr lang="en-US" sz="2400" b="1" dirty="0"/>
              <a:t>Diagnostic analytics</a:t>
            </a:r>
            <a:r>
              <a:rPr lang="en-US" sz="2400" dirty="0"/>
              <a:t>: focus on past performance to determine what happened and why. Takes a deeper look at data to understand the root causes of events.  </a:t>
            </a:r>
            <a:endParaRPr lang="en-US" sz="2400" b="1" dirty="0"/>
          </a:p>
          <a:p>
            <a:pPr marL="452628" indent="-342900">
              <a:spcAft>
                <a:spcPts val="0"/>
              </a:spcAft>
              <a:buFont typeface="Arial" panose="020B0604020202020204" pitchFamily="34" charset="0"/>
              <a:buChar char="•"/>
              <a:defRPr/>
            </a:pPr>
            <a:r>
              <a:rPr lang="en-US" sz="2400" b="1" dirty="0"/>
              <a:t>Predictive analytics</a:t>
            </a:r>
            <a:r>
              <a:rPr lang="en-US" sz="2400" dirty="0"/>
              <a:t>: predict the future by examining historical data, detecting patterns or relationships in these data, and then extrapolating these relationships forward in time.</a:t>
            </a:r>
          </a:p>
          <a:p>
            <a:pPr marL="452628" indent="-342900">
              <a:spcAft>
                <a:spcPts val="0"/>
              </a:spcAft>
              <a:buFont typeface="Arial" panose="020B0604020202020204" pitchFamily="34" charset="0"/>
              <a:buChar char="•"/>
              <a:defRPr/>
            </a:pPr>
            <a:r>
              <a:rPr lang="en-US" sz="2400" b="1" dirty="0"/>
              <a:t>Prescriptive analytics</a:t>
            </a:r>
            <a:r>
              <a:rPr lang="en-US" sz="2400" dirty="0"/>
              <a:t>: identify the best alternatives to minimize or maximize some objective </a:t>
            </a:r>
          </a:p>
          <a:p>
            <a:endParaRPr lang="en-IN" sz="24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40504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endParaRPr lang="en-IN" dirty="0"/>
          </a:p>
        </p:txBody>
      </p:sp>
      <p:sp>
        <p:nvSpPr>
          <p:cNvPr id="3" name="Content Placeholder 2"/>
          <p:cNvSpPr>
            <a:spLocks noGrp="1"/>
          </p:cNvSpPr>
          <p:nvPr>
            <p:ph idx="1"/>
          </p:nvPr>
        </p:nvSpPr>
        <p:spPr>
          <a:xfrm>
            <a:off x="1068387" y="1881138"/>
            <a:ext cx="10058400" cy="4761209"/>
          </a:xfrm>
        </p:spPr>
        <p:txBody>
          <a:bodyPr>
            <a:noAutofit/>
          </a:bodyPr>
          <a:lstStyle/>
          <a:p>
            <a:pPr lvl="0">
              <a:buFont typeface="Arial" panose="020B0604020202020204" pitchFamily="34" charset="0"/>
              <a:buChar char="•"/>
            </a:pPr>
            <a:r>
              <a:rPr lang="en-US" sz="1700" dirty="0"/>
              <a:t>Database queries and analysis</a:t>
            </a:r>
          </a:p>
          <a:p>
            <a:pPr lvl="0">
              <a:buFont typeface="Arial" panose="020B0604020202020204" pitchFamily="34" charset="0"/>
              <a:buChar char="•"/>
            </a:pPr>
            <a:r>
              <a:rPr lang="en-US" sz="1700" dirty="0"/>
              <a:t>Dashboards to report key performance measures</a:t>
            </a:r>
          </a:p>
          <a:p>
            <a:pPr lvl="0">
              <a:buFont typeface="Arial" panose="020B0604020202020204" pitchFamily="34" charset="0"/>
              <a:buChar char="•"/>
            </a:pPr>
            <a:r>
              <a:rPr lang="en-US" sz="1700" dirty="0"/>
              <a:t>Data visualization</a:t>
            </a:r>
          </a:p>
          <a:p>
            <a:pPr lvl="0">
              <a:buFont typeface="Arial" panose="020B0604020202020204" pitchFamily="34" charset="0"/>
              <a:buChar char="•"/>
            </a:pPr>
            <a:r>
              <a:rPr lang="en-US" sz="1700" dirty="0"/>
              <a:t>Statistical methods</a:t>
            </a:r>
          </a:p>
          <a:p>
            <a:pPr lvl="0">
              <a:buFont typeface="Arial" panose="020B0604020202020204" pitchFamily="34" charset="0"/>
              <a:buChar char="•"/>
            </a:pPr>
            <a:r>
              <a:rPr lang="en-US" sz="1700" dirty="0"/>
              <a:t>Spreadsheets and predictive models</a:t>
            </a:r>
          </a:p>
          <a:p>
            <a:pPr lvl="0">
              <a:buFont typeface="Arial" panose="020B0604020202020204" pitchFamily="34" charset="0"/>
              <a:buChar char="•"/>
            </a:pPr>
            <a:r>
              <a:rPr lang="en-US" sz="1700" dirty="0"/>
              <a:t>Scenario and “what-if” analyses</a:t>
            </a:r>
          </a:p>
          <a:p>
            <a:pPr lvl="0">
              <a:buFont typeface="Arial" panose="020B0604020202020204" pitchFamily="34" charset="0"/>
              <a:buChar char="•"/>
            </a:pPr>
            <a:r>
              <a:rPr lang="en-US" sz="1700" dirty="0"/>
              <a:t>Simulation </a:t>
            </a:r>
          </a:p>
          <a:p>
            <a:pPr lvl="0">
              <a:buFont typeface="Arial" panose="020B0604020202020204" pitchFamily="34" charset="0"/>
              <a:buChar char="•"/>
            </a:pPr>
            <a:r>
              <a:rPr lang="en-US" sz="1700" dirty="0"/>
              <a:t>Forecasting</a:t>
            </a:r>
          </a:p>
          <a:p>
            <a:pPr lvl="0">
              <a:buFont typeface="Arial" panose="020B0604020202020204" pitchFamily="34" charset="0"/>
              <a:buChar char="•"/>
            </a:pPr>
            <a:r>
              <a:rPr lang="en-US" sz="1700" dirty="0"/>
              <a:t>Data and text mining</a:t>
            </a:r>
          </a:p>
          <a:p>
            <a:pPr lvl="0">
              <a:buFont typeface="Arial" panose="020B0604020202020204" pitchFamily="34" charset="0"/>
              <a:buChar char="•"/>
            </a:pPr>
            <a:r>
              <a:rPr lang="en-US" sz="1700" dirty="0"/>
              <a:t>Optimization</a:t>
            </a:r>
          </a:p>
          <a:p>
            <a:pPr lvl="0">
              <a:buFont typeface="Arial" panose="020B0604020202020204" pitchFamily="34" charset="0"/>
              <a:buChar char="•"/>
            </a:pPr>
            <a:r>
              <a:rPr lang="en-US" sz="1700" dirty="0"/>
              <a:t>Social media, web, and text analytics</a:t>
            </a:r>
          </a:p>
          <a:p>
            <a:endParaRPr lang="en-US" sz="1700" dirty="0"/>
          </a:p>
          <a:p>
            <a:endParaRPr lang="en-IN" sz="17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01748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 Business Analytics </a:t>
            </a:r>
            <a:endParaRPr lang="en-IN" dirty="0"/>
          </a:p>
        </p:txBody>
      </p:sp>
      <p:sp>
        <p:nvSpPr>
          <p:cNvPr id="3" name="Content Placeholder 2"/>
          <p:cNvSpPr>
            <a:spLocks noGrp="1"/>
          </p:cNvSpPr>
          <p:nvPr>
            <p:ph idx="1"/>
          </p:nvPr>
        </p:nvSpPr>
        <p:spPr>
          <a:xfrm>
            <a:off x="1097280" y="1886354"/>
            <a:ext cx="8503921" cy="4424437"/>
          </a:xfrm>
        </p:spPr>
        <p:txBody>
          <a:bodyPr>
            <a:normAutofit/>
          </a:bodyPr>
          <a:lstStyle/>
          <a:p>
            <a:pPr marL="452628" indent="-342900">
              <a:spcAft>
                <a:spcPts val="0"/>
              </a:spcAft>
              <a:buFont typeface="Arial" panose="020B0604020202020204" pitchFamily="34" charset="0"/>
              <a:buChar char="•"/>
              <a:defRPr/>
            </a:pPr>
            <a:r>
              <a:rPr lang="en-US" sz="2400" b="1" dirty="0"/>
              <a:t>Data</a:t>
            </a:r>
            <a:r>
              <a:rPr lang="en-US" sz="2400" dirty="0"/>
              <a:t>: numerical or textual facts and figures that are collected through some type of measurement process. </a:t>
            </a:r>
          </a:p>
          <a:p>
            <a:pPr marL="452628" indent="-342900">
              <a:spcAft>
                <a:spcPts val="0"/>
              </a:spcAft>
              <a:buFont typeface="Arial" panose="020B0604020202020204" pitchFamily="34" charset="0"/>
              <a:buChar char="•"/>
              <a:defRPr/>
            </a:pPr>
            <a:r>
              <a:rPr lang="en-US" sz="2400" b="1" dirty="0"/>
              <a:t>Information</a:t>
            </a:r>
            <a:r>
              <a:rPr lang="en-US" sz="2400" dirty="0"/>
              <a:t>: result of analyzing data; that is, extracting meaning from data to support evaluation and decision making. </a:t>
            </a:r>
          </a:p>
          <a:p>
            <a:endParaRPr lang="en-IN" sz="24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18509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Data Sources and Uses</a:t>
            </a:r>
            <a:endParaRPr lang="en-IN" dirty="0"/>
          </a:p>
        </p:txBody>
      </p:sp>
      <p:sp>
        <p:nvSpPr>
          <p:cNvPr id="3" name="Content Placeholder 2"/>
          <p:cNvSpPr>
            <a:spLocks noGrp="1"/>
          </p:cNvSpPr>
          <p:nvPr>
            <p:ph idx="1"/>
          </p:nvPr>
        </p:nvSpPr>
        <p:spPr>
          <a:xfrm>
            <a:off x="1097280" y="1845733"/>
            <a:ext cx="10058400" cy="4319935"/>
          </a:xfrm>
        </p:spPr>
        <p:txBody>
          <a:bodyPr>
            <a:noAutofit/>
          </a:bodyPr>
          <a:lstStyle/>
          <a:p>
            <a:pPr marL="452628" indent="-342900">
              <a:spcAft>
                <a:spcPts val="0"/>
              </a:spcAft>
              <a:buFont typeface="Arial" panose="020B0604020202020204" pitchFamily="34" charset="0"/>
              <a:buChar char="•"/>
              <a:defRPr/>
            </a:pPr>
            <a:r>
              <a:rPr lang="en-US" dirty="0"/>
              <a:t>Annual reports</a:t>
            </a:r>
          </a:p>
          <a:p>
            <a:pPr marL="452628" indent="-342900">
              <a:spcAft>
                <a:spcPts val="0"/>
              </a:spcAft>
              <a:buFont typeface="Arial" panose="020B0604020202020204" pitchFamily="34" charset="0"/>
              <a:buChar char="•"/>
              <a:defRPr/>
            </a:pPr>
            <a:r>
              <a:rPr lang="en-US" dirty="0"/>
              <a:t>Accounting audits</a:t>
            </a:r>
          </a:p>
          <a:p>
            <a:pPr marL="452628" indent="-342900">
              <a:spcAft>
                <a:spcPts val="0"/>
              </a:spcAft>
              <a:buFont typeface="Arial" panose="020B0604020202020204" pitchFamily="34" charset="0"/>
              <a:buChar char="•"/>
              <a:defRPr/>
            </a:pPr>
            <a:r>
              <a:rPr lang="en-US" dirty="0"/>
              <a:t>Financial profitability analysis</a:t>
            </a:r>
          </a:p>
          <a:p>
            <a:pPr marL="452628" indent="-342900">
              <a:spcAft>
                <a:spcPts val="0"/>
              </a:spcAft>
              <a:buFont typeface="Arial" panose="020B0604020202020204" pitchFamily="34" charset="0"/>
              <a:buChar char="•"/>
              <a:defRPr/>
            </a:pPr>
            <a:r>
              <a:rPr lang="en-US" dirty="0"/>
              <a:t>Economic trends</a:t>
            </a:r>
          </a:p>
          <a:p>
            <a:pPr marL="452628" indent="-342900">
              <a:spcAft>
                <a:spcPts val="0"/>
              </a:spcAft>
              <a:buFont typeface="Arial" panose="020B0604020202020204" pitchFamily="34" charset="0"/>
              <a:buChar char="•"/>
              <a:defRPr/>
            </a:pPr>
            <a:r>
              <a:rPr lang="en-US" dirty="0"/>
              <a:t>Marketing research</a:t>
            </a:r>
          </a:p>
          <a:p>
            <a:pPr marL="452628" indent="-342900">
              <a:spcAft>
                <a:spcPts val="0"/>
              </a:spcAft>
              <a:buFont typeface="Arial" panose="020B0604020202020204" pitchFamily="34" charset="0"/>
              <a:buChar char="•"/>
              <a:defRPr/>
            </a:pPr>
            <a:r>
              <a:rPr lang="en-US" dirty="0"/>
              <a:t>Operations management performance</a:t>
            </a:r>
          </a:p>
          <a:p>
            <a:pPr marL="452628" indent="-342900">
              <a:spcAft>
                <a:spcPts val="0"/>
              </a:spcAft>
              <a:buFont typeface="Arial" panose="020B0604020202020204" pitchFamily="34" charset="0"/>
              <a:buChar char="•"/>
              <a:defRPr/>
            </a:pPr>
            <a:r>
              <a:rPr lang="en-US" dirty="0"/>
              <a:t>Human resource measurements</a:t>
            </a:r>
          </a:p>
          <a:p>
            <a:pPr marL="452628" indent="-342900">
              <a:spcAft>
                <a:spcPts val="0"/>
              </a:spcAft>
              <a:buFont typeface="Arial" panose="020B0604020202020204" pitchFamily="34" charset="0"/>
              <a:buChar char="•"/>
              <a:defRPr/>
            </a:pPr>
            <a:r>
              <a:rPr lang="en-US" dirty="0"/>
              <a:t>Web behavior</a:t>
            </a:r>
          </a:p>
          <a:p>
            <a:pPr marL="651066" lvl="1" indent="-285750">
              <a:spcAft>
                <a:spcPts val="0"/>
              </a:spcAft>
              <a:buFont typeface="Wingdings" panose="05000000000000000000" pitchFamily="2" charset="2"/>
              <a:buChar char="ü"/>
              <a:defRPr/>
            </a:pPr>
            <a:r>
              <a:rPr lang="en-US" sz="2000" dirty="0"/>
              <a:t>page views, visitor’s country, time of view, length of time, origin and destination paths, products they searched for and viewed, products purchased, what reviews they read, and many others. </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420267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endParaRPr lang="en-IN" dirty="0"/>
          </a:p>
        </p:txBody>
      </p:sp>
      <p:sp>
        <p:nvSpPr>
          <p:cNvPr id="3" name="Content Placeholder 2"/>
          <p:cNvSpPr>
            <a:spLocks noGrp="1"/>
          </p:cNvSpPr>
          <p:nvPr>
            <p:ph idx="1"/>
          </p:nvPr>
        </p:nvSpPr>
        <p:spPr>
          <a:xfrm>
            <a:off x="1097280" y="1845734"/>
            <a:ext cx="9823269" cy="3914986"/>
          </a:xfrm>
        </p:spPr>
        <p:txBody>
          <a:bodyPr>
            <a:normAutofit/>
          </a:bodyPr>
          <a:lstStyle/>
          <a:p>
            <a:pPr>
              <a:buFont typeface="Arial" panose="020B0604020202020204" pitchFamily="34" charset="0"/>
              <a:buChar char="•"/>
            </a:pPr>
            <a:r>
              <a:rPr lang="en-US" sz="2400" b="1" dirty="0"/>
              <a:t> Big data</a:t>
            </a:r>
            <a:r>
              <a:rPr lang="en-US" sz="2400" dirty="0"/>
              <a:t> to refer to massive amounts of business data from a wide variety of sources, much of which is available in real time, and much of which is uncertain or unpredictable. IBM calls these characteristics </a:t>
            </a:r>
            <a:r>
              <a:rPr lang="en-US" sz="2400" b="1" dirty="0"/>
              <a:t>volume</a:t>
            </a:r>
            <a:r>
              <a:rPr lang="en-US" sz="2400" dirty="0"/>
              <a:t>, </a:t>
            </a:r>
            <a:r>
              <a:rPr lang="en-US" sz="2400" b="1" dirty="0"/>
              <a:t>variety</a:t>
            </a:r>
            <a:r>
              <a:rPr lang="en-US" sz="2400" dirty="0"/>
              <a:t>, </a:t>
            </a:r>
            <a:r>
              <a:rPr lang="en-US" sz="2400" b="1" dirty="0"/>
              <a:t>velocity,</a:t>
            </a:r>
            <a:r>
              <a:rPr lang="en-US" sz="2400" dirty="0"/>
              <a:t> and </a:t>
            </a:r>
            <a:r>
              <a:rPr lang="en-US" sz="2400" b="1" dirty="0"/>
              <a:t>veracity</a:t>
            </a:r>
            <a:r>
              <a:rPr lang="en-US" sz="2400" dirty="0"/>
              <a:t>. </a:t>
            </a:r>
          </a:p>
          <a:p>
            <a:pPr>
              <a:buFont typeface="Arial" panose="020B0604020202020204" pitchFamily="34" charset="0"/>
              <a:buChar char="•"/>
            </a:pPr>
            <a:r>
              <a:rPr lang="en-US" sz="2400" dirty="0"/>
              <a:t>“</a:t>
            </a:r>
            <a:r>
              <a:rPr lang="en-US" sz="2400" i="1" dirty="0"/>
              <a:t>The effective use of big data has the potential to transform economies, delivering a new wave of productivity growth and consumer surplus.  Using big data will become a key basis of competition for existing companies, and will create new competitors who are able to attract employees that have the critical skills for a big data world.</a:t>
            </a:r>
            <a:r>
              <a:rPr lang="en-US" sz="2400" dirty="0"/>
              <a:t>” - McKinsey Global Institute, 2011</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26858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A7A5-5D48-4D07-B510-56758BAE2828}"/>
              </a:ext>
            </a:extLst>
          </p:cNvPr>
          <p:cNvSpPr>
            <a:spLocks noGrp="1"/>
          </p:cNvSpPr>
          <p:nvPr>
            <p:ph type="title"/>
          </p:nvPr>
        </p:nvSpPr>
        <p:spPr>
          <a:xfrm>
            <a:off x="1066800" y="2703621"/>
            <a:ext cx="10058400" cy="1450757"/>
          </a:xfrm>
        </p:spPr>
        <p:txBody>
          <a:bodyPr>
            <a:noAutofit/>
          </a:bodyPr>
          <a:lstStyle/>
          <a:p>
            <a:pPr algn="ctr"/>
            <a:r>
              <a:rPr lang="en-IN" sz="5400" dirty="0"/>
              <a:t>BRIDGING THE GAP BETWEEN MANAGEMENT &amp; TECHNOLOGY</a:t>
            </a:r>
          </a:p>
        </p:txBody>
      </p:sp>
      <p:sp>
        <p:nvSpPr>
          <p:cNvPr id="4" name="Footer Placeholder 3">
            <a:extLst>
              <a:ext uri="{FF2B5EF4-FFF2-40B4-BE49-F238E27FC236}">
                <a16:creationId xmlns:a16="http://schemas.microsoft.com/office/drawing/2014/main" id="{998A73C6-8349-4235-82F1-850BA95BD82A}"/>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09682E18-5EC9-4C4F-9E35-C46111E87E8D}"/>
              </a:ext>
            </a:extLst>
          </p:cNvPr>
          <p:cNvCxnSpPr/>
          <p:nvPr/>
        </p:nvCxnSpPr>
        <p:spPr>
          <a:xfrm>
            <a:off x="1225118" y="4998128"/>
            <a:ext cx="99711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667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Scales</a:t>
            </a:r>
            <a:endParaRPr lang="en-IN" dirty="0"/>
          </a:p>
        </p:txBody>
      </p:sp>
      <p:sp>
        <p:nvSpPr>
          <p:cNvPr id="3" name="Content Placeholder 2"/>
          <p:cNvSpPr>
            <a:spLocks noGrp="1"/>
          </p:cNvSpPr>
          <p:nvPr>
            <p:ph idx="1"/>
          </p:nvPr>
        </p:nvSpPr>
        <p:spPr>
          <a:xfrm>
            <a:off x="1097280" y="1845733"/>
            <a:ext cx="9731829" cy="3967237"/>
          </a:xfrm>
        </p:spPr>
        <p:txBody>
          <a:bodyPr>
            <a:normAutofit/>
          </a:bodyPr>
          <a:lstStyle/>
          <a:p>
            <a:pPr marL="452628" indent="-342900">
              <a:spcAft>
                <a:spcPts val="0"/>
              </a:spcAft>
              <a:buFont typeface="Arial" panose="020B0604020202020204" pitchFamily="34" charset="0"/>
              <a:buChar char="•"/>
              <a:defRPr/>
            </a:pPr>
            <a:r>
              <a:rPr lang="en-US" sz="2400" b="1" dirty="0"/>
              <a:t>Categorical (nominal) data </a:t>
            </a:r>
            <a:r>
              <a:rPr lang="en-US" sz="2400" dirty="0"/>
              <a:t>- sorted into categories according to specified characteristics. </a:t>
            </a:r>
          </a:p>
          <a:p>
            <a:pPr marL="452628" indent="-342900">
              <a:spcAft>
                <a:spcPts val="0"/>
              </a:spcAft>
              <a:buFont typeface="Arial" panose="020B0604020202020204" pitchFamily="34" charset="0"/>
              <a:buChar char="•"/>
              <a:defRPr/>
            </a:pPr>
            <a:r>
              <a:rPr lang="en-US" sz="2400" b="1" dirty="0"/>
              <a:t>Ordinal data </a:t>
            </a:r>
            <a:r>
              <a:rPr lang="en-US" sz="2400" dirty="0"/>
              <a:t>- can be ordered or ranked according to some relationship to one another. </a:t>
            </a:r>
          </a:p>
          <a:p>
            <a:pPr marL="452628" indent="-342900">
              <a:spcAft>
                <a:spcPts val="0"/>
              </a:spcAft>
              <a:buFont typeface="Arial" panose="020B0604020202020204" pitchFamily="34" charset="0"/>
              <a:buChar char="•"/>
              <a:defRPr/>
            </a:pPr>
            <a:r>
              <a:rPr lang="en-US" sz="2400" b="1" dirty="0"/>
              <a:t>Interval data </a:t>
            </a:r>
            <a:r>
              <a:rPr lang="en-US" sz="2400" dirty="0"/>
              <a:t>- ordinal but have constant differences between observations and have arbitrary zero points. </a:t>
            </a:r>
          </a:p>
          <a:p>
            <a:pPr marL="452628" indent="-342900">
              <a:spcAft>
                <a:spcPts val="0"/>
              </a:spcAft>
              <a:buFont typeface="Arial" panose="020B0604020202020204" pitchFamily="34" charset="0"/>
              <a:buChar char="•"/>
              <a:defRPr/>
            </a:pPr>
            <a:r>
              <a:rPr lang="en-US" sz="2400" b="1" dirty="0"/>
              <a:t>Ratio data </a:t>
            </a:r>
            <a:r>
              <a:rPr lang="en-US" sz="2400" dirty="0"/>
              <a:t>- continuous and have a natural zero.</a:t>
            </a:r>
          </a:p>
          <a:p>
            <a:endParaRPr lang="en-IN" sz="24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377663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Tables</a:t>
            </a:r>
          </a:p>
        </p:txBody>
      </p:sp>
      <p:sp>
        <p:nvSpPr>
          <p:cNvPr id="3" name="Content Placeholder 2"/>
          <p:cNvSpPr>
            <a:spLocks noGrp="1"/>
          </p:cNvSpPr>
          <p:nvPr>
            <p:ph idx="1"/>
          </p:nvPr>
        </p:nvSpPr>
        <p:spPr>
          <a:xfrm>
            <a:off x="1097280" y="1845733"/>
            <a:ext cx="9764684" cy="4111721"/>
          </a:xfrm>
        </p:spPr>
        <p:txBody>
          <a:bodyPr>
            <a:normAutofit/>
          </a:bodyPr>
          <a:lstStyle/>
          <a:p>
            <a:r>
              <a:rPr lang="en-IN" dirty="0"/>
              <a:t> </a:t>
            </a:r>
            <a:r>
              <a:rPr lang="en-US" altLang="en-US" sz="3600" dirty="0">
                <a:solidFill>
                  <a:srgbClr val="FF9900"/>
                </a:solidFill>
              </a:rPr>
              <a:t>Some Basic Ideas</a:t>
            </a:r>
          </a:p>
          <a:p>
            <a:pPr lvl="1">
              <a:buFont typeface="Arial" panose="020B0604020202020204" pitchFamily="34" charset="0"/>
              <a:buChar char="•"/>
            </a:pPr>
            <a:r>
              <a:rPr lang="en-US" altLang="en-US" sz="2800" dirty="0"/>
              <a:t>Data are a collection of numbers, labels, or symbols with context </a:t>
            </a:r>
          </a:p>
          <a:p>
            <a:pPr lvl="1">
              <a:buFont typeface="Arial" panose="020B0604020202020204" pitchFamily="34" charset="0"/>
              <a:buChar char="•"/>
            </a:pPr>
            <a:r>
              <a:rPr lang="en-US" altLang="en-US" sz="2800" dirty="0"/>
              <a:t>A data table is a rectangular arrangement of data with rows and columns</a:t>
            </a:r>
          </a:p>
          <a:p>
            <a:pPr lvl="1">
              <a:buFont typeface="Arial" panose="020B0604020202020204" pitchFamily="34" charset="0"/>
              <a:buChar char="•"/>
            </a:pPr>
            <a:r>
              <a:rPr lang="en-US" altLang="en-US" sz="2800" dirty="0"/>
              <a:t>Observations or cases form the rows; common attributes or variables form the columns</a:t>
            </a:r>
          </a:p>
          <a:p>
            <a:pPr marL="0" indent="0">
              <a:buNone/>
            </a:pPr>
            <a:endParaRPr lang="en-IN" sz="28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20326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Tables</a:t>
            </a:r>
          </a:p>
        </p:txBody>
      </p:sp>
      <p:sp>
        <p:nvSpPr>
          <p:cNvPr id="4" name="Footer Placeholder 3"/>
          <p:cNvSpPr>
            <a:spLocks noGrp="1"/>
          </p:cNvSpPr>
          <p:nvPr>
            <p:ph type="ftr" sz="quarter" idx="11"/>
          </p:nvPr>
        </p:nvSpPr>
        <p:spPr/>
        <p:txBody>
          <a:bodyPr/>
          <a:lstStyle/>
          <a:p>
            <a:r>
              <a:rPr lang="en-US" sz="1200" dirty="0"/>
              <a:t>Dr. Sameer Anand, SSCBS, DU</a:t>
            </a:r>
          </a:p>
        </p:txBody>
      </p:sp>
      <p:sp>
        <p:nvSpPr>
          <p:cNvPr id="5" name="Rectangle 3"/>
          <p:cNvSpPr txBox="1">
            <a:spLocks noChangeArrowheads="1"/>
          </p:cNvSpPr>
          <p:nvPr/>
        </p:nvSpPr>
        <p:spPr>
          <a:xfrm>
            <a:off x="1097280" y="1887785"/>
            <a:ext cx="10058400" cy="4291342"/>
          </a:xfrm>
          <a:prstGeom prst="rect">
            <a:avLst/>
          </a:prstGeom>
          <a:no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3200">
                <a:solidFill>
                  <a:srgbClr val="FF9900"/>
                </a:solidFill>
              </a:rPr>
              <a:t>Disorganized Data</a:t>
            </a:r>
            <a:endParaRPr lang="en-US" altLang="en-US" dirty="0"/>
          </a:p>
        </p:txBody>
      </p:sp>
      <p:pic>
        <p:nvPicPr>
          <p:cNvPr id="6" name="Picture 8" descr="02_4-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542" y="2656177"/>
            <a:ext cx="48418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47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Tables</a:t>
            </a:r>
          </a:p>
        </p:txBody>
      </p:sp>
      <p:sp>
        <p:nvSpPr>
          <p:cNvPr id="4" name="Footer Placeholder 3"/>
          <p:cNvSpPr>
            <a:spLocks noGrp="1"/>
          </p:cNvSpPr>
          <p:nvPr>
            <p:ph type="ftr" sz="quarter" idx="11"/>
          </p:nvPr>
        </p:nvSpPr>
        <p:spPr/>
        <p:txBody>
          <a:bodyPr/>
          <a:lstStyle/>
          <a:p>
            <a:r>
              <a:rPr lang="en-US" sz="1200" dirty="0"/>
              <a:t>Dr. Sameer Anand, SSCBS, DU</a:t>
            </a:r>
          </a:p>
        </p:txBody>
      </p:sp>
      <p:sp>
        <p:nvSpPr>
          <p:cNvPr id="5" name="Rectangle 3"/>
          <p:cNvSpPr txBox="1">
            <a:spLocks noChangeArrowheads="1"/>
          </p:cNvSpPr>
          <p:nvPr/>
        </p:nvSpPr>
        <p:spPr>
          <a:xfrm>
            <a:off x="1097280" y="1887785"/>
            <a:ext cx="9889375" cy="4374470"/>
          </a:xfrm>
          <a:prstGeom prst="rect">
            <a:avLst/>
          </a:prstGeom>
          <a:no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3200">
                <a:solidFill>
                  <a:srgbClr val="FF9900"/>
                </a:solidFill>
              </a:rPr>
              <a:t>Same Data in a Data Table</a:t>
            </a:r>
            <a:endParaRPr lang="en-US" altLang="en-US"/>
          </a:p>
        </p:txBody>
      </p:sp>
      <p:pic>
        <p:nvPicPr>
          <p:cNvPr id="6" name="Picture 9" descr="Table_0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49" y="3046320"/>
            <a:ext cx="85248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31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Tables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800" dirty="0"/>
              <a:t> Organize data to yield meaningful information</a:t>
            </a:r>
          </a:p>
          <a:p>
            <a:pPr>
              <a:buFont typeface="Arial" panose="020B0604020202020204" pitchFamily="34" charset="0"/>
              <a:buChar char="•"/>
            </a:pPr>
            <a:r>
              <a:rPr lang="en-IN" sz="2800" dirty="0"/>
              <a:t> Provide context(e.g. who, what, when)</a:t>
            </a:r>
          </a:p>
          <a:p>
            <a:pPr>
              <a:buFont typeface="Arial" panose="020B0604020202020204" pitchFamily="34" charset="0"/>
              <a:buChar char="•"/>
            </a:pPr>
            <a:r>
              <a:rPr lang="en-IN" sz="2800" dirty="0"/>
              <a:t> Improve interpretability with meaningful names, formatting and        units</a:t>
            </a:r>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34751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Data to Probability</a:t>
            </a:r>
          </a:p>
        </p:txBody>
      </p:sp>
      <p:sp>
        <p:nvSpPr>
          <p:cNvPr id="3" name="Content Placeholder 2"/>
          <p:cNvSpPr>
            <a:spLocks noGrp="1"/>
          </p:cNvSpPr>
          <p:nvPr>
            <p:ph idx="1"/>
          </p:nvPr>
        </p:nvSpPr>
        <p:spPr/>
        <p:txBody>
          <a:bodyPr/>
          <a:lstStyle/>
          <a:p>
            <a:r>
              <a:rPr lang="en-US" altLang="en-US" sz="3000" dirty="0">
                <a:solidFill>
                  <a:srgbClr val="FF9900"/>
                </a:solidFill>
              </a:rPr>
              <a:t>In a call center, what is the probability that an </a:t>
            </a:r>
          </a:p>
          <a:p>
            <a:r>
              <a:rPr lang="en-US" altLang="en-US" sz="3000" dirty="0">
                <a:solidFill>
                  <a:srgbClr val="FF9900"/>
                </a:solidFill>
              </a:rPr>
              <a:t>agent answers an easy call?</a:t>
            </a:r>
          </a:p>
          <a:p>
            <a:pPr>
              <a:buFont typeface="Arial" panose="020B0604020202020204" pitchFamily="34" charset="0"/>
              <a:buChar char="•"/>
            </a:pPr>
            <a:r>
              <a:rPr lang="en-US" altLang="en-US" sz="2400" dirty="0"/>
              <a:t> An easy call can be handled by a first-tier agent; a hard call needs further assistance</a:t>
            </a:r>
          </a:p>
          <a:p>
            <a:pPr>
              <a:buFont typeface="Arial" panose="020B0604020202020204" pitchFamily="34" charset="0"/>
              <a:buChar char="•"/>
            </a:pPr>
            <a:r>
              <a:rPr lang="en-US" altLang="en-US" sz="2400" dirty="0"/>
              <a:t> Two possible outcomes: easy and hard calls</a:t>
            </a:r>
          </a:p>
          <a:p>
            <a:pPr>
              <a:buFont typeface="Arial" panose="020B0604020202020204" pitchFamily="34" charset="0"/>
              <a:buChar char="•"/>
            </a:pPr>
            <a:r>
              <a:rPr lang="en-US" altLang="en-US" sz="2400" dirty="0"/>
              <a:t> Are they equally likely?</a:t>
            </a:r>
          </a:p>
          <a:p>
            <a:pPr marL="0" indent="0">
              <a:buNone/>
            </a:pPr>
            <a:endParaRPr lang="en-US" sz="24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90315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Data to Probability(contd.)</a:t>
            </a:r>
          </a:p>
        </p:txBody>
      </p:sp>
      <p:sp>
        <p:nvSpPr>
          <p:cNvPr id="3" name="Content Placeholder 2"/>
          <p:cNvSpPr>
            <a:spLocks noGrp="1"/>
          </p:cNvSpPr>
          <p:nvPr>
            <p:ph idx="1"/>
          </p:nvPr>
        </p:nvSpPr>
        <p:spPr/>
        <p:txBody>
          <a:bodyPr/>
          <a:lstStyle/>
          <a:p>
            <a:r>
              <a:rPr lang="en-US" altLang="en-US" sz="3200" dirty="0">
                <a:solidFill>
                  <a:srgbClr val="FF9900"/>
                </a:solidFill>
              </a:rPr>
              <a:t>Probability = Long Run Relative Frequency</a:t>
            </a:r>
          </a:p>
          <a:p>
            <a:pPr>
              <a:buFont typeface="Arial" panose="020B0604020202020204" pitchFamily="34" charset="0"/>
              <a:buChar char="•"/>
            </a:pPr>
            <a:r>
              <a:rPr lang="en-US" altLang="en-US" sz="2600" dirty="0"/>
              <a:t> Keep track of calls (1 = easy call; 0 = hard call)</a:t>
            </a:r>
          </a:p>
          <a:p>
            <a:pPr>
              <a:buFont typeface="Arial" panose="020B0604020202020204" pitchFamily="34" charset="0"/>
              <a:buChar char="•"/>
            </a:pPr>
            <a:r>
              <a:rPr lang="en-US" altLang="en-US" sz="2600" dirty="0"/>
              <a:t> Graph the accumulated relative frequency of easy calls</a:t>
            </a:r>
          </a:p>
          <a:p>
            <a:pPr>
              <a:buFont typeface="Arial" panose="020B0604020202020204" pitchFamily="34" charset="0"/>
              <a:buChar char="•"/>
            </a:pPr>
            <a:r>
              <a:rPr lang="en-US" altLang="en-US" sz="2600" dirty="0"/>
              <a:t> In the long run, the accumulated relative frequency converges to a constant (probability)</a:t>
            </a:r>
          </a:p>
          <a:p>
            <a:endParaRPr lang="en-IN" sz="26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251828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Data to Probability(contd.)</a:t>
            </a:r>
          </a:p>
        </p:txBody>
      </p:sp>
      <p:sp>
        <p:nvSpPr>
          <p:cNvPr id="3" name="Content Placeholder 2"/>
          <p:cNvSpPr>
            <a:spLocks noGrp="1"/>
          </p:cNvSpPr>
          <p:nvPr>
            <p:ph idx="1"/>
          </p:nvPr>
        </p:nvSpPr>
        <p:spPr/>
        <p:txBody>
          <a:bodyPr>
            <a:normAutofit fontScale="92500" lnSpcReduction="20000"/>
          </a:bodyPr>
          <a:lstStyle/>
          <a:p>
            <a:r>
              <a:rPr lang="en-US" altLang="en-US" sz="3900" dirty="0">
                <a:solidFill>
                  <a:srgbClr val="FF9900"/>
                </a:solidFill>
              </a:rPr>
              <a:t>The Law of Large Numbers (LLN)</a:t>
            </a:r>
          </a:p>
          <a:p>
            <a:pPr marL="0" indent="0">
              <a:buNone/>
            </a:pPr>
            <a:r>
              <a:rPr lang="en-US" altLang="en-US" dirty="0">
                <a:solidFill>
                  <a:srgbClr val="FF9900"/>
                </a:solidFill>
              </a:rPr>
              <a:t>  </a:t>
            </a:r>
          </a:p>
          <a:p>
            <a:pPr marL="0" indent="0">
              <a:buNone/>
            </a:pPr>
            <a:r>
              <a:rPr lang="en-US" altLang="en-US" sz="3000" dirty="0">
                <a:solidFill>
                  <a:srgbClr val="FF9900"/>
                </a:solidFill>
              </a:rPr>
              <a:t> </a:t>
            </a:r>
            <a:r>
              <a:rPr lang="en-US" altLang="en-US" sz="3000" dirty="0"/>
              <a:t>The relative frequency of an outcome </a:t>
            </a:r>
          </a:p>
          <a:p>
            <a:r>
              <a:rPr lang="en-US" altLang="en-US" sz="3000" dirty="0"/>
              <a:t>converges to a number, the probability of the </a:t>
            </a:r>
          </a:p>
          <a:p>
            <a:r>
              <a:rPr lang="en-US" altLang="en-US" sz="3000" dirty="0"/>
              <a:t>outcome, as the number of observed </a:t>
            </a:r>
          </a:p>
          <a:p>
            <a:r>
              <a:rPr lang="en-US" altLang="en-US" sz="3000" dirty="0"/>
              <a:t>outcomes increases.  </a:t>
            </a:r>
          </a:p>
          <a:p>
            <a:endParaRPr lang="en-US" altLang="en-US" sz="2800" dirty="0"/>
          </a:p>
          <a:p>
            <a:r>
              <a:rPr lang="en-US" altLang="en-US" sz="2800" i="1" dirty="0"/>
              <a:t>Notes:  The pattern must converge for LLN to apply. 	    LLN only applies in the long run.</a:t>
            </a:r>
            <a:r>
              <a:rPr lang="en-US" altLang="en-US" sz="2800" i="1" dirty="0">
                <a:solidFill>
                  <a:srgbClr val="FF9900"/>
                </a:solidFill>
              </a:rPr>
              <a:t> 	</a:t>
            </a:r>
          </a:p>
          <a:p>
            <a:endParaRPr lang="en-IN" sz="28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21629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Data to Probability(contd.)</a:t>
            </a:r>
          </a:p>
        </p:txBody>
      </p:sp>
      <p:sp>
        <p:nvSpPr>
          <p:cNvPr id="3" name="Content Placeholder 2"/>
          <p:cNvSpPr>
            <a:spLocks noGrp="1"/>
          </p:cNvSpPr>
          <p:nvPr>
            <p:ph idx="1"/>
          </p:nvPr>
        </p:nvSpPr>
        <p:spPr/>
        <p:txBody>
          <a:bodyPr/>
          <a:lstStyle/>
          <a:p>
            <a:r>
              <a:rPr lang="en-US" altLang="en-US" sz="3200" dirty="0">
                <a:solidFill>
                  <a:srgbClr val="FF9900"/>
                </a:solidFill>
              </a:rPr>
              <a:t>The Accumulated Relative Frequency of </a:t>
            </a:r>
          </a:p>
          <a:p>
            <a:r>
              <a:rPr lang="en-US" altLang="en-US" sz="3200" dirty="0">
                <a:solidFill>
                  <a:srgbClr val="FF9900"/>
                </a:solidFill>
              </a:rPr>
              <a:t>Easy Calls Converges to 70%</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5" name="Picture 8" descr="07_6-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799" y="3257628"/>
            <a:ext cx="752157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524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Concepts of Probability</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3200" b="1" dirty="0"/>
              <a:t> Probability</a:t>
            </a:r>
            <a:r>
              <a:rPr lang="en-US" sz="3200" dirty="0"/>
              <a:t> is the likelihood that an outcome occurs. </a:t>
            </a:r>
          </a:p>
          <a:p>
            <a:pPr>
              <a:buFont typeface="Arial" panose="020B0604020202020204" pitchFamily="34" charset="0"/>
              <a:buChar char="•"/>
            </a:pPr>
            <a:r>
              <a:rPr lang="en-US" sz="3200" dirty="0"/>
              <a:t>An </a:t>
            </a:r>
            <a:r>
              <a:rPr lang="en-US" sz="3200" b="1" dirty="0"/>
              <a:t>experiment</a:t>
            </a:r>
            <a:r>
              <a:rPr lang="en-US" sz="3200" dirty="0"/>
              <a:t> is the process that results in an outcome.</a:t>
            </a:r>
          </a:p>
          <a:p>
            <a:pPr>
              <a:buFont typeface="Arial" panose="020B0604020202020204" pitchFamily="34" charset="0"/>
              <a:buChar char="•"/>
            </a:pPr>
            <a:r>
              <a:rPr lang="en-US" sz="3200" dirty="0"/>
              <a:t> The </a:t>
            </a:r>
            <a:r>
              <a:rPr lang="en-US" sz="3200" b="1" dirty="0"/>
              <a:t>outcome</a:t>
            </a:r>
            <a:r>
              <a:rPr lang="en-US" sz="3200" dirty="0"/>
              <a:t> of an experiment is a result that we observe.</a:t>
            </a:r>
          </a:p>
          <a:p>
            <a:pPr>
              <a:buFont typeface="Arial" panose="020B0604020202020204" pitchFamily="34" charset="0"/>
              <a:buChar char="•"/>
            </a:pPr>
            <a:r>
              <a:rPr lang="en-US" sz="3200" dirty="0"/>
              <a:t> The </a:t>
            </a:r>
            <a:r>
              <a:rPr lang="en-US" sz="3200" b="1" dirty="0"/>
              <a:t>sample space </a:t>
            </a:r>
            <a:r>
              <a:rPr lang="en-US" sz="3200" dirty="0"/>
              <a:t>is the collection of all possible outcomes of an experiment.</a:t>
            </a:r>
          </a:p>
          <a:p>
            <a:pPr>
              <a:buFont typeface="Arial" panose="020B0604020202020204" pitchFamily="34" charset="0"/>
              <a:buChar char="•"/>
            </a:pPr>
            <a:r>
              <a:rPr lang="en-US" altLang="en-US" sz="3200" dirty="0"/>
              <a:t> Denoted by </a:t>
            </a:r>
            <a:r>
              <a:rPr lang="en-US" altLang="en-US" sz="3200" b="1" dirty="0"/>
              <a:t>S; S </a:t>
            </a:r>
            <a:r>
              <a:rPr lang="en-US" altLang="en-US" sz="3200" dirty="0"/>
              <a:t>= {easy, hard}</a:t>
            </a:r>
          </a:p>
          <a:p>
            <a:pPr>
              <a:buFont typeface="Arial" panose="020B0604020202020204" pitchFamily="34" charset="0"/>
              <a:buChar char="•"/>
            </a:pPr>
            <a:r>
              <a:rPr lang="en-US" altLang="en-US" sz="3200" dirty="0"/>
              <a:t> Subsets of samples spaces are events; denoted as </a:t>
            </a:r>
            <a:r>
              <a:rPr lang="en-US" altLang="en-US" sz="3200" b="1" dirty="0"/>
              <a:t>A, B, </a:t>
            </a:r>
            <a:r>
              <a:rPr lang="en-US" altLang="en-US" sz="3200" dirty="0" err="1"/>
              <a:t>etc</a:t>
            </a:r>
            <a:r>
              <a:rPr lang="en-IN" altLang="en-US" sz="3200" dirty="0"/>
              <a:t>.</a:t>
            </a:r>
            <a:endParaRPr lang="en-US" sz="3200" dirty="0"/>
          </a:p>
          <a:p>
            <a:endParaRPr lang="en-IN" sz="32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92054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AF12-B7EF-4981-B83A-72D1939DED51}"/>
              </a:ext>
            </a:extLst>
          </p:cNvPr>
          <p:cNvSpPr>
            <a:spLocks noGrp="1"/>
          </p:cNvSpPr>
          <p:nvPr>
            <p:ph type="title"/>
          </p:nvPr>
        </p:nvSpPr>
        <p:spPr>
          <a:xfrm>
            <a:off x="1066800" y="2576865"/>
            <a:ext cx="10058400" cy="1704270"/>
          </a:xfrm>
        </p:spPr>
        <p:txBody>
          <a:bodyPr>
            <a:noAutofit/>
          </a:bodyPr>
          <a:lstStyle/>
          <a:p>
            <a:pPr algn="ctr"/>
            <a:r>
              <a:rPr lang="en-IN" sz="5400" dirty="0"/>
              <a:t>DATA  ANALYTICS </a:t>
            </a:r>
            <a:br>
              <a:rPr lang="en-IN" sz="5400" dirty="0"/>
            </a:br>
            <a:r>
              <a:rPr lang="en-IN" sz="5400" dirty="0"/>
              <a:t>AND </a:t>
            </a:r>
            <a:br>
              <a:rPr lang="en-IN" sz="5400" dirty="0"/>
            </a:br>
            <a:r>
              <a:rPr lang="en-IN" sz="5400" dirty="0"/>
              <a:t>BUSINESS INTELLIGENCE</a:t>
            </a:r>
          </a:p>
        </p:txBody>
      </p:sp>
      <p:sp>
        <p:nvSpPr>
          <p:cNvPr id="4" name="Footer Placeholder 3">
            <a:extLst>
              <a:ext uri="{FF2B5EF4-FFF2-40B4-BE49-F238E27FC236}">
                <a16:creationId xmlns:a16="http://schemas.microsoft.com/office/drawing/2014/main" id="{0E6B9F59-BE75-466F-B5B7-8ABCE5782D87}"/>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84D6DF79-46DB-4520-A871-6C0B4E68A135}"/>
              </a:ext>
            </a:extLst>
          </p:cNvPr>
          <p:cNvCxnSpPr/>
          <p:nvPr/>
        </p:nvCxnSpPr>
        <p:spPr>
          <a:xfrm>
            <a:off x="1146699" y="4572000"/>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6959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CE5F-F97D-4309-B455-136CA04D97DB}"/>
              </a:ext>
            </a:extLst>
          </p:cNvPr>
          <p:cNvSpPr>
            <a:spLocks noGrp="1"/>
          </p:cNvSpPr>
          <p:nvPr>
            <p:ph type="title"/>
          </p:nvPr>
        </p:nvSpPr>
        <p:spPr>
          <a:xfrm>
            <a:off x="1066800" y="2463476"/>
            <a:ext cx="10058400" cy="1450757"/>
          </a:xfrm>
        </p:spPr>
        <p:txBody>
          <a:bodyPr>
            <a:normAutofit/>
          </a:bodyPr>
          <a:lstStyle/>
          <a:p>
            <a:pPr algn="ctr"/>
            <a:r>
              <a:rPr lang="en-IN" sz="5400" dirty="0"/>
              <a:t>MEASURE OF PROBABILITY</a:t>
            </a:r>
          </a:p>
        </p:txBody>
      </p:sp>
      <p:sp>
        <p:nvSpPr>
          <p:cNvPr id="4" name="Footer Placeholder 3">
            <a:extLst>
              <a:ext uri="{FF2B5EF4-FFF2-40B4-BE49-F238E27FC236}">
                <a16:creationId xmlns:a16="http://schemas.microsoft.com/office/drawing/2014/main" id="{830D0961-F916-416C-8F5A-3102E4FC49AB}"/>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EBE07632-4818-4CE2-815C-665CC865369F}"/>
              </a:ext>
            </a:extLst>
          </p:cNvPr>
          <p:cNvCxnSpPr>
            <a:cxnSpLocks/>
          </p:cNvCxnSpPr>
          <p:nvPr/>
        </p:nvCxnSpPr>
        <p:spPr>
          <a:xfrm>
            <a:off x="1186648" y="5308846"/>
            <a:ext cx="993855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1362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 of Probability</a:t>
            </a:r>
          </a:p>
        </p:txBody>
      </p:sp>
      <p:sp>
        <p:nvSpPr>
          <p:cNvPr id="3" name="Content Placeholder 2"/>
          <p:cNvSpPr>
            <a:spLocks noGrp="1"/>
          </p:cNvSpPr>
          <p:nvPr>
            <p:ph idx="1"/>
          </p:nvPr>
        </p:nvSpPr>
        <p:spPr/>
        <p:txBody>
          <a:bodyPr>
            <a:normAutofit/>
          </a:bodyPr>
          <a:lstStyle/>
          <a:p>
            <a:pPr marL="0" indent="0">
              <a:spcAft>
                <a:spcPts val="0"/>
              </a:spcAft>
              <a:buNone/>
              <a:defRPr/>
            </a:pPr>
            <a:r>
              <a:rPr lang="en-US" sz="3000" dirty="0"/>
              <a:t>Probabilities may be defined from one of three perspectives:</a:t>
            </a:r>
          </a:p>
          <a:p>
            <a:pPr marL="566928" indent="-457200">
              <a:spcAft>
                <a:spcPts val="0"/>
              </a:spcAft>
              <a:buFont typeface="Arial" panose="020B0604020202020204" pitchFamily="34" charset="0"/>
              <a:buChar char="•"/>
              <a:defRPr/>
            </a:pPr>
            <a:r>
              <a:rPr lang="en-US" sz="3000" u="sng" dirty="0"/>
              <a:t>Classical definition</a:t>
            </a:r>
            <a:r>
              <a:rPr lang="en-US" sz="3000" dirty="0"/>
              <a:t>: probabilities can be deduced from theoretical arguments</a:t>
            </a:r>
          </a:p>
          <a:p>
            <a:pPr marL="566928" indent="-457200">
              <a:spcAft>
                <a:spcPts val="0"/>
              </a:spcAft>
              <a:buFont typeface="Arial" panose="020B0604020202020204" pitchFamily="34" charset="0"/>
              <a:buChar char="•"/>
              <a:defRPr/>
            </a:pPr>
            <a:r>
              <a:rPr lang="en-US" sz="3000" u="sng" dirty="0"/>
              <a:t>Relative frequency definition</a:t>
            </a:r>
            <a:r>
              <a:rPr lang="en-US" sz="3000" dirty="0"/>
              <a:t>: probabilities are based on empirical data</a:t>
            </a:r>
          </a:p>
          <a:p>
            <a:endParaRPr lang="en-IN" sz="30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67154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of Probability</a:t>
            </a:r>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6" name="Picture 7" descr="Rule-2a_page-1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802" y="2770909"/>
            <a:ext cx="4004878" cy="264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58D1494-627B-4836-AA6A-7BD721075EAC}"/>
              </a:ext>
            </a:extLst>
          </p:cNvPr>
          <p:cNvPicPr>
            <a:picLocks noChangeAspect="1"/>
          </p:cNvPicPr>
          <p:nvPr/>
        </p:nvPicPr>
        <p:blipFill>
          <a:blip r:embed="rId3"/>
          <a:stretch>
            <a:fillRect/>
          </a:stretch>
        </p:blipFill>
        <p:spPr>
          <a:xfrm>
            <a:off x="1286857" y="3589193"/>
            <a:ext cx="5772150" cy="1009650"/>
          </a:xfrm>
          <a:prstGeom prst="rect">
            <a:avLst/>
          </a:prstGeom>
        </p:spPr>
      </p:pic>
    </p:spTree>
    <p:extLst>
      <p:ext uri="{BB962C8B-B14F-4D97-AF65-F5344CB8AC3E}">
        <p14:creationId xmlns:p14="http://schemas.microsoft.com/office/powerpoint/2010/main" val="1697353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Definitions(contd.) :</a:t>
            </a:r>
          </a:p>
        </p:txBody>
      </p:sp>
      <p:sp>
        <p:nvSpPr>
          <p:cNvPr id="3" name="Content Placeholder 2"/>
          <p:cNvSpPr>
            <a:spLocks noGrp="1"/>
          </p:cNvSpPr>
          <p:nvPr>
            <p:ph idx="1"/>
          </p:nvPr>
        </p:nvSpPr>
        <p:spPr/>
        <p:txBody>
          <a:bodyPr/>
          <a:lstStyle/>
          <a:p>
            <a:r>
              <a:rPr lang="en-US" altLang="en-US" sz="4400" dirty="0">
                <a:solidFill>
                  <a:srgbClr val="FF9900"/>
                </a:solidFill>
              </a:rPr>
              <a:t>Venn Diagrams</a:t>
            </a:r>
          </a:p>
          <a:p>
            <a:pPr>
              <a:buFont typeface="Arial" panose="020B0604020202020204" pitchFamily="34" charset="0"/>
              <a:buChar char="•"/>
            </a:pPr>
            <a:r>
              <a:rPr lang="en-US" altLang="en-US" sz="3000" dirty="0"/>
              <a:t> The probability of an event A is denoted as P(</a:t>
            </a:r>
            <a:r>
              <a:rPr lang="en-US" altLang="en-US" sz="3000" b="1" dirty="0"/>
              <a:t>A</a:t>
            </a:r>
            <a:r>
              <a:rPr lang="en-US" altLang="en-US" sz="3000" dirty="0"/>
              <a:t>).</a:t>
            </a:r>
          </a:p>
          <a:p>
            <a:pPr>
              <a:buFont typeface="Arial" panose="020B0604020202020204" pitchFamily="34" charset="0"/>
              <a:buChar char="•"/>
            </a:pPr>
            <a:r>
              <a:rPr lang="en-US" altLang="en-US" sz="3000" dirty="0"/>
              <a:t> Venn diagrams are graphs for depicting the relationships among events</a:t>
            </a:r>
            <a:endParaRPr lang="en-US" altLang="en-US" sz="3000" dirty="0">
              <a:solidFill>
                <a:srgbClr val="FF9900"/>
              </a:solidFill>
            </a:endParaRPr>
          </a:p>
          <a:p>
            <a:endParaRPr lang="en-IN" sz="30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516039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of Probability</a:t>
            </a:r>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6" name="Picture 7" descr="Rule-1a_page-1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649" y="2279832"/>
            <a:ext cx="4003067" cy="265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855F8541-A443-41A4-994D-37AEB973D9B2}"/>
              </a:ext>
            </a:extLst>
          </p:cNvPr>
          <p:cNvPicPr>
            <a:picLocks noChangeAspect="1"/>
          </p:cNvPicPr>
          <p:nvPr/>
        </p:nvPicPr>
        <p:blipFill>
          <a:blip r:embed="rId3"/>
          <a:stretch>
            <a:fillRect/>
          </a:stretch>
        </p:blipFill>
        <p:spPr>
          <a:xfrm>
            <a:off x="1359178" y="3148824"/>
            <a:ext cx="5457825" cy="914400"/>
          </a:xfrm>
          <a:prstGeom prst="rect">
            <a:avLst/>
          </a:prstGeom>
        </p:spPr>
      </p:pic>
    </p:spTree>
    <p:extLst>
      <p:ext uri="{BB962C8B-B14F-4D97-AF65-F5344CB8AC3E}">
        <p14:creationId xmlns:p14="http://schemas.microsoft.com/office/powerpoint/2010/main" val="2021538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Classical Definition of Probability</a:t>
            </a:r>
            <a:endParaRPr lang="en-IN" dirty="0"/>
          </a:p>
        </p:txBody>
      </p:sp>
      <p:sp>
        <p:nvSpPr>
          <p:cNvPr id="3" name="Content Placeholder 2"/>
          <p:cNvSpPr>
            <a:spLocks noGrp="1"/>
          </p:cNvSpPr>
          <p:nvPr>
            <p:ph idx="1"/>
          </p:nvPr>
        </p:nvSpPr>
        <p:spPr>
          <a:xfrm>
            <a:off x="1097280" y="1737360"/>
            <a:ext cx="10058400" cy="4023360"/>
          </a:xfrm>
        </p:spPr>
        <p:txBody>
          <a:bodyPr>
            <a:noAutofit/>
          </a:bodyPr>
          <a:lstStyle/>
          <a:p>
            <a:pPr marL="109728" indent="0">
              <a:spcAft>
                <a:spcPts val="0"/>
              </a:spcAft>
              <a:buNone/>
              <a:defRPr/>
            </a:pPr>
            <a:r>
              <a:rPr lang="en-US" sz="2400" u="sng" dirty="0"/>
              <a:t>Roll 2 dice</a:t>
            </a:r>
          </a:p>
          <a:p>
            <a:pPr marL="452628" indent="-342900">
              <a:spcAft>
                <a:spcPts val="0"/>
              </a:spcAft>
              <a:buFont typeface="Arial" panose="020B0604020202020204" pitchFamily="34" charset="0"/>
              <a:buChar char="•"/>
              <a:defRPr/>
            </a:pPr>
            <a:r>
              <a:rPr lang="en-US" sz="2200" dirty="0"/>
              <a:t>36 possible rolls (1,1), (1,2),…(6,5), (6,6)</a:t>
            </a:r>
          </a:p>
          <a:p>
            <a:pPr marL="452628" indent="-342900">
              <a:spcBef>
                <a:spcPts val="0"/>
              </a:spcBef>
              <a:spcAft>
                <a:spcPts val="1200"/>
              </a:spcAft>
              <a:buFont typeface="Arial" panose="020B0604020202020204" pitchFamily="34" charset="0"/>
              <a:buChar char="•"/>
              <a:defRPr/>
            </a:pPr>
            <a:r>
              <a:rPr lang="en-US" sz="2400" dirty="0"/>
              <a:t>Probability = number of ways of rolling a number divided by 35; </a:t>
            </a:r>
          </a:p>
          <a:p>
            <a:pPr marL="109728" indent="0">
              <a:spcBef>
                <a:spcPts val="0"/>
              </a:spcBef>
              <a:spcAft>
                <a:spcPts val="1200"/>
              </a:spcAft>
              <a:buNone/>
              <a:defRPr/>
            </a:pPr>
            <a:r>
              <a:rPr lang="en-US" sz="2400" dirty="0"/>
              <a:t>     e.g., probability of a 3 is 2/36</a:t>
            </a:r>
          </a:p>
          <a:p>
            <a:pPr marL="109728" indent="0">
              <a:spcBef>
                <a:spcPts val="0"/>
              </a:spcBef>
              <a:spcAft>
                <a:spcPts val="1200"/>
              </a:spcAft>
              <a:buNone/>
              <a:defRPr/>
            </a:pPr>
            <a:r>
              <a:rPr lang="en-US" sz="2400" u="sng" dirty="0"/>
              <a:t>Suppose two consumers try a new product</a:t>
            </a:r>
            <a:r>
              <a:rPr lang="en-US" sz="2400" dirty="0"/>
              <a:t>.</a:t>
            </a:r>
          </a:p>
          <a:p>
            <a:pPr marL="452628" indent="-342900">
              <a:spcBef>
                <a:spcPts val="0"/>
              </a:spcBef>
              <a:spcAft>
                <a:spcPts val="1200"/>
              </a:spcAft>
              <a:buFont typeface="Arial" panose="020B0604020202020204" pitchFamily="34" charset="0"/>
              <a:buChar char="•"/>
              <a:defRPr/>
            </a:pPr>
            <a:r>
              <a:rPr lang="en-US" sz="2400" dirty="0"/>
              <a:t>Four outcomes:</a:t>
            </a:r>
          </a:p>
          <a:p>
            <a:pPr marL="109728" indent="0">
              <a:spcBef>
                <a:spcPts val="0"/>
              </a:spcBef>
              <a:spcAft>
                <a:spcPts val="0"/>
              </a:spcAft>
              <a:buNone/>
              <a:defRPr/>
            </a:pPr>
            <a:r>
              <a:rPr lang="en-US" sz="2400" dirty="0"/>
              <a:t>   1. like, like </a:t>
            </a:r>
          </a:p>
          <a:p>
            <a:pPr marL="109728" indent="0">
              <a:spcBef>
                <a:spcPts val="0"/>
              </a:spcBef>
              <a:spcAft>
                <a:spcPts val="0"/>
              </a:spcAft>
              <a:buNone/>
              <a:defRPr/>
            </a:pPr>
            <a:r>
              <a:rPr lang="en-US" sz="2400" dirty="0"/>
              <a:t>   2. like, dislike </a:t>
            </a:r>
          </a:p>
          <a:p>
            <a:pPr marL="109728" indent="0">
              <a:spcBef>
                <a:spcPts val="0"/>
              </a:spcBef>
              <a:spcAft>
                <a:spcPts val="0"/>
              </a:spcAft>
              <a:buNone/>
              <a:defRPr/>
            </a:pPr>
            <a:r>
              <a:rPr lang="en-US" sz="2400" dirty="0"/>
              <a:t>   3. dislike, like </a:t>
            </a:r>
          </a:p>
          <a:p>
            <a:pPr marL="109728" indent="0">
              <a:spcBef>
                <a:spcPts val="0"/>
              </a:spcBef>
              <a:spcAft>
                <a:spcPts val="0"/>
              </a:spcAft>
              <a:buNone/>
              <a:defRPr/>
            </a:pPr>
            <a:r>
              <a:rPr lang="en-US" sz="2400" dirty="0"/>
              <a:t>   4. dislike, dislike</a:t>
            </a:r>
          </a:p>
          <a:p>
            <a:pPr marL="452628" indent="-342900">
              <a:spcBef>
                <a:spcPts val="0"/>
              </a:spcBef>
              <a:spcAft>
                <a:spcPts val="0"/>
              </a:spcAft>
              <a:buFont typeface="Arial" panose="020B0604020202020204" pitchFamily="34" charset="0"/>
              <a:buChar char="•"/>
              <a:defRPr/>
            </a:pPr>
            <a:r>
              <a:rPr lang="en-US" sz="2400" dirty="0"/>
              <a:t>Probability at least one dislikes product = 3/4 </a:t>
            </a:r>
          </a:p>
          <a:p>
            <a:pPr marL="365760" indent="-256032">
              <a:spcAft>
                <a:spcPts val="0"/>
              </a:spcAft>
              <a:buFont typeface="Wingdings 3"/>
              <a:buChar char=""/>
              <a:defRPr/>
            </a:pPr>
            <a:endParaRPr lang="en-US" sz="2400" dirty="0"/>
          </a:p>
          <a:p>
            <a:endParaRPr lang="en-IN" sz="2400"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610" y="1978517"/>
            <a:ext cx="2141070" cy="4131735"/>
          </a:xfrm>
          <a:prstGeom prst="rect">
            <a:avLst/>
          </a:prstGeom>
        </p:spPr>
      </p:pic>
    </p:spTree>
    <p:extLst>
      <p:ext uri="{BB962C8B-B14F-4D97-AF65-F5344CB8AC3E}">
        <p14:creationId xmlns:p14="http://schemas.microsoft.com/office/powerpoint/2010/main" val="3468156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Relative Frequency Definition of Probability</a:t>
            </a:r>
            <a:endParaRPr lang="en-IN" dirty="0"/>
          </a:p>
        </p:txBody>
      </p:sp>
      <p:sp>
        <p:nvSpPr>
          <p:cNvPr id="3" name="Content Placeholder 2"/>
          <p:cNvSpPr>
            <a:spLocks noGrp="1"/>
          </p:cNvSpPr>
          <p:nvPr>
            <p:ph idx="1"/>
          </p:nvPr>
        </p:nvSpPr>
        <p:spPr>
          <a:xfrm>
            <a:off x="1097280" y="1845733"/>
            <a:ext cx="10058400" cy="4430375"/>
          </a:xfrm>
        </p:spPr>
        <p:txBody>
          <a:bodyPr/>
          <a:lstStyle/>
          <a:p>
            <a:pPr marL="566928" indent="-457200">
              <a:spcAft>
                <a:spcPts val="0"/>
              </a:spcAft>
              <a:buFont typeface="Arial" panose="020B0604020202020204" pitchFamily="34" charset="0"/>
              <a:buChar char="•"/>
              <a:defRPr/>
            </a:pPr>
            <a:r>
              <a:rPr lang="en-US" sz="2800" dirty="0"/>
              <a:t>Use relative frequencies as probabilities</a:t>
            </a:r>
          </a:p>
          <a:p>
            <a:pPr marL="566928" indent="-457200">
              <a:spcAft>
                <a:spcPts val="0"/>
              </a:spcAft>
              <a:buFont typeface="Arial" panose="020B0604020202020204" pitchFamily="34" charset="0"/>
              <a:buChar char="•"/>
              <a:defRPr/>
            </a:pPr>
            <a:r>
              <a:rPr lang="en-US" sz="2800" dirty="0"/>
              <a:t>Probability a computer is repaired in 10 days = 0.076</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5" name="Picture 4" descr="BA2-Figure-5.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26" y="2913289"/>
            <a:ext cx="9439307" cy="3362819"/>
          </a:xfrm>
          <a:prstGeom prst="rect">
            <a:avLst/>
          </a:prstGeom>
        </p:spPr>
      </p:pic>
    </p:spTree>
    <p:extLst>
      <p:ext uri="{BB962C8B-B14F-4D97-AF65-F5344CB8AC3E}">
        <p14:creationId xmlns:p14="http://schemas.microsoft.com/office/powerpoint/2010/main" val="2257905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DAB-D9F1-4352-BE8D-750EE7FD95FC}"/>
              </a:ext>
            </a:extLst>
          </p:cNvPr>
          <p:cNvSpPr>
            <a:spLocks noGrp="1"/>
          </p:cNvSpPr>
          <p:nvPr>
            <p:ph type="title"/>
          </p:nvPr>
        </p:nvSpPr>
        <p:spPr>
          <a:xfrm>
            <a:off x="1066800" y="2425573"/>
            <a:ext cx="10058400" cy="1450757"/>
          </a:xfrm>
        </p:spPr>
        <p:txBody>
          <a:bodyPr>
            <a:normAutofit/>
          </a:bodyPr>
          <a:lstStyle/>
          <a:p>
            <a:r>
              <a:rPr lang="en-IN" sz="6600" dirty="0"/>
              <a:t>          </a:t>
            </a:r>
            <a:r>
              <a:rPr lang="en-IN" sz="8000" dirty="0"/>
              <a:t>Algebra of Events</a:t>
            </a:r>
          </a:p>
        </p:txBody>
      </p:sp>
      <p:sp>
        <p:nvSpPr>
          <p:cNvPr id="4" name="Footer Placeholder 3">
            <a:extLst>
              <a:ext uri="{FF2B5EF4-FFF2-40B4-BE49-F238E27FC236}">
                <a16:creationId xmlns:a16="http://schemas.microsoft.com/office/drawing/2014/main" id="{3C50A949-14B2-40A2-9A81-D149A15FF3EE}"/>
              </a:ext>
            </a:extLst>
          </p:cNvPr>
          <p:cNvSpPr>
            <a:spLocks noGrp="1"/>
          </p:cNvSpPr>
          <p:nvPr>
            <p:ph type="ftr" sz="quarter" idx="11"/>
          </p:nvPr>
        </p:nvSpPr>
        <p:spPr/>
        <p:txBody>
          <a:bodyPr/>
          <a:lstStyle/>
          <a:p>
            <a:r>
              <a:rPr lang="en-US"/>
              <a:t>Dr. Sameer Anand, SSCBS, DU</a:t>
            </a:r>
            <a:endParaRPr lang="en-US" dirty="0"/>
          </a:p>
        </p:txBody>
      </p:sp>
      <p:cxnSp>
        <p:nvCxnSpPr>
          <p:cNvPr id="5" name="Straight Connector 4">
            <a:extLst>
              <a:ext uri="{FF2B5EF4-FFF2-40B4-BE49-F238E27FC236}">
                <a16:creationId xmlns:a16="http://schemas.microsoft.com/office/drawing/2014/main" id="{D7D6D18E-8806-4681-9D18-540C982C83C5}"/>
              </a:ext>
            </a:extLst>
          </p:cNvPr>
          <p:cNvCxnSpPr>
            <a:cxnSpLocks/>
          </p:cNvCxnSpPr>
          <p:nvPr/>
        </p:nvCxnSpPr>
        <p:spPr>
          <a:xfrm>
            <a:off x="1225118" y="4900473"/>
            <a:ext cx="990008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4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of Probability(contd.)</a:t>
            </a:r>
          </a:p>
        </p:txBody>
      </p:sp>
      <p:sp>
        <p:nvSpPr>
          <p:cNvPr id="3" name="Content Placeholder 2"/>
          <p:cNvSpPr>
            <a:spLocks noGrp="1"/>
          </p:cNvSpPr>
          <p:nvPr>
            <p:ph idx="1"/>
          </p:nvPr>
        </p:nvSpPr>
        <p:spPr/>
        <p:txBody>
          <a:bodyPr/>
          <a:lstStyle/>
          <a:p>
            <a:r>
              <a:rPr lang="en-US" altLang="en-US" sz="4000" b="1" dirty="0">
                <a:solidFill>
                  <a:srgbClr val="FF9900"/>
                </a:solidFill>
              </a:rPr>
              <a:t>Rule </a:t>
            </a:r>
            <a:r>
              <a:rPr lang="en-US" altLang="en-US" sz="4000" dirty="0">
                <a:solidFill>
                  <a:srgbClr val="FF9900"/>
                </a:solidFill>
              </a:rPr>
              <a:t>:  Addition Rule for Disjoint Events</a:t>
            </a:r>
          </a:p>
          <a:p>
            <a:pPr>
              <a:buFont typeface="Arial" panose="020B0604020202020204" pitchFamily="34" charset="0"/>
              <a:buChar char="•"/>
            </a:pPr>
            <a:r>
              <a:rPr lang="en-US" altLang="en-US" sz="2800" dirty="0"/>
              <a:t> Disjoint events are mutually exclusive; </a:t>
            </a:r>
          </a:p>
          <a:p>
            <a:pPr marL="0" indent="0">
              <a:buNone/>
            </a:pPr>
            <a:r>
              <a:rPr lang="en-US" altLang="en-US" sz="2800" dirty="0"/>
              <a:t>                  i.e., they have no outcomes in common.</a:t>
            </a:r>
          </a:p>
          <a:p>
            <a:pPr>
              <a:buFont typeface="Arial" panose="020B0604020202020204" pitchFamily="34" charset="0"/>
              <a:buChar char="•"/>
            </a:pPr>
            <a:r>
              <a:rPr lang="en-US" altLang="en-US" sz="2800" dirty="0"/>
              <a:t> The union of two events is the collection of outcomes in </a:t>
            </a:r>
            <a:r>
              <a:rPr lang="en-US" altLang="en-US" sz="2800" b="1" dirty="0"/>
              <a:t>A</a:t>
            </a:r>
            <a:r>
              <a:rPr lang="en-US" altLang="en-US" sz="2800" dirty="0"/>
              <a:t>, in </a:t>
            </a:r>
            <a:r>
              <a:rPr lang="en-US" altLang="en-US" sz="2800" b="1" dirty="0"/>
              <a:t>B</a:t>
            </a:r>
            <a:r>
              <a:rPr lang="en-US" altLang="en-US" sz="2800" dirty="0"/>
              <a:t>, or in both (</a:t>
            </a:r>
            <a:r>
              <a:rPr lang="en-US" altLang="en-US" sz="2800" b="1" dirty="0"/>
              <a:t>A</a:t>
            </a:r>
            <a:r>
              <a:rPr lang="en-US" altLang="en-US" sz="2800" dirty="0"/>
              <a:t> or </a:t>
            </a:r>
            <a:r>
              <a:rPr lang="en-US" altLang="en-US" sz="2800" b="1" dirty="0"/>
              <a:t>B</a:t>
            </a:r>
            <a:r>
              <a:rPr lang="en-US" altLang="en-US" sz="2800" dirty="0"/>
              <a:t>)</a:t>
            </a:r>
            <a:endParaRPr lang="en-US" altLang="en-US" sz="2800" dirty="0">
              <a:solidFill>
                <a:srgbClr val="FF9900"/>
              </a:solidFill>
            </a:endParaRP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719026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of Probability</a:t>
            </a:r>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3" name="Picture 2">
            <a:extLst>
              <a:ext uri="{FF2B5EF4-FFF2-40B4-BE49-F238E27FC236}">
                <a16:creationId xmlns:a16="http://schemas.microsoft.com/office/drawing/2014/main" id="{4F1005F7-D83C-41EE-B872-9D8301B591D5}"/>
              </a:ext>
            </a:extLst>
          </p:cNvPr>
          <p:cNvPicPr>
            <a:picLocks noChangeAspect="1"/>
          </p:cNvPicPr>
          <p:nvPr/>
        </p:nvPicPr>
        <p:blipFill>
          <a:blip r:embed="rId2"/>
          <a:stretch>
            <a:fillRect/>
          </a:stretch>
        </p:blipFill>
        <p:spPr>
          <a:xfrm>
            <a:off x="1130617" y="2377441"/>
            <a:ext cx="9991725" cy="2743200"/>
          </a:xfrm>
          <a:prstGeom prst="rect">
            <a:avLst/>
          </a:prstGeom>
        </p:spPr>
      </p:pic>
    </p:spTree>
    <p:extLst>
      <p:ext uri="{BB962C8B-B14F-4D97-AF65-F5344CB8AC3E}">
        <p14:creationId xmlns:p14="http://schemas.microsoft.com/office/powerpoint/2010/main" val="136611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a:solidFill>
                  <a:schemeClr val="accent1"/>
                </a:solidFill>
              </a:rPr>
              <a:t>Module 1:</a:t>
            </a:r>
            <a:r>
              <a:rPr lang="en-IN" sz="2400" b="1" dirty="0"/>
              <a:t> Foundation of Data Analytics &amp; Python Programming</a:t>
            </a:r>
          </a:p>
          <a:p>
            <a:pPr marL="0" indent="0">
              <a:buNone/>
            </a:pPr>
            <a:r>
              <a:rPr lang="en-IN" sz="2400" b="1" dirty="0">
                <a:solidFill>
                  <a:schemeClr val="accent1"/>
                </a:solidFill>
              </a:rPr>
              <a:t>Module 2</a:t>
            </a:r>
            <a:r>
              <a:rPr lang="en-IN" sz="2400" dirty="0">
                <a:solidFill>
                  <a:schemeClr val="accent1"/>
                </a:solidFill>
              </a:rPr>
              <a:t>:</a:t>
            </a:r>
            <a:r>
              <a:rPr lang="en-IN" sz="2400" dirty="0"/>
              <a:t> </a:t>
            </a:r>
            <a:r>
              <a:rPr lang="en-IN" sz="2400" b="1" dirty="0"/>
              <a:t>Probability &amp; Statistics</a:t>
            </a:r>
          </a:p>
          <a:p>
            <a:pPr marL="0" indent="0">
              <a:buNone/>
            </a:pPr>
            <a:r>
              <a:rPr lang="en-IN" sz="2400" b="1" dirty="0">
                <a:solidFill>
                  <a:schemeClr val="accent1"/>
                </a:solidFill>
              </a:rPr>
              <a:t>Module 3:</a:t>
            </a:r>
            <a:r>
              <a:rPr lang="en-IN" sz="2400" b="1" dirty="0"/>
              <a:t> Data Munging with Python</a:t>
            </a:r>
          </a:p>
          <a:p>
            <a:pPr marL="0" indent="0">
              <a:buNone/>
            </a:pPr>
            <a:r>
              <a:rPr lang="en-IN" sz="2400" b="1" dirty="0">
                <a:solidFill>
                  <a:schemeClr val="accent1"/>
                </a:solidFill>
              </a:rPr>
              <a:t>Module 4: </a:t>
            </a:r>
            <a:r>
              <a:rPr lang="en-IN" sz="2400" b="1" dirty="0"/>
              <a:t>Machine learning – Part 1</a:t>
            </a:r>
          </a:p>
          <a:p>
            <a:pPr marL="0" indent="0">
              <a:buNone/>
            </a:pPr>
            <a:r>
              <a:rPr lang="en-IN" sz="2400" b="1" dirty="0">
                <a:solidFill>
                  <a:schemeClr val="accent1"/>
                </a:solidFill>
              </a:rPr>
              <a:t>Module 5: </a:t>
            </a:r>
            <a:r>
              <a:rPr lang="en-IN" sz="2400" b="1" dirty="0"/>
              <a:t>Machine learning – Part 2</a:t>
            </a:r>
          </a:p>
          <a:p>
            <a:pPr marL="0" indent="0">
              <a:buNone/>
            </a:pPr>
            <a:r>
              <a:rPr lang="en-IN" sz="2400" b="1" dirty="0">
                <a:solidFill>
                  <a:schemeClr val="accent1"/>
                </a:solidFill>
              </a:rPr>
              <a:t>Module 6:</a:t>
            </a:r>
            <a:r>
              <a:rPr lang="en-IN" sz="2400" b="1" dirty="0"/>
              <a:t> Optimization in Analytics</a:t>
            </a:r>
          </a:p>
          <a:p>
            <a:pPr marL="0" indent="0">
              <a:buNone/>
            </a:pPr>
            <a:r>
              <a:rPr lang="en-IN" sz="2400" b="1" dirty="0">
                <a:solidFill>
                  <a:schemeClr val="accent1"/>
                </a:solidFill>
              </a:rPr>
              <a:t>Module 7: </a:t>
            </a:r>
            <a:r>
              <a:rPr lang="en-IN" sz="2400" b="1" dirty="0"/>
              <a:t>Introduction to SQL and Business Intelligence</a:t>
            </a:r>
            <a:endParaRPr lang="en-IN" sz="2400" dirty="0"/>
          </a:p>
        </p:txBody>
      </p:sp>
      <p:sp>
        <p:nvSpPr>
          <p:cNvPr id="4" name="Footer Placeholder 3"/>
          <p:cNvSpPr>
            <a:spLocks noGrp="1"/>
          </p:cNvSpPr>
          <p:nvPr>
            <p:ph type="ftr" sz="quarter" idx="11"/>
          </p:nvPr>
        </p:nvSpPr>
        <p:spPr>
          <a:xfrm>
            <a:off x="3333488" y="6492875"/>
            <a:ext cx="4822804" cy="365125"/>
          </a:xfrm>
        </p:spPr>
        <p:txBody>
          <a:bodyPr/>
          <a:lstStyle/>
          <a:p>
            <a:r>
              <a:rPr lang="en-US" sz="1200" dirty="0"/>
              <a:t>Dr. Sameer Anand, SSCBS, DU</a:t>
            </a:r>
          </a:p>
        </p:txBody>
      </p:sp>
    </p:spTree>
    <p:extLst>
      <p:ext uri="{BB962C8B-B14F-4D97-AF65-F5344CB8AC3E}">
        <p14:creationId xmlns:p14="http://schemas.microsoft.com/office/powerpoint/2010/main" val="1659299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Probability(contd.)</a:t>
            </a:r>
            <a:endParaRPr lang="en-IN" dirty="0"/>
          </a:p>
        </p:txBody>
      </p:sp>
      <p:sp>
        <p:nvSpPr>
          <p:cNvPr id="3" name="Content Placeholder 2"/>
          <p:cNvSpPr>
            <a:spLocks noGrp="1"/>
          </p:cNvSpPr>
          <p:nvPr>
            <p:ph idx="1"/>
          </p:nvPr>
        </p:nvSpPr>
        <p:spPr/>
        <p:txBody>
          <a:bodyPr/>
          <a:lstStyle/>
          <a:p>
            <a:r>
              <a:rPr lang="en-US" altLang="en-US" sz="4000" b="1" dirty="0">
                <a:solidFill>
                  <a:srgbClr val="FF9900"/>
                </a:solidFill>
              </a:rPr>
              <a:t>Rule </a:t>
            </a:r>
            <a:r>
              <a:rPr lang="en-US" altLang="en-US" sz="4000" dirty="0">
                <a:solidFill>
                  <a:srgbClr val="FF9900"/>
                </a:solidFill>
              </a:rPr>
              <a:t>:  Addition Rule for Disjoint Events</a:t>
            </a:r>
          </a:p>
          <a:p>
            <a:pPr>
              <a:buFont typeface="Arial" panose="020B0604020202020204" pitchFamily="34" charset="0"/>
              <a:buChar char="•"/>
            </a:pPr>
            <a:r>
              <a:rPr lang="en-US" altLang="en-US" sz="3600" dirty="0"/>
              <a:t> Extends to more than two events</a:t>
            </a:r>
          </a:p>
          <a:p>
            <a:pPr>
              <a:buFont typeface="Arial" panose="020B0604020202020204" pitchFamily="34" charset="0"/>
              <a:buChar char="•"/>
            </a:pPr>
            <a:r>
              <a:rPr lang="en-US" altLang="en-US" sz="3600" dirty="0"/>
              <a:t> P (E</a:t>
            </a:r>
            <a:r>
              <a:rPr lang="en-US" altLang="en-US" sz="3600" baseline="-25000" dirty="0"/>
              <a:t>1 </a:t>
            </a:r>
            <a:r>
              <a:rPr lang="en-US" altLang="en-US" sz="3600" i="1" dirty="0"/>
              <a:t>or</a:t>
            </a:r>
            <a:r>
              <a:rPr lang="en-US" altLang="en-US" sz="3600" dirty="0"/>
              <a:t> E</a:t>
            </a:r>
            <a:r>
              <a:rPr lang="en-US" altLang="en-US" sz="3600" baseline="-25000" dirty="0"/>
              <a:t>2</a:t>
            </a:r>
            <a:r>
              <a:rPr lang="en-US" altLang="en-US" sz="3600" dirty="0"/>
              <a:t> </a:t>
            </a:r>
            <a:r>
              <a:rPr lang="en-US" altLang="en-US" sz="3600" i="1" dirty="0"/>
              <a:t>or</a:t>
            </a:r>
            <a:r>
              <a:rPr lang="en-US" altLang="en-US" sz="3600" dirty="0"/>
              <a:t> … </a:t>
            </a:r>
            <a:r>
              <a:rPr lang="en-US" altLang="en-US" sz="3600" i="1" dirty="0"/>
              <a:t>or</a:t>
            </a:r>
            <a:r>
              <a:rPr lang="en-US" altLang="en-US" sz="3600" dirty="0"/>
              <a:t> </a:t>
            </a:r>
            <a:r>
              <a:rPr lang="en-US" altLang="en-US" sz="3600" dirty="0" err="1"/>
              <a:t>E</a:t>
            </a:r>
            <a:r>
              <a:rPr lang="en-US" altLang="en-US" sz="3600" baseline="-25000" dirty="0" err="1"/>
              <a:t>k</a:t>
            </a:r>
            <a:r>
              <a:rPr lang="en-US" altLang="en-US" sz="3600" dirty="0"/>
              <a:t>) = </a:t>
            </a:r>
          </a:p>
          <a:p>
            <a:r>
              <a:rPr lang="en-US" altLang="en-US" sz="3600" dirty="0"/>
              <a:t>			P(E</a:t>
            </a:r>
            <a:r>
              <a:rPr lang="en-US" altLang="en-US" sz="3600" baseline="-25000" dirty="0"/>
              <a:t>1</a:t>
            </a:r>
            <a:r>
              <a:rPr lang="en-US" altLang="en-US" sz="3600" dirty="0"/>
              <a:t>) + P(E</a:t>
            </a:r>
            <a:r>
              <a:rPr lang="en-US" altLang="en-US" sz="3600" baseline="-25000" dirty="0"/>
              <a:t>2</a:t>
            </a:r>
            <a:r>
              <a:rPr lang="en-US" altLang="en-US" sz="3600" dirty="0"/>
              <a:t>) + … + P(</a:t>
            </a:r>
            <a:r>
              <a:rPr lang="en-US" altLang="en-US" sz="3600" dirty="0" err="1"/>
              <a:t>E</a:t>
            </a:r>
            <a:r>
              <a:rPr lang="en-US" altLang="en-US" sz="3600" baseline="-25000" dirty="0" err="1"/>
              <a:t>k</a:t>
            </a:r>
            <a:r>
              <a:rPr lang="en-US" altLang="en-US" sz="3600" dirty="0"/>
              <a:t>)</a:t>
            </a:r>
            <a:endParaRPr lang="en-US" altLang="en-US" sz="3600" dirty="0">
              <a:solidFill>
                <a:srgbClr val="FF9900"/>
              </a:solidFill>
            </a:endParaRPr>
          </a:p>
          <a:p>
            <a:endParaRPr lang="en-IN" sz="36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60760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Rules and Formulas</a:t>
            </a:r>
            <a:endParaRPr lang="en-IN"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700" dirty="0"/>
              <a:t>Label the </a:t>
            </a:r>
            <a:r>
              <a:rPr lang="en-US" sz="2700" i="1" dirty="0"/>
              <a:t>n</a:t>
            </a:r>
            <a:r>
              <a:rPr lang="en-US" sz="2700" dirty="0"/>
              <a:t> outcomes in a sample space as </a:t>
            </a:r>
            <a:r>
              <a:rPr lang="en-US" sz="2700" i="1" dirty="0"/>
              <a:t>O</a:t>
            </a:r>
            <a:r>
              <a:rPr lang="en-US" sz="2700" i="1" baseline="-25000" dirty="0"/>
              <a:t>1</a:t>
            </a:r>
            <a:r>
              <a:rPr lang="en-US" sz="2700" dirty="0"/>
              <a:t>, </a:t>
            </a:r>
            <a:r>
              <a:rPr lang="en-US" sz="2700" i="1" dirty="0"/>
              <a:t>O</a:t>
            </a:r>
            <a:r>
              <a:rPr lang="en-US" sz="2700" i="1" baseline="-25000" dirty="0"/>
              <a:t>2</a:t>
            </a:r>
            <a:r>
              <a:rPr lang="en-US" sz="2700" dirty="0"/>
              <a:t>, …, </a:t>
            </a:r>
            <a:r>
              <a:rPr lang="en-US" sz="2700" i="1" dirty="0"/>
              <a:t>O</a:t>
            </a:r>
            <a:r>
              <a:rPr lang="en-US" sz="2700" i="1" baseline="-25000" dirty="0"/>
              <a:t>n</a:t>
            </a:r>
            <a:r>
              <a:rPr lang="en-US" sz="2700" dirty="0"/>
              <a:t>, where </a:t>
            </a:r>
            <a:r>
              <a:rPr lang="en-US" sz="2700" i="1" dirty="0"/>
              <a:t>O</a:t>
            </a:r>
            <a:r>
              <a:rPr lang="en-US" sz="2700" i="1" baseline="-25000" dirty="0"/>
              <a:t>i</a:t>
            </a:r>
            <a:r>
              <a:rPr lang="en-US" sz="2700" dirty="0"/>
              <a:t>    represents the </a:t>
            </a:r>
            <a:r>
              <a:rPr lang="en-US" sz="2700" dirty="0" err="1"/>
              <a:t>i</a:t>
            </a:r>
            <a:r>
              <a:rPr lang="en-US" sz="2700" baseline="30000" dirty="0" err="1"/>
              <a:t>th</a:t>
            </a:r>
            <a:r>
              <a:rPr lang="en-US" sz="2700" dirty="0"/>
              <a:t> outcome in the sample space. Let </a:t>
            </a:r>
            <a:r>
              <a:rPr lang="en-US" sz="2700" i="1" dirty="0"/>
              <a:t>P(O</a:t>
            </a:r>
            <a:r>
              <a:rPr lang="en-US" sz="2700" i="1" baseline="-25000" dirty="0"/>
              <a:t>i</a:t>
            </a:r>
            <a:r>
              <a:rPr lang="en-US" sz="2700" i="1" dirty="0"/>
              <a:t>)  </a:t>
            </a:r>
            <a:r>
              <a:rPr lang="en-US" sz="2700" dirty="0"/>
              <a:t>be the probability associated with the outcome </a:t>
            </a:r>
            <a:r>
              <a:rPr lang="en-US" sz="2700" i="1" dirty="0"/>
              <a:t>O</a:t>
            </a:r>
            <a:r>
              <a:rPr lang="en-US" sz="2700" i="1" baseline="-25000" dirty="0"/>
              <a:t>i</a:t>
            </a:r>
            <a:r>
              <a:rPr lang="en-US" sz="2700" dirty="0"/>
              <a:t>.</a:t>
            </a:r>
          </a:p>
          <a:p>
            <a:pPr>
              <a:buFont typeface="Arial" panose="020B0604020202020204" pitchFamily="34" charset="0"/>
              <a:buChar char="•"/>
            </a:pPr>
            <a:r>
              <a:rPr lang="en-US" sz="2700" dirty="0"/>
              <a:t>The probability associated with any outcome must be between 0 and 1.</a:t>
            </a:r>
          </a:p>
          <a:p>
            <a:pPr marL="0" indent="0">
              <a:buNone/>
            </a:pPr>
            <a:r>
              <a:rPr lang="en-US" sz="2700" dirty="0"/>
              <a:t>      0 </a:t>
            </a:r>
            <a:r>
              <a:rPr lang="en-US" sz="2700" dirty="0">
                <a:latin typeface="Cambria Math"/>
                <a:ea typeface="Cambria Math"/>
              </a:rPr>
              <a:t>≤ </a:t>
            </a:r>
            <a:r>
              <a:rPr lang="en-US" sz="2700" i="1" dirty="0"/>
              <a:t>P</a:t>
            </a:r>
            <a:r>
              <a:rPr lang="en-US" sz="2700" dirty="0"/>
              <a:t>(</a:t>
            </a:r>
            <a:r>
              <a:rPr lang="en-US" sz="2700" i="1" dirty="0"/>
              <a:t>O</a:t>
            </a:r>
            <a:r>
              <a:rPr lang="en-US" sz="2700" i="1" baseline="-25000" dirty="0"/>
              <a:t>i</a:t>
            </a:r>
            <a:r>
              <a:rPr lang="en-US" sz="2700" dirty="0"/>
              <a:t>)</a:t>
            </a:r>
            <a:r>
              <a:rPr lang="en-US" sz="2700" i="1" dirty="0"/>
              <a:t> </a:t>
            </a:r>
            <a:r>
              <a:rPr lang="en-US" sz="2700" dirty="0">
                <a:latin typeface="Cambria Math"/>
                <a:ea typeface="Cambria Math"/>
              </a:rPr>
              <a:t>≤</a:t>
            </a:r>
            <a:r>
              <a:rPr lang="en-US" sz="2700" i="1" dirty="0"/>
              <a:t> </a:t>
            </a:r>
            <a:r>
              <a:rPr lang="en-US" sz="2700" dirty="0"/>
              <a:t>1  for each outcome </a:t>
            </a:r>
            <a:r>
              <a:rPr lang="en-US" sz="2700" i="1" dirty="0"/>
              <a:t>O</a:t>
            </a:r>
            <a:r>
              <a:rPr lang="en-US" sz="2700" i="1" baseline="-25000" dirty="0"/>
              <a:t>i</a:t>
            </a:r>
            <a:endParaRPr lang="en-US" sz="2700" dirty="0"/>
          </a:p>
          <a:p>
            <a:pPr>
              <a:buFont typeface="Arial" panose="020B0604020202020204" pitchFamily="34" charset="0"/>
              <a:buChar char="•"/>
            </a:pPr>
            <a:r>
              <a:rPr lang="en-US" sz="2700" dirty="0"/>
              <a:t>The sum of the probabilities over all possible outcomes must be equal to 1.</a:t>
            </a:r>
          </a:p>
          <a:p>
            <a:pPr marL="109728" indent="0">
              <a:spcAft>
                <a:spcPts val="0"/>
              </a:spcAft>
              <a:buNone/>
              <a:defRPr/>
            </a:pPr>
            <a:r>
              <a:rPr lang="en-US" sz="2700" i="1" dirty="0"/>
              <a:t>              P</a:t>
            </a:r>
            <a:r>
              <a:rPr lang="en-US" sz="2700" dirty="0"/>
              <a:t>(</a:t>
            </a:r>
            <a:r>
              <a:rPr lang="en-US" sz="2700" i="1" dirty="0"/>
              <a:t>O</a:t>
            </a:r>
            <a:r>
              <a:rPr lang="en-US" sz="2700" baseline="-25000" dirty="0"/>
              <a:t>1</a:t>
            </a:r>
            <a:r>
              <a:rPr lang="en-US" sz="2700" dirty="0"/>
              <a:t>) + </a:t>
            </a:r>
            <a:r>
              <a:rPr lang="en-US" sz="2700" i="1" dirty="0"/>
              <a:t>P</a:t>
            </a:r>
            <a:r>
              <a:rPr lang="en-US" sz="2700" dirty="0"/>
              <a:t>(</a:t>
            </a:r>
            <a:r>
              <a:rPr lang="en-US" sz="2700" i="1" dirty="0"/>
              <a:t>O</a:t>
            </a:r>
            <a:r>
              <a:rPr lang="en-US" sz="2700" baseline="-25000" dirty="0"/>
              <a:t>2</a:t>
            </a:r>
            <a:r>
              <a:rPr lang="en-US" sz="2700" dirty="0"/>
              <a:t>) + … + </a:t>
            </a:r>
            <a:r>
              <a:rPr lang="en-US" sz="2700" i="1" dirty="0"/>
              <a:t>P</a:t>
            </a:r>
            <a:r>
              <a:rPr lang="en-US" sz="2700" dirty="0"/>
              <a:t>(</a:t>
            </a:r>
            <a:r>
              <a:rPr lang="en-US" sz="2700" i="1" dirty="0"/>
              <a:t>O</a:t>
            </a:r>
            <a:r>
              <a:rPr lang="en-US" sz="2700" i="1" baseline="-25000" dirty="0"/>
              <a:t>n</a:t>
            </a:r>
            <a:r>
              <a:rPr lang="en-US" sz="2700" dirty="0"/>
              <a:t>) = 1</a:t>
            </a:r>
          </a:p>
          <a:p>
            <a:pPr marL="365760" indent="-256032">
              <a:spcAft>
                <a:spcPts val="0"/>
              </a:spcAft>
              <a:buFont typeface="Wingdings 3"/>
              <a:buChar char=""/>
              <a:defRPr/>
            </a:pPr>
            <a:endParaRPr lang="en-US" sz="2700" dirty="0"/>
          </a:p>
          <a:p>
            <a:endParaRPr lang="en-IN" sz="27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876808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Computing the Probability of an Event</a:t>
            </a:r>
            <a:endParaRPr lang="en-IN" dirty="0"/>
          </a:p>
        </p:txBody>
      </p:sp>
      <p:sp>
        <p:nvSpPr>
          <p:cNvPr id="3" name="Content Placeholder 2"/>
          <p:cNvSpPr>
            <a:spLocks noGrp="1"/>
          </p:cNvSpPr>
          <p:nvPr>
            <p:ph idx="1"/>
          </p:nvPr>
        </p:nvSpPr>
        <p:spPr>
          <a:xfrm>
            <a:off x="1097280" y="1845734"/>
            <a:ext cx="10058400" cy="4499648"/>
          </a:xfrm>
        </p:spPr>
        <p:txBody>
          <a:bodyPr/>
          <a:lstStyle/>
          <a:p>
            <a:pPr marL="109728" indent="0">
              <a:spcAft>
                <a:spcPts val="0"/>
              </a:spcAft>
              <a:buNone/>
              <a:defRPr/>
            </a:pPr>
            <a:r>
              <a:rPr lang="en-US" sz="2600" dirty="0"/>
              <a:t>Consider the events: </a:t>
            </a:r>
          </a:p>
          <a:p>
            <a:pPr marL="566928" indent="-457200">
              <a:spcAft>
                <a:spcPts val="0"/>
              </a:spcAft>
              <a:buFont typeface="Arial" panose="020B0604020202020204" pitchFamily="34" charset="0"/>
              <a:buChar char="•"/>
              <a:defRPr/>
            </a:pPr>
            <a:r>
              <a:rPr lang="en-US" sz="2600" u="sng" dirty="0"/>
              <a:t>Rolling 7 or 11 on two dice</a:t>
            </a:r>
          </a:p>
          <a:p>
            <a:pPr marL="109728" indent="0">
              <a:spcAft>
                <a:spcPts val="0"/>
              </a:spcAft>
              <a:buNone/>
              <a:defRPr/>
            </a:pPr>
            <a:r>
              <a:rPr lang="en-US" sz="2600" dirty="0"/>
              <a:t>   Probability = 6/36 + 2/36 = 8/36.</a:t>
            </a:r>
          </a:p>
          <a:p>
            <a:pPr marL="566928" indent="-457200">
              <a:spcAft>
                <a:spcPts val="0"/>
              </a:spcAft>
              <a:buFont typeface="Arial" panose="020B0604020202020204" pitchFamily="34" charset="0"/>
              <a:buChar char="•"/>
              <a:defRPr/>
            </a:pPr>
            <a:r>
              <a:rPr lang="en-US" sz="2600" u="sng" dirty="0"/>
              <a:t>Repair a computer in 7 days or less</a:t>
            </a:r>
          </a:p>
          <a:p>
            <a:pPr marL="109728" indent="0">
              <a:spcAft>
                <a:spcPts val="0"/>
              </a:spcAft>
              <a:buNone/>
              <a:defRPr/>
            </a:pPr>
            <a:r>
              <a:rPr lang="en-US" sz="2600" dirty="0"/>
              <a:t>   Probability = </a:t>
            </a:r>
          </a:p>
          <a:p>
            <a:pPr marL="109728" indent="0">
              <a:spcAft>
                <a:spcPts val="0"/>
              </a:spcAft>
              <a:buNone/>
              <a:defRPr/>
            </a:pPr>
            <a:r>
              <a:rPr lang="en-US" sz="2600" i="1" dirty="0"/>
              <a:t>   = O</a:t>
            </a:r>
            <a:r>
              <a:rPr lang="en-US" sz="2600" baseline="-25000" dirty="0"/>
              <a:t>1 </a:t>
            </a:r>
            <a:r>
              <a:rPr lang="en-US" sz="2600" dirty="0"/>
              <a:t>+ </a:t>
            </a:r>
            <a:r>
              <a:rPr lang="en-US" sz="2600" i="1" dirty="0"/>
              <a:t>O</a:t>
            </a:r>
            <a:r>
              <a:rPr lang="en-US" sz="2600" baseline="-25000" dirty="0"/>
              <a:t>2 </a:t>
            </a:r>
            <a:r>
              <a:rPr lang="en-US" sz="2600" dirty="0"/>
              <a:t>+</a:t>
            </a:r>
            <a:r>
              <a:rPr lang="en-US" sz="2600" i="1" dirty="0"/>
              <a:t> O</a:t>
            </a:r>
            <a:r>
              <a:rPr lang="en-US" sz="2600" baseline="-25000" dirty="0"/>
              <a:t>3 </a:t>
            </a:r>
            <a:r>
              <a:rPr lang="en-US" sz="2600" dirty="0"/>
              <a:t>+</a:t>
            </a:r>
            <a:r>
              <a:rPr lang="en-US" sz="2600" i="1" dirty="0"/>
              <a:t> O</a:t>
            </a:r>
            <a:r>
              <a:rPr lang="en-US" sz="2600" baseline="-25000" dirty="0"/>
              <a:t>4 </a:t>
            </a:r>
            <a:r>
              <a:rPr lang="en-US" sz="2600" dirty="0"/>
              <a:t>+</a:t>
            </a:r>
            <a:r>
              <a:rPr lang="en-US" sz="2600" i="1" dirty="0"/>
              <a:t> O</a:t>
            </a:r>
            <a:r>
              <a:rPr lang="en-US" sz="2600" baseline="-25000" dirty="0"/>
              <a:t>5 </a:t>
            </a:r>
            <a:r>
              <a:rPr lang="en-US" sz="2600" dirty="0"/>
              <a:t>+</a:t>
            </a:r>
            <a:r>
              <a:rPr lang="en-US" sz="2600" i="1" dirty="0"/>
              <a:t> O</a:t>
            </a:r>
            <a:r>
              <a:rPr lang="en-US" sz="2600" baseline="-25000" dirty="0"/>
              <a:t>6 </a:t>
            </a:r>
            <a:r>
              <a:rPr lang="en-US" sz="2600" dirty="0"/>
              <a:t>+</a:t>
            </a:r>
            <a:r>
              <a:rPr lang="en-US" sz="2600" i="1" dirty="0"/>
              <a:t> O</a:t>
            </a:r>
            <a:r>
              <a:rPr lang="en-US" sz="2600" baseline="-25000" dirty="0"/>
              <a:t>7</a:t>
            </a:r>
          </a:p>
          <a:p>
            <a:pPr marL="109728" indent="0">
              <a:spcAft>
                <a:spcPts val="0"/>
              </a:spcAft>
              <a:buNone/>
              <a:defRPr/>
            </a:pPr>
            <a:r>
              <a:rPr lang="en-US" sz="2600" baseline="-25000" dirty="0"/>
              <a:t>    </a:t>
            </a:r>
            <a:r>
              <a:rPr lang="en-US" sz="2600" dirty="0"/>
              <a:t>= 0 + 0 + 0 + 0 + .004 + .008 + .020 </a:t>
            </a:r>
          </a:p>
          <a:p>
            <a:pPr marL="109728" indent="0">
              <a:spcAft>
                <a:spcPts val="0"/>
              </a:spcAft>
              <a:buNone/>
              <a:defRPr/>
            </a:pPr>
            <a:r>
              <a:rPr lang="en-US" sz="2600" dirty="0"/>
              <a:t>   = 0.032</a:t>
            </a:r>
            <a:r>
              <a:rPr lang="en-US" sz="2600" baseline="-25000" dirty="0"/>
              <a:t> </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921" y="2959237"/>
            <a:ext cx="2791759" cy="2998217"/>
          </a:xfrm>
          <a:prstGeom prst="rect">
            <a:avLst/>
          </a:prstGeom>
        </p:spPr>
      </p:pic>
      <p:pic>
        <p:nvPicPr>
          <p:cNvPr id="6" name="Picture 5"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459" y="1845734"/>
            <a:ext cx="1908772" cy="3690821"/>
          </a:xfrm>
          <a:prstGeom prst="rect">
            <a:avLst/>
          </a:prstGeom>
        </p:spPr>
      </p:pic>
    </p:spTree>
    <p:extLst>
      <p:ext uri="{BB962C8B-B14F-4D97-AF65-F5344CB8AC3E}">
        <p14:creationId xmlns:p14="http://schemas.microsoft.com/office/powerpoint/2010/main" val="290006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 of an Event</a:t>
            </a:r>
            <a:endParaRPr lang="en-IN" dirty="0"/>
          </a:p>
        </p:txBody>
      </p:sp>
      <p:sp>
        <p:nvSpPr>
          <p:cNvPr id="3" name="Content Placeholder 2"/>
          <p:cNvSpPr>
            <a:spLocks noGrp="1"/>
          </p:cNvSpPr>
          <p:nvPr>
            <p:ph idx="1"/>
          </p:nvPr>
        </p:nvSpPr>
        <p:spPr>
          <a:xfrm>
            <a:off x="1097281" y="1845734"/>
            <a:ext cx="9349046" cy="4236411"/>
          </a:xfrm>
        </p:spPr>
        <p:txBody>
          <a:bodyPr>
            <a:normAutofit/>
          </a:bodyPr>
          <a:lstStyle/>
          <a:p>
            <a:pPr>
              <a:buFont typeface="Arial" panose="020B0604020202020204" pitchFamily="34" charset="0"/>
              <a:buChar char="•"/>
            </a:pPr>
            <a:r>
              <a:rPr lang="en-US" sz="3200" dirty="0"/>
              <a:t>If A is any event, the complement of </a:t>
            </a:r>
            <a:r>
              <a:rPr lang="en-US" sz="3200" i="1" dirty="0"/>
              <a:t>A</a:t>
            </a:r>
            <a:r>
              <a:rPr lang="en-US" sz="3200" dirty="0"/>
              <a:t>, denoted </a:t>
            </a:r>
            <a:r>
              <a:rPr lang="en-US" sz="3200" i="1" dirty="0"/>
              <a:t>A</a:t>
            </a:r>
            <a:r>
              <a:rPr lang="en-US" sz="3200" i="1" baseline="30000" dirty="0"/>
              <a:t>c</a:t>
            </a:r>
            <a:r>
              <a:rPr lang="en-US" sz="3200" dirty="0"/>
              <a:t>, consists of all outcomes in the sample space not in </a:t>
            </a:r>
            <a:r>
              <a:rPr lang="en-US" sz="3200" i="1" dirty="0"/>
              <a:t>A</a:t>
            </a:r>
            <a:r>
              <a:rPr lang="en-US" sz="3200" dirty="0"/>
              <a:t>.</a:t>
            </a:r>
          </a:p>
          <a:p>
            <a:pPr>
              <a:buFont typeface="Arial" panose="020B0604020202020204" pitchFamily="34" charset="0"/>
              <a:buChar char="•"/>
            </a:pPr>
            <a:r>
              <a:rPr lang="en-US" sz="3200" u="sng" dirty="0"/>
              <a:t>Rule</a:t>
            </a:r>
            <a:r>
              <a:rPr lang="en-US" sz="3200" dirty="0"/>
              <a:t> : The probability of the complement of any event </a:t>
            </a:r>
            <a:r>
              <a:rPr lang="en-US" sz="3200" i="1" dirty="0"/>
              <a:t>A</a:t>
            </a:r>
            <a:r>
              <a:rPr lang="en-US" sz="3200" dirty="0"/>
              <a:t> is </a:t>
            </a:r>
            <a:r>
              <a:rPr lang="en-US" sz="3200" i="1" dirty="0"/>
              <a:t>P(A</a:t>
            </a:r>
            <a:r>
              <a:rPr lang="en-US" sz="3200" i="1" baseline="30000" dirty="0"/>
              <a:t>c</a:t>
            </a:r>
            <a:r>
              <a:rPr lang="en-US" sz="3200" i="1" dirty="0"/>
              <a:t>) </a:t>
            </a:r>
            <a:r>
              <a:rPr lang="en-US" sz="3200" dirty="0"/>
              <a:t>= 1 – </a:t>
            </a:r>
            <a:r>
              <a:rPr lang="en-US" sz="3200" i="1" dirty="0"/>
              <a:t>P(A)</a:t>
            </a:r>
            <a:r>
              <a:rPr lang="en-US" sz="3200" dirty="0"/>
              <a:t>.</a:t>
            </a:r>
          </a:p>
          <a:p>
            <a:endParaRPr lang="en-IN" sz="32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966090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Rules for Probability(contd.)</a:t>
            </a:r>
            <a:endParaRPr lang="en-IN" dirty="0">
              <a:solidFill>
                <a:schemeClr val="tx1"/>
              </a:solidFill>
            </a:endParaRPr>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3" name="Picture 2">
            <a:extLst>
              <a:ext uri="{FF2B5EF4-FFF2-40B4-BE49-F238E27FC236}">
                <a16:creationId xmlns:a16="http://schemas.microsoft.com/office/drawing/2014/main" id="{23F1B4F6-5F16-490B-9E47-15D433894023}"/>
              </a:ext>
            </a:extLst>
          </p:cNvPr>
          <p:cNvPicPr>
            <a:picLocks noChangeAspect="1"/>
          </p:cNvPicPr>
          <p:nvPr/>
        </p:nvPicPr>
        <p:blipFill>
          <a:blip r:embed="rId2"/>
          <a:stretch>
            <a:fillRect/>
          </a:stretch>
        </p:blipFill>
        <p:spPr>
          <a:xfrm>
            <a:off x="1071562" y="2560190"/>
            <a:ext cx="10048875" cy="2838450"/>
          </a:xfrm>
          <a:prstGeom prst="rect">
            <a:avLst/>
          </a:prstGeom>
        </p:spPr>
      </p:pic>
    </p:spTree>
    <p:extLst>
      <p:ext uri="{BB962C8B-B14F-4D97-AF65-F5344CB8AC3E}">
        <p14:creationId xmlns:p14="http://schemas.microsoft.com/office/powerpoint/2010/main" val="1477143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Computing the Probability of the Complement of an Event</a:t>
            </a:r>
            <a:endParaRPr lang="en-IN" dirty="0"/>
          </a:p>
        </p:txBody>
      </p:sp>
      <p:sp>
        <p:nvSpPr>
          <p:cNvPr id="3" name="Content Placeholder 2"/>
          <p:cNvSpPr>
            <a:spLocks noGrp="1"/>
          </p:cNvSpPr>
          <p:nvPr>
            <p:ph idx="1"/>
          </p:nvPr>
        </p:nvSpPr>
        <p:spPr>
          <a:xfrm>
            <a:off x="1097280" y="1845733"/>
            <a:ext cx="10058400" cy="4455252"/>
          </a:xfrm>
        </p:spPr>
        <p:txBody>
          <a:bodyPr/>
          <a:lstStyle/>
          <a:p>
            <a:pPr marL="109728" indent="0">
              <a:spcAft>
                <a:spcPts val="0"/>
              </a:spcAft>
              <a:buNone/>
              <a:defRPr/>
            </a:pPr>
            <a:r>
              <a:rPr lang="en-US" sz="2800" u="sng" dirty="0"/>
              <a:t>Dice example</a:t>
            </a:r>
            <a:r>
              <a:rPr lang="en-US" sz="2800" dirty="0"/>
              <a:t>: </a:t>
            </a:r>
          </a:p>
          <a:p>
            <a:pPr marL="566928" indent="-457200">
              <a:spcAft>
                <a:spcPts val="0"/>
              </a:spcAft>
              <a:buFont typeface="Arial" panose="020B0604020202020204" pitchFamily="34" charset="0"/>
              <a:buChar char="•"/>
              <a:defRPr/>
            </a:pPr>
            <a:r>
              <a:rPr lang="en-US" sz="2800" i="1" dirty="0"/>
              <a:t>A = </a:t>
            </a:r>
            <a:r>
              <a:rPr lang="en-US" sz="2800" dirty="0"/>
              <a:t>{7, 11}   </a:t>
            </a:r>
          </a:p>
          <a:p>
            <a:pPr marL="109728" indent="0">
              <a:spcAft>
                <a:spcPts val="0"/>
              </a:spcAft>
              <a:buNone/>
              <a:defRPr/>
            </a:pPr>
            <a:r>
              <a:rPr lang="en-US" sz="2800" i="1" dirty="0"/>
              <a:t>          P(A)</a:t>
            </a:r>
            <a:r>
              <a:rPr lang="en-US" sz="2800" dirty="0"/>
              <a:t> = 8/36</a:t>
            </a:r>
          </a:p>
          <a:p>
            <a:pPr marL="566928" indent="-457200">
              <a:spcAft>
                <a:spcPts val="0"/>
              </a:spcAft>
              <a:buFont typeface="Arial" panose="020B0604020202020204" pitchFamily="34" charset="0"/>
              <a:buChar char="•"/>
              <a:defRPr/>
            </a:pPr>
            <a:r>
              <a:rPr lang="en-US" sz="2800" i="1" dirty="0"/>
              <a:t>A</a:t>
            </a:r>
            <a:r>
              <a:rPr lang="en-US" sz="2800" i="1" baseline="30000" dirty="0"/>
              <a:t>c </a:t>
            </a:r>
            <a:r>
              <a:rPr lang="en-US" sz="2800" dirty="0"/>
              <a:t>= {2, 3, 4, 5, 6, 8, 9, 10, 12}</a:t>
            </a:r>
          </a:p>
          <a:p>
            <a:pPr marL="566928" indent="-457200">
              <a:spcAft>
                <a:spcPts val="0"/>
              </a:spcAft>
              <a:buFont typeface="Arial" panose="020B0604020202020204" pitchFamily="34" charset="0"/>
              <a:buChar char="•"/>
              <a:defRPr/>
            </a:pPr>
            <a:r>
              <a:rPr lang="en-US" sz="2800" dirty="0"/>
              <a:t>Using Rule :</a:t>
            </a:r>
          </a:p>
          <a:p>
            <a:pPr marL="109728" indent="0">
              <a:spcAft>
                <a:spcPts val="0"/>
              </a:spcAft>
              <a:buNone/>
              <a:defRPr/>
            </a:pPr>
            <a:r>
              <a:rPr lang="en-US" sz="2800" i="1" dirty="0"/>
              <a:t>          P(A</a:t>
            </a:r>
            <a:r>
              <a:rPr lang="en-US" sz="2800" i="1" baseline="30000" dirty="0"/>
              <a:t>c</a:t>
            </a:r>
            <a:r>
              <a:rPr lang="en-US" sz="2800" i="1" dirty="0"/>
              <a:t>)</a:t>
            </a:r>
            <a:r>
              <a:rPr lang="en-US" sz="2800" dirty="0"/>
              <a:t> = 1 </a:t>
            </a:r>
            <a:r>
              <a:rPr lang="en-US" sz="2800" dirty="0">
                <a:latin typeface="Cambria Math"/>
                <a:ea typeface="Cambria Math"/>
              </a:rPr>
              <a:t>−</a:t>
            </a:r>
            <a:r>
              <a:rPr lang="en-US" sz="2800" dirty="0"/>
              <a:t> 8/36 = 28/36</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630" y="1896160"/>
            <a:ext cx="2248063" cy="4346877"/>
          </a:xfrm>
          <a:prstGeom prst="rect">
            <a:avLst/>
          </a:prstGeom>
        </p:spPr>
      </p:pic>
    </p:spTree>
    <p:extLst>
      <p:ext uri="{BB962C8B-B14F-4D97-AF65-F5344CB8AC3E}">
        <p14:creationId xmlns:p14="http://schemas.microsoft.com/office/powerpoint/2010/main" val="2659023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Rules for Probability(contd.)</a:t>
            </a:r>
            <a:endParaRPr lang="en-IN" dirty="0">
              <a:solidFill>
                <a:schemeClr val="tx1"/>
              </a:solidFill>
            </a:endParaRPr>
          </a:p>
        </p:txBody>
      </p:sp>
      <p:sp>
        <p:nvSpPr>
          <p:cNvPr id="3" name="Content Placeholder 2"/>
          <p:cNvSpPr>
            <a:spLocks noGrp="1"/>
          </p:cNvSpPr>
          <p:nvPr>
            <p:ph idx="1"/>
          </p:nvPr>
        </p:nvSpPr>
        <p:spPr>
          <a:xfrm>
            <a:off x="1097280" y="1845734"/>
            <a:ext cx="10058400" cy="4250266"/>
          </a:xfrm>
        </p:spPr>
        <p:txBody>
          <a:bodyPr>
            <a:normAutofit/>
          </a:bodyPr>
          <a:lstStyle/>
          <a:p>
            <a:pPr>
              <a:buFont typeface="Wingdings" panose="05000000000000000000" pitchFamily="2" charset="2"/>
              <a:buChar char="Ø"/>
            </a:pPr>
            <a:endParaRPr lang="en-US" altLang="en-US" sz="3200" dirty="0"/>
          </a:p>
          <a:p>
            <a:pPr>
              <a:buFont typeface="Arial" panose="020B0604020202020204" pitchFamily="34" charset="0"/>
              <a:buChar char="•"/>
            </a:pPr>
            <a:r>
              <a:rPr lang="en-US" altLang="en-US" sz="3200" dirty="0"/>
              <a:t> The intersection of </a:t>
            </a:r>
            <a:r>
              <a:rPr lang="en-US" altLang="en-US" sz="3200" b="1" dirty="0"/>
              <a:t>A</a:t>
            </a:r>
            <a:r>
              <a:rPr lang="en-US" altLang="en-US" sz="3200" dirty="0"/>
              <a:t> and </a:t>
            </a:r>
            <a:r>
              <a:rPr lang="en-US" altLang="en-US" sz="3200" b="1" dirty="0"/>
              <a:t>B</a:t>
            </a:r>
            <a:r>
              <a:rPr lang="en-US" altLang="en-US" sz="3200" dirty="0"/>
              <a:t> contains the outcomes in both</a:t>
            </a:r>
          </a:p>
          <a:p>
            <a:pPr marL="0" indent="0">
              <a:buNone/>
            </a:pPr>
            <a:r>
              <a:rPr lang="en-US" altLang="en-US" sz="3200" b="1" dirty="0"/>
              <a:t>    A</a:t>
            </a:r>
            <a:r>
              <a:rPr lang="en-US" altLang="en-US" sz="3200" dirty="0"/>
              <a:t> and </a:t>
            </a:r>
            <a:r>
              <a:rPr lang="en-US" altLang="en-US" sz="3200" b="1" dirty="0"/>
              <a:t>B</a:t>
            </a:r>
          </a:p>
          <a:p>
            <a:pPr>
              <a:buFont typeface="Arial" panose="020B0604020202020204" pitchFamily="34" charset="0"/>
              <a:buChar char="•"/>
            </a:pPr>
            <a:r>
              <a:rPr lang="en-US" altLang="en-US" sz="3200" dirty="0"/>
              <a:t> Denoted as </a:t>
            </a:r>
            <a:r>
              <a:rPr lang="en-US" altLang="en-US" sz="3200" b="1" dirty="0"/>
              <a:t>A ∩ B </a:t>
            </a:r>
            <a:r>
              <a:rPr lang="en-US" altLang="en-US" sz="3200" dirty="0"/>
              <a:t>read “</a:t>
            </a:r>
            <a:r>
              <a:rPr lang="en-US" altLang="en-US" sz="3200" b="1" i="1" dirty="0"/>
              <a:t>A and B</a:t>
            </a:r>
            <a:r>
              <a:rPr lang="en-US" altLang="en-US" sz="3200" dirty="0"/>
              <a:t>”</a:t>
            </a:r>
            <a:endParaRPr lang="en-US" altLang="en-US" sz="3200" dirty="0">
              <a:solidFill>
                <a:srgbClr val="FF9900"/>
              </a:solidFill>
            </a:endParaRPr>
          </a:p>
          <a:p>
            <a:endParaRPr lang="en-IN" sz="3200" dirty="0"/>
          </a:p>
        </p:txBody>
      </p:sp>
      <p:sp>
        <p:nvSpPr>
          <p:cNvPr id="4" name="Footer Placeholder 3"/>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917240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Computing the Probability of Mutually Exclusive Events</a:t>
            </a:r>
            <a:endParaRPr lang="en-IN" dirty="0"/>
          </a:p>
        </p:txBody>
      </p:sp>
      <p:sp>
        <p:nvSpPr>
          <p:cNvPr id="3" name="Content Placeholder 2"/>
          <p:cNvSpPr>
            <a:spLocks noGrp="1"/>
          </p:cNvSpPr>
          <p:nvPr>
            <p:ph idx="1"/>
          </p:nvPr>
        </p:nvSpPr>
        <p:spPr/>
        <p:txBody>
          <a:bodyPr/>
          <a:lstStyle/>
          <a:p>
            <a:pPr marL="109728" indent="0">
              <a:spcAft>
                <a:spcPts val="0"/>
              </a:spcAft>
              <a:buNone/>
              <a:defRPr/>
            </a:pPr>
            <a:r>
              <a:rPr lang="en-US" sz="2800" u="sng" dirty="0"/>
              <a:t>Dice Example</a:t>
            </a:r>
            <a:r>
              <a:rPr lang="en-US" sz="2800" dirty="0"/>
              <a:t>:</a:t>
            </a:r>
          </a:p>
          <a:p>
            <a:pPr marL="566928" indent="-457200">
              <a:spcAft>
                <a:spcPts val="0"/>
              </a:spcAft>
              <a:buFont typeface="Arial" panose="020B0604020202020204" pitchFamily="34" charset="0"/>
              <a:buChar char="•"/>
              <a:defRPr/>
            </a:pPr>
            <a:r>
              <a:rPr lang="en-US" sz="2800" i="1" dirty="0"/>
              <a:t>A</a:t>
            </a:r>
            <a:r>
              <a:rPr lang="en-US" sz="2800" dirty="0"/>
              <a:t> = {7, 11}:  </a:t>
            </a:r>
            <a:r>
              <a:rPr lang="en-US" sz="2800" i="1" dirty="0"/>
              <a:t>P(A)</a:t>
            </a:r>
            <a:r>
              <a:rPr lang="en-US" sz="2800" dirty="0"/>
              <a:t> = 8/36</a:t>
            </a:r>
          </a:p>
          <a:p>
            <a:pPr marL="566928" indent="-457200">
              <a:spcAft>
                <a:spcPts val="0"/>
              </a:spcAft>
              <a:buFont typeface="Arial" panose="020B0604020202020204" pitchFamily="34" charset="0"/>
              <a:buChar char="•"/>
              <a:defRPr/>
            </a:pPr>
            <a:r>
              <a:rPr lang="en-US" sz="2800" i="1" dirty="0"/>
              <a:t>B</a:t>
            </a:r>
            <a:r>
              <a:rPr lang="en-US" sz="2800" dirty="0"/>
              <a:t> = {2, 3, 12}: </a:t>
            </a:r>
            <a:r>
              <a:rPr lang="en-US" sz="2800" i="1" dirty="0"/>
              <a:t>P(B)</a:t>
            </a:r>
            <a:r>
              <a:rPr lang="en-US" sz="2800" dirty="0"/>
              <a:t> = 4/36</a:t>
            </a:r>
          </a:p>
          <a:p>
            <a:pPr marL="566928" indent="-457200">
              <a:spcAft>
                <a:spcPts val="0"/>
              </a:spcAft>
              <a:buFont typeface="Arial" panose="020B0604020202020204" pitchFamily="34" charset="0"/>
              <a:buChar char="•"/>
              <a:defRPr/>
            </a:pPr>
            <a:r>
              <a:rPr lang="en-US" sz="2800" i="1" dirty="0"/>
              <a:t>P(A </a:t>
            </a:r>
            <a:r>
              <a:rPr lang="en-US" sz="2800" dirty="0"/>
              <a:t>or</a:t>
            </a:r>
            <a:r>
              <a:rPr lang="en-US" sz="2800" i="1" dirty="0"/>
              <a:t> B) </a:t>
            </a:r>
            <a:r>
              <a:rPr lang="en-US" sz="2800" dirty="0"/>
              <a:t>= Union of events </a:t>
            </a:r>
            <a:r>
              <a:rPr lang="en-US" sz="2800" i="1" dirty="0"/>
              <a:t>A</a:t>
            </a:r>
            <a:r>
              <a:rPr lang="en-US" sz="2800" dirty="0"/>
              <a:t> and </a:t>
            </a:r>
            <a:r>
              <a:rPr lang="en-US" sz="2800" i="1" dirty="0"/>
              <a:t>B</a:t>
            </a:r>
          </a:p>
          <a:p>
            <a:pPr marL="109728" indent="0">
              <a:spcAft>
                <a:spcPts val="0"/>
              </a:spcAft>
              <a:buNone/>
              <a:defRPr/>
            </a:pPr>
            <a:r>
              <a:rPr lang="en-US" sz="2800" i="1" dirty="0"/>
              <a:t>                       = P(A) + P(B)</a:t>
            </a:r>
          </a:p>
          <a:p>
            <a:pPr marL="109728" indent="0">
              <a:spcAft>
                <a:spcPts val="0"/>
              </a:spcAft>
              <a:buNone/>
              <a:defRPr/>
            </a:pPr>
            <a:r>
              <a:rPr lang="en-US" sz="2800" i="1" dirty="0"/>
              <a:t>                       </a:t>
            </a:r>
            <a:r>
              <a:rPr lang="en-US" sz="2800" dirty="0"/>
              <a:t>= 8/36 + 4/36 = 12/36</a:t>
            </a:r>
          </a:p>
          <a:p>
            <a:endParaRPr lang="en-IN" dirty="0"/>
          </a:p>
        </p:txBody>
      </p:sp>
      <p:sp>
        <p:nvSpPr>
          <p:cNvPr id="4" name="Footer Placeholder 3"/>
          <p:cNvSpPr>
            <a:spLocks noGrp="1"/>
          </p:cNvSpPr>
          <p:nvPr>
            <p:ph type="ftr" sz="quarter" idx="11"/>
          </p:nvPr>
        </p:nvSpPr>
        <p:spPr/>
        <p:txBody>
          <a:bodyPr/>
          <a:lstStyle/>
          <a:p>
            <a:r>
              <a:rPr lang="en-US" sz="1200" dirty="0"/>
              <a:t>Dr. Sameer Anand, SSCBS, DU</a:t>
            </a:r>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748" y="1845734"/>
            <a:ext cx="2232089" cy="4233695"/>
          </a:xfrm>
          <a:prstGeom prst="rect">
            <a:avLst/>
          </a:prstGeom>
        </p:spPr>
      </p:pic>
    </p:spTree>
    <p:extLst>
      <p:ext uri="{BB962C8B-B14F-4D97-AF65-F5344CB8AC3E}">
        <p14:creationId xmlns:p14="http://schemas.microsoft.com/office/powerpoint/2010/main" val="1869323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8E91-F3CE-4B6A-92B4-E104A7AC830F}"/>
              </a:ext>
            </a:extLst>
          </p:cNvPr>
          <p:cNvSpPr>
            <a:spLocks noGrp="1"/>
          </p:cNvSpPr>
          <p:nvPr>
            <p:ph type="title"/>
          </p:nvPr>
        </p:nvSpPr>
        <p:spPr/>
        <p:txBody>
          <a:bodyPr/>
          <a:lstStyle/>
          <a:p>
            <a:r>
              <a:rPr lang="en-US" dirty="0"/>
              <a:t>Non-Mutually Exclusive Events</a:t>
            </a:r>
            <a:endParaRPr lang="en-IN" dirty="0"/>
          </a:p>
        </p:txBody>
      </p:sp>
      <p:sp>
        <p:nvSpPr>
          <p:cNvPr id="3" name="Content Placeholder 2">
            <a:extLst>
              <a:ext uri="{FF2B5EF4-FFF2-40B4-BE49-F238E27FC236}">
                <a16:creationId xmlns:a16="http://schemas.microsoft.com/office/drawing/2014/main" id="{FD5AF959-CC32-4900-AB7A-EC7124363F93}"/>
              </a:ext>
            </a:extLst>
          </p:cNvPr>
          <p:cNvSpPr>
            <a:spLocks noGrp="1"/>
          </p:cNvSpPr>
          <p:nvPr>
            <p:ph idx="1"/>
          </p:nvPr>
        </p:nvSpPr>
        <p:spPr/>
        <p:txBody>
          <a:bodyPr/>
          <a:lstStyle/>
          <a:p>
            <a:endParaRPr lang="en-IN" dirty="0"/>
          </a:p>
          <a:p>
            <a:pPr>
              <a:buFont typeface="Arial" panose="020B0604020202020204" pitchFamily="34" charset="0"/>
              <a:buChar char="•"/>
            </a:pPr>
            <a:r>
              <a:rPr lang="en-US" sz="2800" dirty="0"/>
              <a:t> The notation </a:t>
            </a:r>
            <a:r>
              <a:rPr lang="en-US" sz="2800" i="1" dirty="0"/>
              <a:t>(A and B) </a:t>
            </a:r>
            <a:r>
              <a:rPr lang="en-US" sz="2800" dirty="0"/>
              <a:t>represents the intersection of events </a:t>
            </a:r>
          </a:p>
          <a:p>
            <a:pPr marL="0" indent="0">
              <a:buNone/>
            </a:pPr>
            <a:r>
              <a:rPr lang="en-US" sz="2800" i="1" dirty="0"/>
              <a:t>     A</a:t>
            </a:r>
            <a:r>
              <a:rPr lang="en-US" sz="2800" dirty="0"/>
              <a:t> and </a:t>
            </a:r>
            <a:r>
              <a:rPr lang="en-US" sz="2800" i="1" dirty="0"/>
              <a:t>B</a:t>
            </a:r>
            <a:r>
              <a:rPr lang="en-US" sz="2800" dirty="0"/>
              <a:t> – that is, all outcomes belonging to both A  and B .</a:t>
            </a:r>
            <a:endParaRPr lang="en-US" sz="2800" u="sng" dirty="0"/>
          </a:p>
          <a:p>
            <a:pPr>
              <a:buFont typeface="Arial" panose="020B0604020202020204" pitchFamily="34" charset="0"/>
              <a:buChar char="•"/>
            </a:pPr>
            <a:r>
              <a:rPr lang="en-US" sz="2800" dirty="0"/>
              <a:t> </a:t>
            </a:r>
            <a:r>
              <a:rPr lang="en-US" sz="2800" u="sng" dirty="0"/>
              <a:t>Rule</a:t>
            </a:r>
            <a:r>
              <a:rPr lang="en-US" sz="2800" dirty="0"/>
              <a:t> : If two events </a:t>
            </a:r>
            <a:r>
              <a:rPr lang="en-US" sz="2800" i="1" dirty="0"/>
              <a:t>A</a:t>
            </a:r>
            <a:r>
              <a:rPr lang="en-US" sz="2800" dirty="0"/>
              <a:t> and </a:t>
            </a:r>
            <a:r>
              <a:rPr lang="en-US" sz="2800" i="1" dirty="0"/>
              <a:t>B</a:t>
            </a:r>
            <a:r>
              <a:rPr lang="en-US" sz="2800" dirty="0"/>
              <a:t> are not mutually exclusive, then</a:t>
            </a:r>
          </a:p>
          <a:p>
            <a:pPr marL="0" indent="0">
              <a:buNone/>
            </a:pPr>
            <a:r>
              <a:rPr lang="en-US" sz="2800" dirty="0"/>
              <a:t>    </a:t>
            </a:r>
            <a:r>
              <a:rPr lang="en-US" sz="2800" i="1" dirty="0"/>
              <a:t>P(A or B) </a:t>
            </a:r>
            <a:r>
              <a:rPr lang="en-US" sz="2800" dirty="0"/>
              <a:t>= </a:t>
            </a:r>
            <a:r>
              <a:rPr lang="en-US" sz="2800" i="1" dirty="0"/>
              <a:t>P(A)+ P(B) - P(A and B).</a:t>
            </a:r>
          </a:p>
          <a:p>
            <a:pPr marL="0" indent="0">
              <a:buNone/>
            </a:pPr>
            <a:endParaRPr lang="en-IN" sz="2800" dirty="0"/>
          </a:p>
        </p:txBody>
      </p:sp>
      <p:sp>
        <p:nvSpPr>
          <p:cNvPr id="4" name="Footer Placeholder 3">
            <a:extLst>
              <a:ext uri="{FF2B5EF4-FFF2-40B4-BE49-F238E27FC236}">
                <a16:creationId xmlns:a16="http://schemas.microsoft.com/office/drawing/2014/main" id="{0CD2D10E-35E3-456A-A3FA-982BB3EDE6B4}"/>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174945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09C1-03F3-4B01-94D3-3D37AF2A1B85}"/>
              </a:ext>
            </a:extLst>
          </p:cNvPr>
          <p:cNvSpPr>
            <a:spLocks noGrp="1"/>
          </p:cNvSpPr>
          <p:nvPr>
            <p:ph type="title"/>
          </p:nvPr>
        </p:nvSpPr>
        <p:spPr/>
        <p:txBody>
          <a:bodyPr/>
          <a:lstStyle/>
          <a:p>
            <a:r>
              <a:rPr lang="en-IN" dirty="0"/>
              <a:t>Rules for Probability(contd.)</a:t>
            </a:r>
          </a:p>
        </p:txBody>
      </p:sp>
      <p:sp>
        <p:nvSpPr>
          <p:cNvPr id="4" name="Footer Placeholder 3">
            <a:extLst>
              <a:ext uri="{FF2B5EF4-FFF2-40B4-BE49-F238E27FC236}">
                <a16:creationId xmlns:a16="http://schemas.microsoft.com/office/drawing/2014/main" id="{BD2C55C9-6B90-4223-8E52-C7AD1BF86D39}"/>
              </a:ext>
            </a:extLst>
          </p:cNvPr>
          <p:cNvSpPr>
            <a:spLocks noGrp="1"/>
          </p:cNvSpPr>
          <p:nvPr>
            <p:ph type="ftr" sz="quarter" idx="11"/>
          </p:nvPr>
        </p:nvSpPr>
        <p:spPr/>
        <p:txBody>
          <a:bodyPr/>
          <a:lstStyle/>
          <a:p>
            <a:r>
              <a:rPr lang="en-US" sz="1200" dirty="0"/>
              <a:t>Dr. Sameer Anand, SSCBS, DU</a:t>
            </a:r>
          </a:p>
        </p:txBody>
      </p:sp>
      <p:pic>
        <p:nvPicPr>
          <p:cNvPr id="5" name="Content Placeholder 4">
            <a:extLst>
              <a:ext uri="{FF2B5EF4-FFF2-40B4-BE49-F238E27FC236}">
                <a16:creationId xmlns:a16="http://schemas.microsoft.com/office/drawing/2014/main" id="{5DA2D5F8-8E87-4C50-96CB-4FAC63FAA5FA}"/>
              </a:ext>
            </a:extLst>
          </p:cNvPr>
          <p:cNvPicPr>
            <a:picLocks noGrp="1" noChangeAspect="1"/>
          </p:cNvPicPr>
          <p:nvPr>
            <p:ph idx="1"/>
          </p:nvPr>
        </p:nvPicPr>
        <p:blipFill>
          <a:blip r:embed="rId2"/>
          <a:stretch>
            <a:fillRect/>
          </a:stretch>
        </p:blipFill>
        <p:spPr>
          <a:xfrm>
            <a:off x="1101725" y="2462213"/>
            <a:ext cx="10048875" cy="2790825"/>
          </a:xfrm>
          <a:prstGeom prst="rect">
            <a:avLst/>
          </a:prstGeom>
        </p:spPr>
      </p:pic>
    </p:spTree>
    <p:extLst>
      <p:ext uri="{BB962C8B-B14F-4D97-AF65-F5344CB8AC3E}">
        <p14:creationId xmlns:p14="http://schemas.microsoft.com/office/powerpoint/2010/main" val="30492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286603"/>
            <a:ext cx="10058400" cy="1450757"/>
          </a:xfrm>
        </p:spPr>
        <p:txBody>
          <a:bodyPr>
            <a:normAutofit fontScale="90000"/>
          </a:bodyPr>
          <a:lstStyle/>
          <a:p>
            <a:r>
              <a:rPr lang="en-US" dirty="0"/>
              <a:t>            </a:t>
            </a:r>
            <a:br>
              <a:rPr lang="en-US" dirty="0"/>
            </a:br>
            <a:br>
              <a:rPr lang="en-US" dirty="0"/>
            </a:br>
            <a:r>
              <a:rPr lang="en-US" dirty="0"/>
              <a:t>                                  </a:t>
            </a:r>
            <a:r>
              <a:rPr lang="en-US" dirty="0">
                <a:solidFill>
                  <a:schemeClr val="tx1">
                    <a:lumMod val="85000"/>
                    <a:lumOff val="15000"/>
                  </a:schemeClr>
                </a:solidFill>
              </a:rPr>
              <a:t>MODULE</a:t>
            </a:r>
            <a:br>
              <a:rPr lang="en-US" dirty="0">
                <a:solidFill>
                  <a:schemeClr val="tx1">
                    <a:lumMod val="85000"/>
                    <a:lumOff val="15000"/>
                  </a:schemeClr>
                </a:solidFill>
              </a:rPr>
            </a:br>
            <a:r>
              <a:rPr lang="en-US" dirty="0">
                <a:solidFill>
                  <a:schemeClr val="tx1">
                    <a:lumMod val="85000"/>
                    <a:lumOff val="15000"/>
                  </a:schemeClr>
                </a:solidFill>
              </a:rPr>
              <a:t>                  PROBABILITY &amp; STATISTICS</a:t>
            </a:r>
            <a:endParaRPr lang="en-IN" dirty="0">
              <a:solidFill>
                <a:schemeClr val="tx1">
                  <a:lumMod val="85000"/>
                  <a:lumOff val="15000"/>
                </a:schemeClr>
              </a:solidFill>
            </a:endParaRPr>
          </a:p>
        </p:txBody>
      </p:sp>
      <p:sp>
        <p:nvSpPr>
          <p:cNvPr id="4" name="Footer Placeholder 3"/>
          <p:cNvSpPr>
            <a:spLocks noGrp="1"/>
          </p:cNvSpPr>
          <p:nvPr>
            <p:ph type="ftr" sz="quarter" idx="11"/>
          </p:nvPr>
        </p:nvSpPr>
        <p:spPr/>
        <p:txBody>
          <a:bodyPr/>
          <a:lstStyle/>
          <a:p>
            <a:r>
              <a:rPr lang="en-US" sz="1200" dirty="0"/>
              <a:t>Dr. Sameer Anand, SSCBS, DU</a:t>
            </a:r>
          </a:p>
        </p:txBody>
      </p:sp>
      <p:sp>
        <p:nvSpPr>
          <p:cNvPr id="3" name="Rectangle 2">
            <a:extLst>
              <a:ext uri="{FF2B5EF4-FFF2-40B4-BE49-F238E27FC236}">
                <a16:creationId xmlns:a16="http://schemas.microsoft.com/office/drawing/2014/main" id="{7EA54B01-C1ED-4E7C-B1C8-405C2E582779}"/>
              </a:ext>
            </a:extLst>
          </p:cNvPr>
          <p:cNvSpPr/>
          <p:nvPr/>
        </p:nvSpPr>
        <p:spPr>
          <a:xfrm>
            <a:off x="1307976" y="1811369"/>
            <a:ext cx="9718089" cy="3816429"/>
          </a:xfrm>
          <a:prstGeom prst="rect">
            <a:avLst/>
          </a:prstGeom>
        </p:spPr>
        <p:txBody>
          <a:bodyPr wrap="square">
            <a:spAutoFit/>
          </a:bodyPr>
          <a:lstStyle/>
          <a:p>
            <a:r>
              <a:rPr lang="en-IN" sz="2200" b="1" dirty="0">
                <a:solidFill>
                  <a:schemeClr val="accent1"/>
                </a:solidFill>
                <a:latin typeface="Times New Roman" panose="02020603050405020304" pitchFamily="18" charset="0"/>
              </a:rPr>
              <a:t>Descriptive Analytics</a:t>
            </a:r>
            <a:r>
              <a:rPr lang="en-IN" sz="2200" dirty="0">
                <a:solidFill>
                  <a:schemeClr val="accent1"/>
                </a:solidFill>
                <a:latin typeface="Times New Roman" panose="02020603050405020304" pitchFamily="18" charset="0"/>
              </a:rPr>
              <a:t>: </a:t>
            </a:r>
            <a:r>
              <a:rPr lang="en-IN" sz="2200" dirty="0">
                <a:latin typeface="Times New Roman" panose="02020603050405020304" pitchFamily="18" charset="0"/>
              </a:rPr>
              <a:t>Describing and summarizing data sets, measures of central tendency, dispersion, skewness, kurtosis, Correlation.</a:t>
            </a:r>
          </a:p>
          <a:p>
            <a:r>
              <a:rPr lang="en-IN" sz="2200" b="1" dirty="0">
                <a:solidFill>
                  <a:schemeClr val="accent1"/>
                </a:solidFill>
                <a:latin typeface="Times New Roman" panose="02020603050405020304" pitchFamily="18" charset="0"/>
              </a:rPr>
              <a:t>Probability</a:t>
            </a:r>
            <a:r>
              <a:rPr lang="en-IN" sz="2200" dirty="0">
                <a:solidFill>
                  <a:schemeClr val="accent1"/>
                </a:solidFill>
                <a:latin typeface="Times New Roman" panose="02020603050405020304" pitchFamily="18" charset="0"/>
              </a:rPr>
              <a:t>:</a:t>
            </a:r>
            <a:r>
              <a:rPr lang="en-IN" sz="2200" dirty="0">
                <a:latin typeface="Times New Roman" panose="02020603050405020304" pitchFamily="18" charset="0"/>
              </a:rPr>
              <a:t> Measures of probability, conditional probability, independent event, Bayes’ theorem, random variable, discrete (binomial, Poisson, geometric, hypergeometric, negative binomial) and continuous (uniform, exponential, normal, gamma). Expectation and variance, </a:t>
            </a:r>
            <a:r>
              <a:rPr lang="en-IN" sz="2200" dirty="0" err="1">
                <a:latin typeface="Times New Roman" panose="02020603050405020304" pitchFamily="18" charset="0"/>
              </a:rPr>
              <a:t>markov</a:t>
            </a:r>
            <a:r>
              <a:rPr lang="en-IN" sz="2200" dirty="0">
                <a:latin typeface="Times New Roman" panose="02020603050405020304" pitchFamily="18" charset="0"/>
              </a:rPr>
              <a:t> inequality, </a:t>
            </a:r>
            <a:r>
              <a:rPr lang="en-IN" sz="2200" dirty="0" err="1">
                <a:latin typeface="Times New Roman" panose="02020603050405020304" pitchFamily="18" charset="0"/>
              </a:rPr>
              <a:t>chebyshev’s</a:t>
            </a:r>
            <a:r>
              <a:rPr lang="en-IN" sz="2200" dirty="0">
                <a:latin typeface="Times New Roman" panose="02020603050405020304" pitchFamily="18" charset="0"/>
              </a:rPr>
              <a:t> inequality, central limit theorem.</a:t>
            </a:r>
          </a:p>
          <a:p>
            <a:r>
              <a:rPr lang="en-IN" sz="2200" b="1" dirty="0">
                <a:solidFill>
                  <a:schemeClr val="accent1"/>
                </a:solidFill>
                <a:latin typeface="Times New Roman" panose="02020603050405020304" pitchFamily="18" charset="0"/>
              </a:rPr>
              <a:t>Inferential Statistics: </a:t>
            </a:r>
            <a:r>
              <a:rPr lang="en-IN" sz="2200" dirty="0">
                <a:latin typeface="Times New Roman" panose="02020603050405020304" pitchFamily="18" charset="0"/>
              </a:rPr>
              <a:t>Sampling &amp; Confidence Interval, Inference &amp; Significance. Estimation and Hypothesis Testing, Goodness of fit, Test of Independence, Permutations and Randomization Test, </a:t>
            </a:r>
            <a:r>
              <a:rPr lang="en-IN" sz="2200" dirty="0" err="1">
                <a:latin typeface="Times New Roman" panose="02020603050405020304" pitchFamily="18" charset="0"/>
              </a:rPr>
              <a:t>ttest</a:t>
            </a:r>
            <a:r>
              <a:rPr lang="en-IN" sz="2200" dirty="0">
                <a:latin typeface="Times New Roman" panose="02020603050405020304" pitchFamily="18" charset="0"/>
              </a:rPr>
              <a:t>/z-test (one sample, independent, paired), ANOVA, chi-square.</a:t>
            </a:r>
            <a:endParaRPr lang="en-IN" sz="2200" dirty="0"/>
          </a:p>
        </p:txBody>
      </p:sp>
    </p:spTree>
    <p:extLst>
      <p:ext uri="{BB962C8B-B14F-4D97-AF65-F5344CB8AC3E}">
        <p14:creationId xmlns:p14="http://schemas.microsoft.com/office/powerpoint/2010/main" val="261913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5496-85D1-4A33-9FCF-67DB0D1FD763}"/>
              </a:ext>
            </a:extLst>
          </p:cNvPr>
          <p:cNvSpPr>
            <a:spLocks noGrp="1"/>
          </p:cNvSpPr>
          <p:nvPr>
            <p:ph type="title"/>
          </p:nvPr>
        </p:nvSpPr>
        <p:spPr/>
        <p:txBody>
          <a:bodyPr/>
          <a:lstStyle/>
          <a:p>
            <a:r>
              <a:rPr lang="en-IN" dirty="0"/>
              <a:t>Example : Computing the Probability of Non – Mutually Exclusive Events</a:t>
            </a:r>
          </a:p>
        </p:txBody>
      </p:sp>
      <p:sp>
        <p:nvSpPr>
          <p:cNvPr id="3" name="Content Placeholder 2">
            <a:extLst>
              <a:ext uri="{FF2B5EF4-FFF2-40B4-BE49-F238E27FC236}">
                <a16:creationId xmlns:a16="http://schemas.microsoft.com/office/drawing/2014/main" id="{6755D1E3-C2BA-474E-B993-7A7835F14308}"/>
              </a:ext>
            </a:extLst>
          </p:cNvPr>
          <p:cNvSpPr>
            <a:spLocks noGrp="1"/>
          </p:cNvSpPr>
          <p:nvPr>
            <p:ph idx="1"/>
          </p:nvPr>
        </p:nvSpPr>
        <p:spPr/>
        <p:txBody>
          <a:bodyPr/>
          <a:lstStyle/>
          <a:p>
            <a:pPr marL="109728" indent="0">
              <a:spcAft>
                <a:spcPts val="0"/>
              </a:spcAft>
              <a:buNone/>
              <a:defRPr/>
            </a:pPr>
            <a:r>
              <a:rPr lang="en-US" sz="2400" u="sng" dirty="0"/>
              <a:t>Dice Example</a:t>
            </a:r>
            <a:r>
              <a:rPr lang="en-US" sz="2400" dirty="0"/>
              <a:t>:</a:t>
            </a:r>
          </a:p>
          <a:p>
            <a:pPr marL="452628" indent="-342900">
              <a:spcAft>
                <a:spcPts val="0"/>
              </a:spcAft>
              <a:buFont typeface="Arial" panose="020B0604020202020204" pitchFamily="34" charset="0"/>
              <a:buChar char="•"/>
              <a:defRPr/>
            </a:pPr>
            <a:r>
              <a:rPr lang="en-US" sz="2400" i="1" dirty="0"/>
              <a:t>A</a:t>
            </a:r>
            <a:r>
              <a:rPr lang="en-US" sz="2400" dirty="0"/>
              <a:t> = {2, 3, 12}:  </a:t>
            </a:r>
            <a:r>
              <a:rPr lang="en-US" sz="2400" i="1" dirty="0"/>
              <a:t>P(A)</a:t>
            </a:r>
            <a:r>
              <a:rPr lang="en-US" sz="2400" dirty="0"/>
              <a:t> = 4/36</a:t>
            </a:r>
          </a:p>
          <a:p>
            <a:pPr marL="452628" indent="-342900">
              <a:spcAft>
                <a:spcPts val="0"/>
              </a:spcAft>
              <a:buFont typeface="Arial" panose="020B0604020202020204" pitchFamily="34" charset="0"/>
              <a:buChar char="•"/>
              <a:defRPr/>
            </a:pPr>
            <a:r>
              <a:rPr lang="en-US" sz="2400" i="1" dirty="0"/>
              <a:t>B</a:t>
            </a:r>
            <a:r>
              <a:rPr lang="en-US" sz="2400" dirty="0"/>
              <a:t> = {even number}: </a:t>
            </a:r>
            <a:r>
              <a:rPr lang="en-US" sz="2400" i="1" dirty="0"/>
              <a:t>P(B)</a:t>
            </a:r>
            <a:r>
              <a:rPr lang="en-US" sz="2400" dirty="0"/>
              <a:t> = 18/36</a:t>
            </a:r>
          </a:p>
          <a:p>
            <a:pPr marL="452628" indent="-342900">
              <a:spcAft>
                <a:spcPts val="0"/>
              </a:spcAft>
              <a:buFont typeface="Arial" panose="020B0604020202020204" pitchFamily="34" charset="0"/>
              <a:buChar char="•"/>
              <a:defRPr/>
            </a:pPr>
            <a:r>
              <a:rPr lang="en-US" sz="2400" i="1" dirty="0"/>
              <a:t>(A and B) = {2, 12}: P(A and B) = 2/36</a:t>
            </a:r>
          </a:p>
          <a:p>
            <a:pPr marL="452628" indent="-342900">
              <a:spcAft>
                <a:spcPts val="0"/>
              </a:spcAft>
              <a:buFont typeface="Arial" panose="020B0604020202020204" pitchFamily="34" charset="0"/>
              <a:buChar char="•"/>
              <a:defRPr/>
            </a:pPr>
            <a:r>
              <a:rPr lang="en-US" sz="2400" i="1" dirty="0"/>
              <a:t>P(A </a:t>
            </a:r>
            <a:r>
              <a:rPr lang="en-US" sz="2400" dirty="0"/>
              <a:t>or</a:t>
            </a:r>
            <a:r>
              <a:rPr lang="en-US" sz="2400" i="1" dirty="0"/>
              <a:t> B) = P(A) + P(B) – P(A and B)</a:t>
            </a:r>
          </a:p>
          <a:p>
            <a:pPr marL="109728" indent="0">
              <a:spcAft>
                <a:spcPts val="0"/>
              </a:spcAft>
              <a:buNone/>
              <a:defRPr/>
            </a:pPr>
            <a:r>
              <a:rPr lang="en-US" sz="2400" i="1" dirty="0"/>
              <a:t>                       </a:t>
            </a:r>
            <a:r>
              <a:rPr lang="en-US" sz="2400" dirty="0"/>
              <a:t>= 4/36 + 18/36 – 2/36</a:t>
            </a:r>
          </a:p>
          <a:p>
            <a:pPr marL="109728" indent="0">
              <a:spcAft>
                <a:spcPts val="0"/>
              </a:spcAft>
              <a:buNone/>
              <a:defRPr/>
            </a:pPr>
            <a:r>
              <a:rPr lang="en-US" sz="2400" dirty="0"/>
              <a:t>                       = 20/36</a:t>
            </a:r>
          </a:p>
          <a:p>
            <a:endParaRPr lang="en-IN" dirty="0"/>
          </a:p>
        </p:txBody>
      </p:sp>
      <p:sp>
        <p:nvSpPr>
          <p:cNvPr id="4" name="Footer Placeholder 3">
            <a:extLst>
              <a:ext uri="{FF2B5EF4-FFF2-40B4-BE49-F238E27FC236}">
                <a16:creationId xmlns:a16="http://schemas.microsoft.com/office/drawing/2014/main" id="{D69A8765-A84B-4984-B68D-8D08E2CB920C}"/>
              </a:ext>
            </a:extLst>
          </p:cNvPr>
          <p:cNvSpPr>
            <a:spLocks noGrp="1"/>
          </p:cNvSpPr>
          <p:nvPr>
            <p:ph type="ftr" sz="quarter" idx="11"/>
          </p:nvPr>
        </p:nvSpPr>
        <p:spPr/>
        <p:txBody>
          <a:bodyPr/>
          <a:lstStyle/>
          <a:p>
            <a:r>
              <a:rPr lang="en-US" sz="1200" dirty="0"/>
              <a:t>Dr. Sameer Anand, SSCBS, DU</a:t>
            </a:r>
          </a:p>
        </p:txBody>
      </p:sp>
      <p:pic>
        <p:nvPicPr>
          <p:cNvPr id="5" name="Picture 4" descr="Untitled.png">
            <a:extLst>
              <a:ext uri="{FF2B5EF4-FFF2-40B4-BE49-F238E27FC236}">
                <a16:creationId xmlns:a16="http://schemas.microsoft.com/office/drawing/2014/main" id="{D63BD813-1B0C-4F1E-9743-C45C804BF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748" y="1845734"/>
            <a:ext cx="2232089" cy="4233695"/>
          </a:xfrm>
          <a:prstGeom prst="rect">
            <a:avLst/>
          </a:prstGeom>
        </p:spPr>
      </p:pic>
    </p:spTree>
    <p:extLst>
      <p:ext uri="{BB962C8B-B14F-4D97-AF65-F5344CB8AC3E}">
        <p14:creationId xmlns:p14="http://schemas.microsoft.com/office/powerpoint/2010/main" val="1538452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C5D4-81CD-4487-8AF8-A362C1DE6D0B}"/>
              </a:ext>
            </a:extLst>
          </p:cNvPr>
          <p:cNvSpPr>
            <a:spLocks noGrp="1"/>
          </p:cNvSpPr>
          <p:nvPr>
            <p:ph type="title"/>
          </p:nvPr>
        </p:nvSpPr>
        <p:spPr>
          <a:xfrm>
            <a:off x="1066800" y="2404371"/>
            <a:ext cx="10058400" cy="1450757"/>
          </a:xfrm>
        </p:spPr>
        <p:txBody>
          <a:bodyPr>
            <a:normAutofit/>
          </a:bodyPr>
          <a:lstStyle/>
          <a:p>
            <a:pPr algn="ctr"/>
            <a:r>
              <a:rPr lang="en-IN" sz="5400" dirty="0"/>
              <a:t>JOINT &amp; MARGINAL PROBABILITY</a:t>
            </a:r>
          </a:p>
        </p:txBody>
      </p:sp>
      <p:sp>
        <p:nvSpPr>
          <p:cNvPr id="4" name="Footer Placeholder 3">
            <a:extLst>
              <a:ext uri="{FF2B5EF4-FFF2-40B4-BE49-F238E27FC236}">
                <a16:creationId xmlns:a16="http://schemas.microsoft.com/office/drawing/2014/main" id="{14EF7B9C-ADEF-4244-9B66-6600B85126E6}"/>
              </a:ext>
            </a:extLst>
          </p:cNvPr>
          <p:cNvSpPr>
            <a:spLocks noGrp="1"/>
          </p:cNvSpPr>
          <p:nvPr>
            <p:ph type="ftr" sz="quarter" idx="11"/>
          </p:nvPr>
        </p:nvSpPr>
        <p:spPr/>
        <p:txBody>
          <a:bodyPr/>
          <a:lstStyle/>
          <a:p>
            <a:r>
              <a:rPr lang="en-US"/>
              <a:t>Dr. Sameer Anand, SSCBS, DU</a:t>
            </a:r>
            <a:endParaRPr lang="en-US" dirty="0"/>
          </a:p>
        </p:txBody>
      </p:sp>
      <p:cxnSp>
        <p:nvCxnSpPr>
          <p:cNvPr id="6" name="Straight Connector 5">
            <a:extLst>
              <a:ext uri="{FF2B5EF4-FFF2-40B4-BE49-F238E27FC236}">
                <a16:creationId xmlns:a16="http://schemas.microsoft.com/office/drawing/2014/main" id="{E9A0D3ED-C32F-4742-A243-B54AC07D1BBA}"/>
              </a:ext>
            </a:extLst>
          </p:cNvPr>
          <p:cNvCxnSpPr>
            <a:cxnSpLocks/>
          </p:cNvCxnSpPr>
          <p:nvPr/>
        </p:nvCxnSpPr>
        <p:spPr>
          <a:xfrm>
            <a:off x="1244353" y="5157926"/>
            <a:ext cx="98808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9662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F063-1172-4012-9380-5FFE4C855AC1}"/>
              </a:ext>
            </a:extLst>
          </p:cNvPr>
          <p:cNvSpPr>
            <a:spLocks noGrp="1"/>
          </p:cNvSpPr>
          <p:nvPr>
            <p:ph type="title"/>
          </p:nvPr>
        </p:nvSpPr>
        <p:spPr/>
        <p:txBody>
          <a:bodyPr/>
          <a:lstStyle/>
          <a:p>
            <a:r>
              <a:rPr lang="en-IN" dirty="0"/>
              <a:t>Joint and Marginal Probability</a:t>
            </a:r>
          </a:p>
        </p:txBody>
      </p:sp>
      <p:sp>
        <p:nvSpPr>
          <p:cNvPr id="3" name="Content Placeholder 2">
            <a:extLst>
              <a:ext uri="{FF2B5EF4-FFF2-40B4-BE49-F238E27FC236}">
                <a16:creationId xmlns:a16="http://schemas.microsoft.com/office/drawing/2014/main" id="{73C378D5-8254-484E-BB7F-FDF5703FBA9E}"/>
              </a:ext>
            </a:extLst>
          </p:cNvPr>
          <p:cNvSpPr>
            <a:spLocks noGrp="1"/>
          </p:cNvSpPr>
          <p:nvPr>
            <p:ph idx="1"/>
          </p:nvPr>
        </p:nvSpPr>
        <p:spPr/>
        <p:txBody>
          <a:bodyPr>
            <a:normAutofit fontScale="92500" lnSpcReduction="20000"/>
          </a:bodyPr>
          <a:lstStyle/>
          <a:p>
            <a:pPr>
              <a:buFont typeface="Wingdings" panose="05000000000000000000" pitchFamily="2" charset="2"/>
              <a:buChar char="Ø"/>
            </a:pPr>
            <a:endParaRPr lang="en-IN" dirty="0"/>
          </a:p>
          <a:p>
            <a:pPr>
              <a:buFont typeface="Arial" panose="020B0604020202020204" pitchFamily="34" charset="0"/>
              <a:buChar char="•"/>
            </a:pPr>
            <a:r>
              <a:rPr lang="en-IN" sz="3500" dirty="0"/>
              <a:t>  </a:t>
            </a:r>
            <a:r>
              <a:rPr lang="en-IN" sz="3200" dirty="0"/>
              <a:t>The probability of the intersection of two events is</a:t>
            </a:r>
          </a:p>
          <a:p>
            <a:pPr marL="0" indent="0">
              <a:buNone/>
            </a:pPr>
            <a:r>
              <a:rPr lang="en-IN" sz="3200" dirty="0"/>
              <a:t>     called a </a:t>
            </a:r>
            <a:r>
              <a:rPr lang="en-IN" sz="3200" b="1" dirty="0"/>
              <a:t>joint probability</a:t>
            </a:r>
            <a:r>
              <a:rPr lang="en-IN" sz="3200" dirty="0"/>
              <a:t>.</a:t>
            </a:r>
          </a:p>
          <a:p>
            <a:pPr>
              <a:buFont typeface="Arial" panose="020B0604020202020204" pitchFamily="34" charset="0"/>
              <a:buChar char="•"/>
            </a:pPr>
            <a:r>
              <a:rPr lang="en-IN" sz="3500" dirty="0"/>
              <a:t> </a:t>
            </a:r>
            <a:r>
              <a:rPr lang="en-IN" dirty="0"/>
              <a:t> </a:t>
            </a:r>
            <a:r>
              <a:rPr lang="en-IN" sz="3200" dirty="0"/>
              <a:t>The probability of an event, irrespective of the</a:t>
            </a:r>
          </a:p>
          <a:p>
            <a:pPr marL="0" indent="0">
              <a:buNone/>
            </a:pPr>
            <a:r>
              <a:rPr lang="en-IN" sz="3200" dirty="0"/>
              <a:t>     outcome of the other joint event, is called a</a:t>
            </a:r>
          </a:p>
          <a:p>
            <a:pPr marL="0" indent="0">
              <a:buNone/>
            </a:pPr>
            <a:r>
              <a:rPr lang="en-IN" sz="3200" dirty="0"/>
              <a:t>     </a:t>
            </a:r>
            <a:r>
              <a:rPr lang="en-IN" sz="3200" b="1" dirty="0"/>
              <a:t>marginal probability</a:t>
            </a:r>
            <a:r>
              <a:rPr lang="en-IN" sz="3200" dirty="0"/>
              <a:t>. </a:t>
            </a:r>
          </a:p>
          <a:p>
            <a:pPr marL="0" indent="0">
              <a:buNone/>
            </a:pPr>
            <a:endParaRPr lang="en-IN" sz="3200" dirty="0"/>
          </a:p>
          <a:p>
            <a:pPr marL="0" indent="0">
              <a:buNone/>
            </a:pPr>
            <a:r>
              <a:rPr lang="en-IN" sz="3200" dirty="0"/>
              <a:t> </a:t>
            </a:r>
          </a:p>
        </p:txBody>
      </p:sp>
      <p:sp>
        <p:nvSpPr>
          <p:cNvPr id="4" name="Footer Placeholder 3">
            <a:extLst>
              <a:ext uri="{FF2B5EF4-FFF2-40B4-BE49-F238E27FC236}">
                <a16:creationId xmlns:a16="http://schemas.microsoft.com/office/drawing/2014/main" id="{94BD98FF-F634-4757-9408-6D12334C3F82}"/>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878458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562F-D637-44AF-B515-6AD157E38433}"/>
              </a:ext>
            </a:extLst>
          </p:cNvPr>
          <p:cNvSpPr>
            <a:spLocks noGrp="1"/>
          </p:cNvSpPr>
          <p:nvPr>
            <p:ph type="title"/>
          </p:nvPr>
        </p:nvSpPr>
        <p:spPr/>
        <p:txBody>
          <a:bodyPr/>
          <a:lstStyle/>
          <a:p>
            <a:r>
              <a:rPr lang="en-IN" dirty="0"/>
              <a:t>Application of Joint and Marginal Probability</a:t>
            </a:r>
          </a:p>
        </p:txBody>
      </p:sp>
      <p:sp>
        <p:nvSpPr>
          <p:cNvPr id="3" name="Content Placeholder 2">
            <a:extLst>
              <a:ext uri="{FF2B5EF4-FFF2-40B4-BE49-F238E27FC236}">
                <a16:creationId xmlns:a16="http://schemas.microsoft.com/office/drawing/2014/main" id="{3C0231E2-0C40-458A-8F72-7CD8C6182315}"/>
              </a:ext>
            </a:extLst>
          </p:cNvPr>
          <p:cNvSpPr>
            <a:spLocks noGrp="1"/>
          </p:cNvSpPr>
          <p:nvPr>
            <p:ph idx="1"/>
          </p:nvPr>
        </p:nvSpPr>
        <p:spPr>
          <a:xfrm>
            <a:off x="1097279" y="1899820"/>
            <a:ext cx="10177361" cy="4429959"/>
          </a:xfrm>
        </p:spPr>
        <p:txBody>
          <a:bodyPr>
            <a:normAutofit/>
          </a:bodyPr>
          <a:lstStyle/>
          <a:p>
            <a:pPr>
              <a:buFont typeface="Arial" panose="020B0604020202020204" pitchFamily="34" charset="0"/>
              <a:buChar char="•"/>
            </a:pPr>
            <a:r>
              <a:rPr lang="en-IN" sz="1800" dirty="0"/>
              <a:t> </a:t>
            </a:r>
            <a:r>
              <a:rPr lang="en-US" sz="1800" dirty="0"/>
              <a:t>A sample of 100 individuals were asked to evaluate their preference for three new proposed energy     drinks in a blind taste test. </a:t>
            </a:r>
          </a:p>
          <a:p>
            <a:pPr>
              <a:buFont typeface="Arial" panose="020B0604020202020204" pitchFamily="34" charset="0"/>
              <a:buChar char="•"/>
            </a:pPr>
            <a:r>
              <a:rPr lang="en-US" sz="1800" dirty="0"/>
              <a:t> The sample space consists of two types of outcomes corresponding to each individual: gender (F = female or M = male) and brand preference (B</a:t>
            </a:r>
            <a:r>
              <a:rPr lang="en-US" sz="1800" baseline="-25000" dirty="0"/>
              <a:t>1</a:t>
            </a:r>
            <a:r>
              <a:rPr lang="en-US" sz="1800" dirty="0"/>
              <a:t>, B</a:t>
            </a:r>
            <a:r>
              <a:rPr lang="en-US" sz="1800" baseline="-25000" dirty="0"/>
              <a:t>2</a:t>
            </a:r>
            <a:r>
              <a:rPr lang="en-US" sz="1800" dirty="0"/>
              <a:t>, or B</a:t>
            </a:r>
            <a:r>
              <a:rPr lang="en-US" sz="1800" baseline="-25000" dirty="0"/>
              <a:t>3</a:t>
            </a:r>
            <a:r>
              <a:rPr lang="en-US" sz="1800" dirty="0"/>
              <a:t>). </a:t>
            </a:r>
          </a:p>
          <a:p>
            <a:pPr>
              <a:buFont typeface="Arial" panose="020B0604020202020204" pitchFamily="34" charset="0"/>
              <a:buChar char="•"/>
            </a:pPr>
            <a:r>
              <a:rPr lang="en-US" sz="1800" dirty="0"/>
              <a:t> Define a new sample space consisting of the outcomes that reflect the different combinations of outcomes from these two sample spaces. </a:t>
            </a:r>
          </a:p>
          <a:p>
            <a:pPr lvl="1"/>
            <a:r>
              <a:rPr lang="en-US" sz="1400" i="1" dirty="0"/>
              <a:t>O</a:t>
            </a:r>
            <a:r>
              <a:rPr lang="en-US" sz="1400" i="1" baseline="-25000" dirty="0"/>
              <a:t>1</a:t>
            </a:r>
            <a:r>
              <a:rPr lang="en-US" sz="1400" dirty="0"/>
              <a:t> = the respondent is female and prefers brand 1</a:t>
            </a:r>
          </a:p>
          <a:p>
            <a:pPr lvl="1"/>
            <a:r>
              <a:rPr lang="en-US" sz="1400" i="1" dirty="0"/>
              <a:t>O</a:t>
            </a:r>
            <a:r>
              <a:rPr lang="en-US" sz="1400" i="1" baseline="-25000" dirty="0"/>
              <a:t>2</a:t>
            </a:r>
            <a:r>
              <a:rPr lang="en-US" sz="1400" dirty="0"/>
              <a:t> = the respondent is female and prefers brand 2</a:t>
            </a:r>
          </a:p>
          <a:p>
            <a:pPr lvl="1"/>
            <a:r>
              <a:rPr lang="en-US" sz="1400" i="1" dirty="0"/>
              <a:t>O</a:t>
            </a:r>
            <a:r>
              <a:rPr lang="en-US" sz="1400" i="1" baseline="-25000" dirty="0"/>
              <a:t>3</a:t>
            </a:r>
            <a:r>
              <a:rPr lang="en-US" sz="1400" i="1" dirty="0"/>
              <a:t> </a:t>
            </a:r>
            <a:r>
              <a:rPr lang="en-US" sz="1400" dirty="0"/>
              <a:t>= the respondent is female and prefers brand 3</a:t>
            </a:r>
          </a:p>
          <a:p>
            <a:pPr lvl="1"/>
            <a:r>
              <a:rPr lang="en-US" sz="1400" i="1" dirty="0"/>
              <a:t>O</a:t>
            </a:r>
            <a:r>
              <a:rPr lang="en-US" sz="1400" i="1" baseline="-25000" dirty="0"/>
              <a:t>4</a:t>
            </a:r>
            <a:r>
              <a:rPr lang="en-US" sz="1400" dirty="0"/>
              <a:t> = the respondent is male and prefers brand 1</a:t>
            </a:r>
          </a:p>
          <a:p>
            <a:pPr lvl="1"/>
            <a:r>
              <a:rPr lang="en-US" sz="1400" i="1" dirty="0"/>
              <a:t>O</a:t>
            </a:r>
            <a:r>
              <a:rPr lang="en-US" sz="1400" i="1" baseline="-25000" dirty="0"/>
              <a:t>5</a:t>
            </a:r>
            <a:r>
              <a:rPr lang="en-US" sz="1400" dirty="0"/>
              <a:t> = the respondent is male and prefers brand 2</a:t>
            </a:r>
          </a:p>
          <a:p>
            <a:pPr lvl="1"/>
            <a:r>
              <a:rPr lang="en-US" sz="1400" i="1" dirty="0"/>
              <a:t>O</a:t>
            </a:r>
            <a:r>
              <a:rPr lang="en-US" sz="1400" i="1" baseline="-25000" dirty="0"/>
              <a:t>6</a:t>
            </a:r>
            <a:r>
              <a:rPr lang="en-US" sz="1400" dirty="0"/>
              <a:t> = the respondent is male and prefers brand 3</a:t>
            </a:r>
          </a:p>
          <a:p>
            <a:pPr>
              <a:buFont typeface="Arial" panose="020B0604020202020204" pitchFamily="34" charset="0"/>
              <a:buChar char="•"/>
            </a:pPr>
            <a:r>
              <a:rPr lang="en-US" sz="1800" dirty="0"/>
              <a:t> The probability of each of these events is the intersection of the gender and brand preference event. For   example, </a:t>
            </a:r>
            <a:r>
              <a:rPr lang="en-US" sz="1800" i="1" dirty="0"/>
              <a:t>P(O</a:t>
            </a:r>
            <a:r>
              <a:rPr lang="en-US" sz="1800" i="1" baseline="-25000" dirty="0"/>
              <a:t>1</a:t>
            </a:r>
            <a:r>
              <a:rPr lang="en-US" sz="1800" i="1" dirty="0"/>
              <a:t>) = P(F and B</a:t>
            </a:r>
            <a:r>
              <a:rPr lang="en-US" sz="1800" i="1" baseline="-25000" dirty="0"/>
              <a:t>1</a:t>
            </a:r>
            <a:r>
              <a:rPr lang="en-US" sz="1800" i="1" dirty="0"/>
              <a:t>) </a:t>
            </a:r>
          </a:p>
          <a:p>
            <a:pPr>
              <a:lnSpc>
                <a:spcPct val="70000"/>
              </a:lnSpc>
              <a:spcBef>
                <a:spcPts val="600"/>
              </a:spcBef>
              <a:buFont typeface="Wingdings" panose="05000000000000000000" pitchFamily="2" charset="2"/>
              <a:buChar char="Ø"/>
            </a:pPr>
            <a:endParaRPr lang="en-IN" sz="2900" dirty="0"/>
          </a:p>
        </p:txBody>
      </p:sp>
      <p:sp>
        <p:nvSpPr>
          <p:cNvPr id="4" name="Footer Placeholder 3">
            <a:extLst>
              <a:ext uri="{FF2B5EF4-FFF2-40B4-BE49-F238E27FC236}">
                <a16:creationId xmlns:a16="http://schemas.microsoft.com/office/drawing/2014/main" id="{C9D5DC18-285E-4854-A619-39F2F1E066C3}"/>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806318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59C7-996A-45B4-AB53-86E4120EA660}"/>
              </a:ext>
            </a:extLst>
          </p:cNvPr>
          <p:cNvSpPr>
            <a:spLocks noGrp="1"/>
          </p:cNvSpPr>
          <p:nvPr>
            <p:ph type="title"/>
          </p:nvPr>
        </p:nvSpPr>
        <p:spPr/>
        <p:txBody>
          <a:bodyPr/>
          <a:lstStyle/>
          <a:p>
            <a:r>
              <a:rPr lang="en-IN" dirty="0"/>
              <a:t>Example : Applying Probability Rules to Joint Events </a:t>
            </a:r>
          </a:p>
        </p:txBody>
      </p:sp>
      <p:sp>
        <p:nvSpPr>
          <p:cNvPr id="4" name="Footer Placeholder 3">
            <a:extLst>
              <a:ext uri="{FF2B5EF4-FFF2-40B4-BE49-F238E27FC236}">
                <a16:creationId xmlns:a16="http://schemas.microsoft.com/office/drawing/2014/main" id="{D55F1DF7-04D7-411D-B668-22C224092AC0}"/>
              </a:ext>
            </a:extLst>
          </p:cNvPr>
          <p:cNvSpPr>
            <a:spLocks noGrp="1"/>
          </p:cNvSpPr>
          <p:nvPr>
            <p:ph type="ftr" sz="quarter" idx="11"/>
          </p:nvPr>
        </p:nvSpPr>
        <p:spPr/>
        <p:txBody>
          <a:bodyPr/>
          <a:lstStyle/>
          <a:p>
            <a:r>
              <a:rPr lang="en-US" sz="1200" dirty="0"/>
              <a:t>Dr. Sameer Anand, SSCBS, DU</a:t>
            </a:r>
          </a:p>
        </p:txBody>
      </p:sp>
      <p:sp>
        <p:nvSpPr>
          <p:cNvPr id="5" name="Content Placeholder 7">
            <a:extLst>
              <a:ext uri="{FF2B5EF4-FFF2-40B4-BE49-F238E27FC236}">
                <a16:creationId xmlns:a16="http://schemas.microsoft.com/office/drawing/2014/main" id="{EA80AF51-3D40-422B-A9DC-30BA24449AD6}"/>
              </a:ext>
            </a:extLst>
          </p:cNvPr>
          <p:cNvSpPr>
            <a:spLocks noGrp="1"/>
          </p:cNvSpPr>
          <p:nvPr>
            <p:ph idx="1"/>
          </p:nvPr>
        </p:nvSpPr>
        <p:spPr>
          <a:xfrm>
            <a:off x="1096963" y="1846263"/>
            <a:ext cx="10058400" cy="4022725"/>
          </a:xfrm>
        </p:spPr>
        <p:txBody>
          <a:bodyPr/>
          <a:lstStyle/>
          <a:p>
            <a:pPr>
              <a:buFont typeface="Arial" panose="020B0604020202020204" pitchFamily="34" charset="0"/>
              <a:buChar char="•"/>
            </a:pPr>
            <a:r>
              <a:rPr lang="en-US" sz="2400" i="1" dirty="0"/>
              <a:t> Energy Drink Survey</a:t>
            </a:r>
          </a:p>
          <a:p>
            <a:pPr>
              <a:buFont typeface="Arial" panose="020B0604020202020204" pitchFamily="34" charset="0"/>
              <a:buChar char="•"/>
            </a:pPr>
            <a:r>
              <a:rPr lang="en-US" sz="2400" dirty="0"/>
              <a:t> The joint probabilities of gender and brand preference are calculated by dividing the number of respondents corresponding to each of the six outcomes listed above by the total number of respondents, 100. </a:t>
            </a:r>
          </a:p>
          <a:p>
            <a:pPr lvl="1"/>
            <a:r>
              <a:rPr lang="en-US" sz="2000" dirty="0"/>
              <a:t>E.g.</a:t>
            </a:r>
            <a:r>
              <a:rPr lang="en-US" sz="2000" i="1" dirty="0"/>
              <a:t>, P(F and B</a:t>
            </a:r>
            <a:r>
              <a:rPr lang="en-US" sz="2000" i="1" baseline="-25000" dirty="0"/>
              <a:t>1</a:t>
            </a:r>
            <a:r>
              <a:rPr lang="en-US" sz="2000" i="1" dirty="0"/>
              <a:t>) = P(O</a:t>
            </a:r>
            <a:r>
              <a:rPr lang="en-US" sz="2000" i="1" baseline="-25000" dirty="0"/>
              <a:t>1</a:t>
            </a:r>
            <a:r>
              <a:rPr lang="en-US" sz="2000" i="1" dirty="0"/>
              <a:t>)</a:t>
            </a:r>
            <a:r>
              <a:rPr lang="en-US" sz="2000" dirty="0"/>
              <a:t> = 9/100 = 0.09 </a:t>
            </a:r>
          </a:p>
        </p:txBody>
      </p:sp>
      <p:pic>
        <p:nvPicPr>
          <p:cNvPr id="6" name="Picture 5" descr="BA2-Figure-5.2-new-copy.png">
            <a:extLst>
              <a:ext uri="{FF2B5EF4-FFF2-40B4-BE49-F238E27FC236}">
                <a16:creationId xmlns:a16="http://schemas.microsoft.com/office/drawing/2014/main" id="{84FBDF76-894D-44C9-980E-169F6C018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156" y="3857625"/>
            <a:ext cx="6012160" cy="2297029"/>
          </a:xfrm>
          <a:prstGeom prst="rect">
            <a:avLst/>
          </a:prstGeom>
        </p:spPr>
      </p:pic>
      <p:sp>
        <p:nvSpPr>
          <p:cNvPr id="7" name="TextBox 6">
            <a:extLst>
              <a:ext uri="{FF2B5EF4-FFF2-40B4-BE49-F238E27FC236}">
                <a16:creationId xmlns:a16="http://schemas.microsoft.com/office/drawing/2014/main" id="{B7011065-B708-4FEB-AD82-7E8B5E29E575}"/>
              </a:ext>
            </a:extLst>
          </p:cNvPr>
          <p:cNvSpPr txBox="1"/>
          <p:nvPr/>
        </p:nvSpPr>
        <p:spPr>
          <a:xfrm>
            <a:off x="7445547" y="4405974"/>
            <a:ext cx="1584176" cy="1200329"/>
          </a:xfrm>
          <a:prstGeom prst="rect">
            <a:avLst/>
          </a:prstGeom>
          <a:noFill/>
        </p:spPr>
        <p:txBody>
          <a:bodyPr wrap="square" rtlCol="0">
            <a:spAutoFit/>
          </a:bodyPr>
          <a:lstStyle/>
          <a:p>
            <a:r>
              <a:rPr lang="en-US" sz="1800" dirty="0"/>
              <a:t>Joint probabilities</a:t>
            </a:r>
          </a:p>
          <a:p>
            <a:endParaRPr lang="en-US" sz="1800" dirty="0"/>
          </a:p>
          <a:p>
            <a:endParaRPr lang="en-US" sz="1800" dirty="0"/>
          </a:p>
        </p:txBody>
      </p:sp>
      <p:cxnSp>
        <p:nvCxnSpPr>
          <p:cNvPr id="8" name="Straight Arrow Connector 7">
            <a:extLst>
              <a:ext uri="{FF2B5EF4-FFF2-40B4-BE49-F238E27FC236}">
                <a16:creationId xmlns:a16="http://schemas.microsoft.com/office/drawing/2014/main" id="{8E33E158-A1EA-4F64-A061-6903AE1CFD4E}"/>
              </a:ext>
            </a:extLst>
          </p:cNvPr>
          <p:cNvCxnSpPr/>
          <p:nvPr/>
        </p:nvCxnSpPr>
        <p:spPr>
          <a:xfrm flipH="1">
            <a:off x="5863764" y="4852391"/>
            <a:ext cx="1512168" cy="648072"/>
          </a:xfrm>
          <a:prstGeom prst="straightConnector1">
            <a:avLst/>
          </a:prstGeom>
          <a:ln w="26416">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836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5529-BA31-4048-BD07-C46355047720}"/>
              </a:ext>
            </a:extLst>
          </p:cNvPr>
          <p:cNvSpPr>
            <a:spLocks noGrp="1"/>
          </p:cNvSpPr>
          <p:nvPr>
            <p:ph type="title"/>
          </p:nvPr>
        </p:nvSpPr>
        <p:spPr/>
        <p:txBody>
          <a:bodyPr/>
          <a:lstStyle/>
          <a:p>
            <a:r>
              <a:rPr lang="en-IN" dirty="0"/>
              <a:t>Example (contd.)</a:t>
            </a:r>
          </a:p>
        </p:txBody>
      </p:sp>
      <p:sp>
        <p:nvSpPr>
          <p:cNvPr id="4" name="Footer Placeholder 3">
            <a:extLst>
              <a:ext uri="{FF2B5EF4-FFF2-40B4-BE49-F238E27FC236}">
                <a16:creationId xmlns:a16="http://schemas.microsoft.com/office/drawing/2014/main" id="{390F5C76-B9BC-400F-89B9-F553F625AF07}"/>
              </a:ext>
            </a:extLst>
          </p:cNvPr>
          <p:cNvSpPr>
            <a:spLocks noGrp="1"/>
          </p:cNvSpPr>
          <p:nvPr>
            <p:ph type="ftr" sz="quarter" idx="11"/>
          </p:nvPr>
        </p:nvSpPr>
        <p:spPr/>
        <p:txBody>
          <a:bodyPr/>
          <a:lstStyle/>
          <a:p>
            <a:r>
              <a:rPr lang="en-US" sz="1200" dirty="0"/>
              <a:t>Dr. Sameer Anand, SSCBS, DU</a:t>
            </a:r>
          </a:p>
        </p:txBody>
      </p:sp>
      <p:sp>
        <p:nvSpPr>
          <p:cNvPr id="7" name="Content Placeholder 7">
            <a:extLst>
              <a:ext uri="{FF2B5EF4-FFF2-40B4-BE49-F238E27FC236}">
                <a16:creationId xmlns:a16="http://schemas.microsoft.com/office/drawing/2014/main" id="{92FF752F-907D-49E0-B79F-F83D65D2150A}"/>
              </a:ext>
            </a:extLst>
          </p:cNvPr>
          <p:cNvSpPr>
            <a:spLocks noGrp="1"/>
          </p:cNvSpPr>
          <p:nvPr>
            <p:ph idx="1"/>
          </p:nvPr>
        </p:nvSpPr>
        <p:spPr>
          <a:xfrm>
            <a:off x="1096963" y="1846263"/>
            <a:ext cx="10058400" cy="4022725"/>
          </a:xfrm>
        </p:spPr>
        <p:txBody>
          <a:bodyPr/>
          <a:lstStyle/>
          <a:p>
            <a:pPr>
              <a:buFont typeface="Arial" panose="020B0604020202020204" pitchFamily="34" charset="0"/>
              <a:buChar char="•"/>
            </a:pPr>
            <a:r>
              <a:rPr lang="en-US" sz="2400" dirty="0"/>
              <a:t> The marginal probabilities for gender and brand preference are calculated by adding the joint probabilities across the rows and columns</a:t>
            </a:r>
          </a:p>
          <a:p>
            <a:pPr lvl="1"/>
            <a:r>
              <a:rPr lang="en-US" sz="2200" dirty="0"/>
              <a:t>E.g.</a:t>
            </a:r>
            <a:r>
              <a:rPr lang="en-US" sz="2200" i="1" dirty="0"/>
              <a:t>, </a:t>
            </a:r>
            <a:r>
              <a:rPr lang="en-US" sz="2200" dirty="0"/>
              <a:t>the event </a:t>
            </a:r>
            <a:r>
              <a:rPr lang="en-US" sz="2200" i="1" dirty="0"/>
              <a:t>F</a:t>
            </a:r>
            <a:r>
              <a:rPr lang="en-US" sz="2200" dirty="0"/>
              <a:t>, (respondent is female) is comprised of the outcomes </a:t>
            </a:r>
            <a:r>
              <a:rPr lang="en-US" sz="2200" i="1" dirty="0"/>
              <a:t>O</a:t>
            </a:r>
            <a:r>
              <a:rPr lang="en-US" sz="2200" i="1" baseline="-25000" dirty="0"/>
              <a:t>1</a:t>
            </a:r>
            <a:r>
              <a:rPr lang="en-US" sz="2200" i="1" dirty="0"/>
              <a:t>, O</a:t>
            </a:r>
            <a:r>
              <a:rPr lang="en-US" sz="2200" i="1" baseline="-25000" dirty="0"/>
              <a:t>2</a:t>
            </a:r>
            <a:r>
              <a:rPr lang="en-US" sz="2200" dirty="0"/>
              <a:t>, and </a:t>
            </a:r>
            <a:r>
              <a:rPr lang="en-US" sz="2200" i="1" dirty="0"/>
              <a:t>O</a:t>
            </a:r>
            <a:r>
              <a:rPr lang="en-US" sz="2200" i="1" baseline="-25000" dirty="0"/>
              <a:t>3</a:t>
            </a:r>
            <a:r>
              <a:rPr lang="en-US" sz="2200" dirty="0"/>
              <a:t>, and therefore </a:t>
            </a:r>
            <a:r>
              <a:rPr lang="en-US" sz="2200" i="1" dirty="0"/>
              <a:t>P(F) </a:t>
            </a:r>
            <a:r>
              <a:rPr lang="en-US" sz="2200" dirty="0"/>
              <a:t>= </a:t>
            </a:r>
            <a:r>
              <a:rPr lang="en-US" sz="2200" i="1" dirty="0"/>
              <a:t>P(F and B</a:t>
            </a:r>
            <a:r>
              <a:rPr lang="en-US" sz="2200" i="1" baseline="-25000" dirty="0"/>
              <a:t>1</a:t>
            </a:r>
            <a:r>
              <a:rPr lang="en-US" sz="2200" i="1" dirty="0"/>
              <a:t>) +   P(F and B</a:t>
            </a:r>
            <a:r>
              <a:rPr lang="en-US" sz="2200" i="1" baseline="-25000" dirty="0"/>
              <a:t>2</a:t>
            </a:r>
            <a:r>
              <a:rPr lang="en-US" sz="2200" i="1" dirty="0"/>
              <a:t>) + P(F and B</a:t>
            </a:r>
            <a:r>
              <a:rPr lang="en-US" sz="2200" i="1" baseline="-25000" dirty="0"/>
              <a:t>3</a:t>
            </a:r>
            <a:r>
              <a:rPr lang="en-US" sz="2200" i="1" dirty="0"/>
              <a:t>) </a:t>
            </a:r>
            <a:r>
              <a:rPr lang="en-US" sz="2200" dirty="0"/>
              <a:t>= 0.37 </a:t>
            </a:r>
          </a:p>
        </p:txBody>
      </p:sp>
      <p:pic>
        <p:nvPicPr>
          <p:cNvPr id="8" name="Picture 7" descr="BA2-Figure-5.2-new-copy.png">
            <a:extLst>
              <a:ext uri="{FF2B5EF4-FFF2-40B4-BE49-F238E27FC236}">
                <a16:creationId xmlns:a16="http://schemas.microsoft.com/office/drawing/2014/main" id="{17E1F11E-F786-4F94-BA74-2CFB05229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991" y="3429000"/>
            <a:ext cx="6012160" cy="2297029"/>
          </a:xfrm>
          <a:prstGeom prst="rect">
            <a:avLst/>
          </a:prstGeom>
        </p:spPr>
      </p:pic>
      <p:sp>
        <p:nvSpPr>
          <p:cNvPr id="9" name="TextBox 8">
            <a:extLst>
              <a:ext uri="{FF2B5EF4-FFF2-40B4-BE49-F238E27FC236}">
                <a16:creationId xmlns:a16="http://schemas.microsoft.com/office/drawing/2014/main" id="{3C5E3AF9-69A8-48E1-A5AF-C9F0E97453A2}"/>
              </a:ext>
            </a:extLst>
          </p:cNvPr>
          <p:cNvSpPr txBox="1"/>
          <p:nvPr/>
        </p:nvSpPr>
        <p:spPr>
          <a:xfrm>
            <a:off x="7868605" y="5290853"/>
            <a:ext cx="1584176" cy="646331"/>
          </a:xfrm>
          <a:prstGeom prst="rect">
            <a:avLst/>
          </a:prstGeom>
          <a:noFill/>
        </p:spPr>
        <p:txBody>
          <a:bodyPr wrap="square" rtlCol="0">
            <a:spAutoFit/>
          </a:bodyPr>
          <a:lstStyle/>
          <a:p>
            <a:r>
              <a:rPr lang="en-US" sz="1800" dirty="0"/>
              <a:t>Marginal probabilities</a:t>
            </a:r>
          </a:p>
        </p:txBody>
      </p:sp>
      <p:cxnSp>
        <p:nvCxnSpPr>
          <p:cNvPr id="10" name="Straight Arrow Connector 9">
            <a:extLst>
              <a:ext uri="{FF2B5EF4-FFF2-40B4-BE49-F238E27FC236}">
                <a16:creationId xmlns:a16="http://schemas.microsoft.com/office/drawing/2014/main" id="{3FA06860-D7BE-4773-86DD-BDB16D26BFF0}"/>
              </a:ext>
            </a:extLst>
          </p:cNvPr>
          <p:cNvCxnSpPr/>
          <p:nvPr/>
        </p:nvCxnSpPr>
        <p:spPr>
          <a:xfrm flipH="1" flipV="1">
            <a:off x="7318151" y="5110833"/>
            <a:ext cx="432048" cy="360040"/>
          </a:xfrm>
          <a:prstGeom prst="straightConnector1">
            <a:avLst/>
          </a:prstGeom>
          <a:ln w="26416">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E6A6B66-43ED-4F06-9E24-87CED07DBCD7}"/>
              </a:ext>
            </a:extLst>
          </p:cNvPr>
          <p:cNvCxnSpPr>
            <a:cxnSpLocks/>
          </p:cNvCxnSpPr>
          <p:nvPr/>
        </p:nvCxnSpPr>
        <p:spPr>
          <a:xfrm flipH="1" flipV="1">
            <a:off x="6094015" y="5433998"/>
            <a:ext cx="1656184" cy="219495"/>
          </a:xfrm>
          <a:prstGeom prst="straightConnector1">
            <a:avLst/>
          </a:prstGeom>
          <a:ln w="26416">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747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EAA8-1CF0-4287-B11C-AD8E3C0F13D3}"/>
              </a:ext>
            </a:extLst>
          </p:cNvPr>
          <p:cNvSpPr>
            <a:spLocks noGrp="1"/>
          </p:cNvSpPr>
          <p:nvPr>
            <p:ph type="title"/>
          </p:nvPr>
        </p:nvSpPr>
        <p:spPr/>
        <p:txBody>
          <a:bodyPr/>
          <a:lstStyle/>
          <a:p>
            <a:r>
              <a:rPr lang="en-IN" dirty="0"/>
              <a:t>Joint/Marginal Probability Rule</a:t>
            </a:r>
          </a:p>
        </p:txBody>
      </p:sp>
      <p:sp>
        <p:nvSpPr>
          <p:cNvPr id="4" name="Footer Placeholder 3">
            <a:extLst>
              <a:ext uri="{FF2B5EF4-FFF2-40B4-BE49-F238E27FC236}">
                <a16:creationId xmlns:a16="http://schemas.microsoft.com/office/drawing/2014/main" id="{CC8CF5FB-D836-4D23-9AEA-665EEA7D3F57}"/>
              </a:ext>
            </a:extLst>
          </p:cNvPr>
          <p:cNvSpPr>
            <a:spLocks noGrp="1"/>
          </p:cNvSpPr>
          <p:nvPr>
            <p:ph type="ftr" sz="quarter" idx="11"/>
          </p:nvPr>
        </p:nvSpPr>
        <p:spPr/>
        <p:txBody>
          <a:bodyPr/>
          <a:lstStyle/>
          <a:p>
            <a:r>
              <a:rPr lang="en-US" sz="1200" dirty="0"/>
              <a:t>Dr. Sameer Anand, SSCBS, DU</a:t>
            </a:r>
          </a:p>
        </p:txBody>
      </p:sp>
      <p:sp>
        <p:nvSpPr>
          <p:cNvPr id="7" name="Content Placeholder 9">
            <a:extLst>
              <a:ext uri="{FF2B5EF4-FFF2-40B4-BE49-F238E27FC236}">
                <a16:creationId xmlns:a16="http://schemas.microsoft.com/office/drawing/2014/main" id="{C4FD389D-2A45-4FB8-8953-30BAE83C1D29}"/>
              </a:ext>
            </a:extLst>
          </p:cNvPr>
          <p:cNvSpPr>
            <a:spLocks noGrp="1"/>
          </p:cNvSpPr>
          <p:nvPr>
            <p:ph idx="1"/>
          </p:nvPr>
        </p:nvSpPr>
        <p:spPr>
          <a:xfrm>
            <a:off x="1096963" y="1846263"/>
            <a:ext cx="10058400" cy="4022725"/>
          </a:xfrm>
        </p:spPr>
        <p:txBody>
          <a:bodyPr/>
          <a:lstStyle/>
          <a:p>
            <a:pPr marL="0" indent="0">
              <a:buNone/>
            </a:pPr>
            <a:r>
              <a:rPr lang="en-US" dirty="0"/>
              <a:t> </a:t>
            </a:r>
          </a:p>
          <a:p>
            <a:pPr>
              <a:buFont typeface="Arial" panose="020B0604020202020204" pitchFamily="34" charset="0"/>
              <a:buChar char="•"/>
            </a:pPr>
            <a:r>
              <a:rPr lang="en-US" sz="2400" dirty="0"/>
              <a:t> Calculations of marginal probabilities leads to the following probability rule:</a:t>
            </a:r>
          </a:p>
          <a:p>
            <a:endParaRPr lang="en-US" sz="2400" dirty="0"/>
          </a:p>
          <a:p>
            <a:pPr>
              <a:buFont typeface="Arial" panose="020B0604020202020204" pitchFamily="34" charset="0"/>
              <a:buChar char="•"/>
            </a:pPr>
            <a:r>
              <a:rPr lang="en-US" sz="2400" dirty="0"/>
              <a:t> </a:t>
            </a:r>
            <a:r>
              <a:rPr lang="en-US" sz="2400" u="sng" dirty="0"/>
              <a:t>Rule</a:t>
            </a:r>
            <a:r>
              <a:rPr lang="en-US" sz="2400" dirty="0"/>
              <a:t> : If event </a:t>
            </a:r>
            <a:r>
              <a:rPr lang="en-US" sz="2400" i="1" dirty="0"/>
              <a:t>A</a:t>
            </a:r>
            <a:r>
              <a:rPr lang="en-US" sz="2400" dirty="0"/>
              <a:t> is comprised of the outcomes {</a:t>
            </a:r>
            <a:r>
              <a:rPr lang="en-US" sz="2400" i="1" dirty="0"/>
              <a:t>A</a:t>
            </a:r>
            <a:r>
              <a:rPr lang="en-US" sz="2400" baseline="-25000" dirty="0"/>
              <a:t>1</a:t>
            </a:r>
            <a:r>
              <a:rPr lang="en-US" sz="2400" dirty="0"/>
              <a:t>, </a:t>
            </a:r>
            <a:r>
              <a:rPr lang="en-US" sz="2400" i="1" dirty="0"/>
              <a:t>A</a:t>
            </a:r>
            <a:r>
              <a:rPr lang="en-US" sz="2400" baseline="-25000" dirty="0"/>
              <a:t>2</a:t>
            </a:r>
            <a:r>
              <a:rPr lang="en-US" sz="2400" dirty="0"/>
              <a:t>, …</a:t>
            </a:r>
            <a:r>
              <a:rPr lang="en-US" sz="2400" i="1" dirty="0"/>
              <a:t>,</a:t>
            </a:r>
            <a:r>
              <a:rPr lang="en-US" sz="2400" dirty="0"/>
              <a:t> </a:t>
            </a:r>
            <a:r>
              <a:rPr lang="en-US" sz="2400" i="1" dirty="0"/>
              <a:t>A</a:t>
            </a:r>
            <a:r>
              <a:rPr lang="en-US" sz="2400" i="1" baseline="-25000" dirty="0"/>
              <a:t>n</a:t>
            </a:r>
            <a:r>
              <a:rPr lang="en-US" sz="2400" dirty="0"/>
              <a:t>} and event </a:t>
            </a:r>
            <a:r>
              <a:rPr lang="en-US" sz="2400" i="1" dirty="0"/>
              <a:t>B</a:t>
            </a:r>
            <a:r>
              <a:rPr lang="en-US" sz="2400" dirty="0"/>
              <a:t> is</a:t>
            </a:r>
          </a:p>
          <a:p>
            <a:pPr marL="0" indent="0">
              <a:buNone/>
            </a:pPr>
            <a:r>
              <a:rPr lang="en-US" sz="2400" dirty="0"/>
              <a:t>      comprised of the outcomes {</a:t>
            </a:r>
            <a:r>
              <a:rPr lang="en-US" sz="2400" i="1" dirty="0"/>
              <a:t>B</a:t>
            </a:r>
            <a:r>
              <a:rPr lang="en-US" sz="2400" baseline="-25000" dirty="0"/>
              <a:t>1</a:t>
            </a:r>
            <a:r>
              <a:rPr lang="en-US" sz="2400" dirty="0"/>
              <a:t>, </a:t>
            </a:r>
            <a:r>
              <a:rPr lang="en-US" sz="2400" i="1" dirty="0"/>
              <a:t>B</a:t>
            </a:r>
            <a:r>
              <a:rPr lang="en-US" sz="2400" baseline="-25000" dirty="0"/>
              <a:t>2</a:t>
            </a:r>
            <a:r>
              <a:rPr lang="en-US" sz="2400" dirty="0"/>
              <a:t>, …, </a:t>
            </a:r>
            <a:r>
              <a:rPr lang="en-US" sz="2400" i="1" dirty="0"/>
              <a:t>B</a:t>
            </a:r>
            <a:r>
              <a:rPr lang="en-US" sz="2400" i="1" baseline="-25000" dirty="0"/>
              <a:t>n</a:t>
            </a:r>
            <a:r>
              <a:rPr lang="en-US" sz="2400" dirty="0"/>
              <a:t>}, then </a:t>
            </a:r>
          </a:p>
          <a:p>
            <a:endParaRPr lang="en-US" dirty="0"/>
          </a:p>
          <a:p>
            <a:pPr marL="109537" indent="0">
              <a:buNone/>
            </a:pPr>
            <a:r>
              <a:rPr lang="en-US" sz="2400" i="1" dirty="0"/>
              <a:t>   P</a:t>
            </a:r>
            <a:r>
              <a:rPr lang="en-US" sz="2400" dirty="0"/>
              <a:t>(</a:t>
            </a:r>
            <a:r>
              <a:rPr lang="en-US" sz="2400" i="1" dirty="0"/>
              <a:t>A</a:t>
            </a:r>
            <a:r>
              <a:rPr lang="en-US" sz="2400" i="1" baseline="-25000" dirty="0"/>
              <a:t>i</a:t>
            </a:r>
            <a:r>
              <a:rPr lang="en-US" sz="2400" dirty="0"/>
              <a:t>) = </a:t>
            </a:r>
            <a:r>
              <a:rPr lang="en-US" sz="2400" i="1" dirty="0"/>
              <a:t>P</a:t>
            </a:r>
            <a:r>
              <a:rPr lang="en-US" sz="2400" dirty="0"/>
              <a:t>(</a:t>
            </a:r>
            <a:r>
              <a:rPr lang="en-US" sz="2400" i="1" dirty="0"/>
              <a:t>A</a:t>
            </a:r>
            <a:r>
              <a:rPr lang="en-US" sz="2400" i="1" baseline="-25000" dirty="0"/>
              <a:t>i</a:t>
            </a:r>
            <a:r>
              <a:rPr lang="en-US" sz="2400" dirty="0"/>
              <a:t> and </a:t>
            </a:r>
            <a:r>
              <a:rPr lang="en-US" sz="2400" i="1" dirty="0"/>
              <a:t>B</a:t>
            </a:r>
            <a:r>
              <a:rPr lang="en-US" sz="2400" baseline="-25000" dirty="0"/>
              <a:t>1</a:t>
            </a:r>
            <a:r>
              <a:rPr lang="en-US" sz="2400" dirty="0"/>
              <a:t>) + </a:t>
            </a:r>
            <a:r>
              <a:rPr lang="en-US" sz="2400" i="1" dirty="0"/>
              <a:t>P</a:t>
            </a:r>
            <a:r>
              <a:rPr lang="en-US" sz="2400" dirty="0"/>
              <a:t>(</a:t>
            </a:r>
            <a:r>
              <a:rPr lang="en-US" sz="2400" i="1" dirty="0"/>
              <a:t>A</a:t>
            </a:r>
            <a:r>
              <a:rPr lang="en-US" sz="2400" i="1" baseline="-25000" dirty="0"/>
              <a:t>i</a:t>
            </a:r>
            <a:r>
              <a:rPr lang="en-US" sz="2400" dirty="0"/>
              <a:t> and </a:t>
            </a:r>
            <a:r>
              <a:rPr lang="en-US" sz="2400" i="1" dirty="0"/>
              <a:t>B</a:t>
            </a:r>
            <a:r>
              <a:rPr lang="en-US" sz="2400" baseline="-25000" dirty="0"/>
              <a:t>2</a:t>
            </a:r>
            <a:r>
              <a:rPr lang="en-US" sz="2400" dirty="0"/>
              <a:t>) + … + </a:t>
            </a:r>
            <a:r>
              <a:rPr lang="en-US" sz="2400" i="1" dirty="0"/>
              <a:t>P</a:t>
            </a:r>
            <a:r>
              <a:rPr lang="en-US" sz="2400" dirty="0"/>
              <a:t>(</a:t>
            </a:r>
            <a:r>
              <a:rPr lang="en-US" sz="2400" i="1" dirty="0"/>
              <a:t>A</a:t>
            </a:r>
            <a:r>
              <a:rPr lang="en-US" sz="2400" i="1" baseline="-25000" dirty="0"/>
              <a:t>i</a:t>
            </a:r>
            <a:r>
              <a:rPr lang="en-US" sz="2400" dirty="0"/>
              <a:t> and </a:t>
            </a:r>
            <a:r>
              <a:rPr lang="en-US" sz="2400" i="1" dirty="0" err="1"/>
              <a:t>B</a:t>
            </a:r>
            <a:r>
              <a:rPr lang="en-US" sz="2400" i="1" baseline="-25000" dirty="0" err="1"/>
              <a:t>n</a:t>
            </a:r>
            <a:r>
              <a:rPr lang="en-US" sz="2400" dirty="0"/>
              <a:t>) </a:t>
            </a:r>
          </a:p>
          <a:p>
            <a:endParaRPr lang="en-US" dirty="0"/>
          </a:p>
        </p:txBody>
      </p:sp>
    </p:spTree>
    <p:extLst>
      <p:ext uri="{BB962C8B-B14F-4D97-AF65-F5344CB8AC3E}">
        <p14:creationId xmlns:p14="http://schemas.microsoft.com/office/powerpoint/2010/main" val="3934351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F2DF-BE8B-496C-B3BE-A481C38F3E6C}"/>
              </a:ext>
            </a:extLst>
          </p:cNvPr>
          <p:cNvSpPr>
            <a:spLocks noGrp="1"/>
          </p:cNvSpPr>
          <p:nvPr>
            <p:ph type="title"/>
          </p:nvPr>
        </p:nvSpPr>
        <p:spPr/>
        <p:txBody>
          <a:bodyPr/>
          <a:lstStyle/>
          <a:p>
            <a:r>
              <a:rPr lang="en-US" dirty="0"/>
              <a:t>Example (contd.)</a:t>
            </a:r>
            <a:endParaRPr lang="en-IN" dirty="0"/>
          </a:p>
        </p:txBody>
      </p:sp>
      <p:sp>
        <p:nvSpPr>
          <p:cNvPr id="4" name="Footer Placeholder 3">
            <a:extLst>
              <a:ext uri="{FF2B5EF4-FFF2-40B4-BE49-F238E27FC236}">
                <a16:creationId xmlns:a16="http://schemas.microsoft.com/office/drawing/2014/main" id="{07A01D67-5A9F-43DD-A70C-1C668BDF2583}"/>
              </a:ext>
            </a:extLst>
          </p:cNvPr>
          <p:cNvSpPr>
            <a:spLocks noGrp="1"/>
          </p:cNvSpPr>
          <p:nvPr>
            <p:ph type="ftr" sz="quarter" idx="11"/>
          </p:nvPr>
        </p:nvSpPr>
        <p:spPr/>
        <p:txBody>
          <a:bodyPr/>
          <a:lstStyle/>
          <a:p>
            <a:r>
              <a:rPr lang="en-US" sz="1200" dirty="0"/>
              <a:t>Dr. Sameer Anand, SSCBS, DU</a:t>
            </a:r>
          </a:p>
        </p:txBody>
      </p:sp>
      <p:sp>
        <p:nvSpPr>
          <p:cNvPr id="5" name="Content Placeholder 7">
            <a:extLst>
              <a:ext uri="{FF2B5EF4-FFF2-40B4-BE49-F238E27FC236}">
                <a16:creationId xmlns:a16="http://schemas.microsoft.com/office/drawing/2014/main" id="{B596DF87-490A-4376-AE1B-49F1ACD9BD71}"/>
              </a:ext>
            </a:extLst>
          </p:cNvPr>
          <p:cNvSpPr>
            <a:spLocks noGrp="1"/>
          </p:cNvSpPr>
          <p:nvPr>
            <p:ph idx="1"/>
          </p:nvPr>
        </p:nvSpPr>
        <p:spPr>
          <a:xfrm>
            <a:off x="1096963" y="1846263"/>
            <a:ext cx="10058400" cy="4022725"/>
          </a:xfrm>
        </p:spPr>
        <p:txBody>
          <a:bodyPr/>
          <a:lstStyle/>
          <a:p>
            <a:pPr>
              <a:buFont typeface="Arial" panose="020B0604020202020204" pitchFamily="34" charset="0"/>
              <a:buChar char="•"/>
            </a:pPr>
            <a:r>
              <a:rPr lang="en-US" dirty="0"/>
              <a:t> </a:t>
            </a:r>
            <a:r>
              <a:rPr lang="en-US" sz="2200" dirty="0"/>
              <a:t>Events </a:t>
            </a:r>
            <a:r>
              <a:rPr lang="en-US" sz="2200" i="1" dirty="0"/>
              <a:t>F</a:t>
            </a:r>
            <a:r>
              <a:rPr lang="en-US" sz="2200" dirty="0"/>
              <a:t> and </a:t>
            </a:r>
            <a:r>
              <a:rPr lang="en-US" sz="2200" i="1" dirty="0"/>
              <a:t>M</a:t>
            </a:r>
            <a:r>
              <a:rPr lang="en-US" sz="2200" dirty="0"/>
              <a:t> are mutually exclusive, as are events </a:t>
            </a:r>
            <a:r>
              <a:rPr lang="en-US" sz="2200" i="1" dirty="0"/>
              <a:t>B</a:t>
            </a:r>
            <a:r>
              <a:rPr lang="en-US" sz="2200" i="1" baseline="-25000" dirty="0"/>
              <a:t>1</a:t>
            </a:r>
            <a:r>
              <a:rPr lang="en-US" sz="2200" i="1" dirty="0"/>
              <a:t>, B</a:t>
            </a:r>
            <a:r>
              <a:rPr lang="en-US" sz="2200" i="1" baseline="-25000" dirty="0"/>
              <a:t>2</a:t>
            </a:r>
            <a:r>
              <a:rPr lang="en-US" sz="2200" dirty="0"/>
              <a:t>, and </a:t>
            </a:r>
            <a:r>
              <a:rPr lang="en-US" sz="2200" i="1" dirty="0"/>
              <a:t>B</a:t>
            </a:r>
            <a:r>
              <a:rPr lang="en-US" sz="2200" i="1" baseline="-25000" dirty="0"/>
              <a:t>3</a:t>
            </a:r>
            <a:r>
              <a:rPr lang="en-US" sz="2200" dirty="0"/>
              <a:t> since a respondent may be only male or female and prefer exactly one of the three brands. We can use Rule 3 to find, for example, </a:t>
            </a:r>
            <a:r>
              <a:rPr lang="en-US" sz="2200" i="1" dirty="0"/>
              <a:t>P(B</a:t>
            </a:r>
            <a:r>
              <a:rPr lang="en-US" sz="2200" i="1" baseline="-25000" dirty="0"/>
              <a:t>1</a:t>
            </a:r>
            <a:r>
              <a:rPr lang="en-US" sz="2200" i="1" dirty="0"/>
              <a:t> or B</a:t>
            </a:r>
            <a:r>
              <a:rPr lang="en-US" sz="2200" i="1" baseline="-25000" dirty="0"/>
              <a:t>2</a:t>
            </a:r>
            <a:r>
              <a:rPr lang="en-US" sz="2200" i="1" dirty="0"/>
              <a:t>) </a:t>
            </a:r>
            <a:r>
              <a:rPr lang="en-US" sz="2200" dirty="0"/>
              <a:t>= 0.34 + 0.23 = 0.57. </a:t>
            </a:r>
          </a:p>
          <a:p>
            <a:pPr>
              <a:buFont typeface="Arial" panose="020B0604020202020204" pitchFamily="34" charset="0"/>
              <a:buChar char="•"/>
            </a:pPr>
            <a:r>
              <a:rPr lang="en-US" sz="2200" dirty="0"/>
              <a:t> Events </a:t>
            </a:r>
            <a:r>
              <a:rPr lang="en-US" sz="2200" i="1" dirty="0"/>
              <a:t>F</a:t>
            </a:r>
            <a:r>
              <a:rPr lang="en-US" sz="2200" dirty="0"/>
              <a:t> and </a:t>
            </a:r>
            <a:r>
              <a:rPr lang="en-US" sz="2200" i="1" dirty="0"/>
              <a:t>B</a:t>
            </a:r>
            <a:r>
              <a:rPr lang="en-US" sz="2200" i="1" baseline="-25000" dirty="0"/>
              <a:t>1</a:t>
            </a:r>
            <a:r>
              <a:rPr lang="en-US" sz="2200" dirty="0"/>
              <a:t>, however, are not mutually exclusive because a respondent can be both female and prefer brand 1. Therefore, using Rule 4, we have </a:t>
            </a:r>
            <a:r>
              <a:rPr lang="en-US" sz="2200" i="1" dirty="0"/>
              <a:t>P(F or B</a:t>
            </a:r>
            <a:r>
              <a:rPr lang="en-US" sz="2200" i="1" baseline="-25000" dirty="0"/>
              <a:t>1</a:t>
            </a:r>
            <a:r>
              <a:rPr lang="en-US" sz="2200" i="1" dirty="0"/>
              <a:t>) = P(F) + P(B</a:t>
            </a:r>
            <a:r>
              <a:rPr lang="en-US" sz="2200" i="1" baseline="-25000" dirty="0"/>
              <a:t>1</a:t>
            </a:r>
            <a:r>
              <a:rPr lang="en-US" sz="2200" i="1" dirty="0"/>
              <a:t>) – P(F and B</a:t>
            </a:r>
            <a:r>
              <a:rPr lang="en-US" sz="2200" i="1" baseline="-25000" dirty="0"/>
              <a:t>1</a:t>
            </a:r>
            <a:r>
              <a:rPr lang="en-US" sz="2200" i="1" dirty="0"/>
              <a:t>) </a:t>
            </a:r>
            <a:r>
              <a:rPr lang="en-US" sz="2200" dirty="0"/>
              <a:t>= 0.37 + 0.34 – 0.09 = 0.62.</a:t>
            </a:r>
          </a:p>
          <a:p>
            <a:endParaRPr lang="en-US" sz="2000" dirty="0"/>
          </a:p>
        </p:txBody>
      </p:sp>
      <p:pic>
        <p:nvPicPr>
          <p:cNvPr id="6" name="Picture 5" descr="BA2-Figure-5.2-new-copy.png">
            <a:extLst>
              <a:ext uri="{FF2B5EF4-FFF2-40B4-BE49-F238E27FC236}">
                <a16:creationId xmlns:a16="http://schemas.microsoft.com/office/drawing/2014/main" id="{2E09E78B-C096-4DBE-92F9-68FF9E2E3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067" y="3935029"/>
            <a:ext cx="6012160" cy="2297029"/>
          </a:xfrm>
          <a:prstGeom prst="rect">
            <a:avLst/>
          </a:prstGeom>
        </p:spPr>
      </p:pic>
    </p:spTree>
    <p:extLst>
      <p:ext uri="{BB962C8B-B14F-4D97-AF65-F5344CB8AC3E}">
        <p14:creationId xmlns:p14="http://schemas.microsoft.com/office/powerpoint/2010/main" val="2852243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7679-E3A6-4A5C-808E-C59404D5151C}"/>
              </a:ext>
            </a:extLst>
          </p:cNvPr>
          <p:cNvSpPr>
            <a:spLocks noGrp="1"/>
          </p:cNvSpPr>
          <p:nvPr>
            <p:ph type="title"/>
          </p:nvPr>
        </p:nvSpPr>
        <p:spPr/>
        <p:txBody>
          <a:bodyPr/>
          <a:lstStyle/>
          <a:p>
            <a:r>
              <a:rPr lang="en-US" dirty="0"/>
              <a:t>Conditional Probability</a:t>
            </a:r>
            <a:endParaRPr lang="en-IN" dirty="0"/>
          </a:p>
        </p:txBody>
      </p:sp>
      <p:sp>
        <p:nvSpPr>
          <p:cNvPr id="3" name="Content Placeholder 2">
            <a:extLst>
              <a:ext uri="{FF2B5EF4-FFF2-40B4-BE49-F238E27FC236}">
                <a16:creationId xmlns:a16="http://schemas.microsoft.com/office/drawing/2014/main" id="{D2303071-BF96-46F1-8244-E5AA31BBB347}"/>
              </a:ext>
            </a:extLst>
          </p:cNvPr>
          <p:cNvSpPr>
            <a:spLocks noGrp="1"/>
          </p:cNvSpPr>
          <p:nvPr>
            <p:ph idx="1"/>
          </p:nvPr>
        </p:nvSpPr>
        <p:spPr/>
        <p:txBody>
          <a:bodyPr/>
          <a:lstStyle/>
          <a:p>
            <a:pPr>
              <a:buFont typeface="Arial" panose="020B0604020202020204" pitchFamily="34" charset="0"/>
              <a:buChar char="•"/>
            </a:pPr>
            <a:r>
              <a:rPr lang="en-US" sz="3200" dirty="0"/>
              <a:t>  Conditional probability is the probability of occurrence of </a:t>
            </a:r>
          </a:p>
          <a:p>
            <a:pPr marL="0" indent="0">
              <a:buNone/>
            </a:pPr>
            <a:r>
              <a:rPr lang="en-US" sz="3200" dirty="0"/>
              <a:t>    one event </a:t>
            </a:r>
            <a:r>
              <a:rPr lang="en-US" sz="3200" i="1" dirty="0"/>
              <a:t>A</a:t>
            </a:r>
            <a:r>
              <a:rPr lang="en-US" sz="3200" dirty="0"/>
              <a:t>, given that another event </a:t>
            </a:r>
            <a:r>
              <a:rPr lang="en-US" sz="3200" i="1" dirty="0"/>
              <a:t>B</a:t>
            </a:r>
            <a:r>
              <a:rPr lang="en-US" sz="3200" dirty="0"/>
              <a:t> is known to be </a:t>
            </a:r>
          </a:p>
          <a:p>
            <a:pPr marL="0" indent="0">
              <a:buNone/>
            </a:pPr>
            <a:r>
              <a:rPr lang="en-US" sz="3200" dirty="0"/>
              <a:t>    true or has already occurred.</a:t>
            </a:r>
          </a:p>
          <a:p>
            <a:endParaRPr lang="en-IN" dirty="0"/>
          </a:p>
        </p:txBody>
      </p:sp>
      <p:sp>
        <p:nvSpPr>
          <p:cNvPr id="4" name="Footer Placeholder 3">
            <a:extLst>
              <a:ext uri="{FF2B5EF4-FFF2-40B4-BE49-F238E27FC236}">
                <a16:creationId xmlns:a16="http://schemas.microsoft.com/office/drawing/2014/main" id="{88444E75-0E3B-46A5-B518-C91B5100756A}"/>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262505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F4F9-6021-4D64-9352-968BD338E8CE}"/>
              </a:ext>
            </a:extLst>
          </p:cNvPr>
          <p:cNvSpPr>
            <a:spLocks noGrp="1"/>
          </p:cNvSpPr>
          <p:nvPr>
            <p:ph type="title"/>
          </p:nvPr>
        </p:nvSpPr>
        <p:spPr/>
        <p:txBody>
          <a:bodyPr/>
          <a:lstStyle/>
          <a:p>
            <a:r>
              <a:rPr lang="en-US" dirty="0"/>
              <a:t>Conditional Probability Formula</a:t>
            </a:r>
            <a:endParaRPr lang="en-IN" dirty="0"/>
          </a:p>
        </p:txBody>
      </p:sp>
      <p:sp>
        <p:nvSpPr>
          <p:cNvPr id="4" name="Footer Placeholder 3">
            <a:extLst>
              <a:ext uri="{FF2B5EF4-FFF2-40B4-BE49-F238E27FC236}">
                <a16:creationId xmlns:a16="http://schemas.microsoft.com/office/drawing/2014/main" id="{16C7DE53-97E8-4060-A200-76378B1442F8}"/>
              </a:ext>
            </a:extLst>
          </p:cNvPr>
          <p:cNvSpPr>
            <a:spLocks noGrp="1"/>
          </p:cNvSpPr>
          <p:nvPr>
            <p:ph type="ftr" sz="quarter" idx="11"/>
          </p:nvPr>
        </p:nvSpPr>
        <p:spPr/>
        <p:txBody>
          <a:bodyPr/>
          <a:lstStyle/>
          <a:p>
            <a:r>
              <a:rPr lang="en-US" sz="1200" dirty="0"/>
              <a:t>Dr. Sameer Anand, SSCBS, DU</a:t>
            </a:r>
          </a:p>
        </p:txBody>
      </p:sp>
      <p:sp>
        <p:nvSpPr>
          <p:cNvPr id="5" name="Content Placeholder 4">
            <a:extLst>
              <a:ext uri="{FF2B5EF4-FFF2-40B4-BE49-F238E27FC236}">
                <a16:creationId xmlns:a16="http://schemas.microsoft.com/office/drawing/2014/main" id="{C24BD990-126D-4CB5-8FFB-EF36BFF25095}"/>
              </a:ext>
            </a:extLst>
          </p:cNvPr>
          <p:cNvSpPr>
            <a:spLocks noGrp="1"/>
          </p:cNvSpPr>
          <p:nvPr>
            <p:ph idx="1"/>
          </p:nvPr>
        </p:nvSpPr>
        <p:spPr>
          <a:xfrm>
            <a:off x="1096963" y="1846263"/>
            <a:ext cx="10058400" cy="4022725"/>
          </a:xfrm>
        </p:spPr>
        <p:txBody>
          <a:bodyPr/>
          <a:lstStyle/>
          <a:p>
            <a:pPr>
              <a:buFont typeface="Arial" panose="020B0604020202020204" pitchFamily="34" charset="0"/>
              <a:buChar char="•"/>
            </a:pPr>
            <a:r>
              <a:rPr lang="en-US" sz="2800" dirty="0"/>
              <a:t> The conditional probability of an event A  given that event B  is</a:t>
            </a:r>
          </a:p>
          <a:p>
            <a:pPr marL="0" indent="0">
              <a:buNone/>
            </a:pPr>
            <a:r>
              <a:rPr lang="en-US" sz="2800" dirty="0"/>
              <a:t>    known to have occurred is</a:t>
            </a:r>
          </a:p>
          <a:p>
            <a:endParaRPr lang="en-US" dirty="0"/>
          </a:p>
          <a:p>
            <a:endParaRPr lang="en-US" dirty="0"/>
          </a:p>
          <a:p>
            <a:endParaRPr lang="en-US" dirty="0"/>
          </a:p>
          <a:p>
            <a:pPr>
              <a:buFont typeface="Arial" panose="020B0604020202020204" pitchFamily="34" charset="0"/>
              <a:buChar char="•"/>
            </a:pPr>
            <a:r>
              <a:rPr lang="en-US" sz="2800" dirty="0"/>
              <a:t> We read the notation </a:t>
            </a:r>
            <a:r>
              <a:rPr lang="en-US" sz="2800" i="1" dirty="0"/>
              <a:t>P(A|B)</a:t>
            </a:r>
            <a:r>
              <a:rPr lang="en-US" sz="2800" dirty="0"/>
              <a:t> as “the probability of </a:t>
            </a:r>
            <a:r>
              <a:rPr lang="en-US" sz="2800" i="1" dirty="0"/>
              <a:t>A</a:t>
            </a:r>
            <a:r>
              <a:rPr lang="en-US" sz="2800" dirty="0"/>
              <a:t> given </a:t>
            </a:r>
            <a:r>
              <a:rPr lang="en-US" sz="2800" i="1" dirty="0"/>
              <a:t>B</a:t>
            </a:r>
            <a:r>
              <a:rPr lang="en-US" sz="2800" dirty="0"/>
              <a:t>.”</a:t>
            </a:r>
          </a:p>
        </p:txBody>
      </p:sp>
      <p:pic>
        <p:nvPicPr>
          <p:cNvPr id="3" name="Picture 2">
            <a:extLst>
              <a:ext uri="{FF2B5EF4-FFF2-40B4-BE49-F238E27FC236}">
                <a16:creationId xmlns:a16="http://schemas.microsoft.com/office/drawing/2014/main" id="{572C4A38-D1D1-478B-8CA0-BBB766C1D7AA}"/>
              </a:ext>
            </a:extLst>
          </p:cNvPr>
          <p:cNvPicPr>
            <a:picLocks noChangeAspect="1"/>
          </p:cNvPicPr>
          <p:nvPr/>
        </p:nvPicPr>
        <p:blipFill>
          <a:blip r:embed="rId2"/>
          <a:stretch>
            <a:fillRect/>
          </a:stretch>
        </p:blipFill>
        <p:spPr>
          <a:xfrm>
            <a:off x="2083802" y="3041110"/>
            <a:ext cx="6124575" cy="1095375"/>
          </a:xfrm>
          <a:prstGeom prst="rect">
            <a:avLst/>
          </a:prstGeom>
        </p:spPr>
      </p:pic>
    </p:spTree>
    <p:extLst>
      <p:ext uri="{BB962C8B-B14F-4D97-AF65-F5344CB8AC3E}">
        <p14:creationId xmlns:p14="http://schemas.microsoft.com/office/powerpoint/2010/main" val="395367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72F7-DD57-4B15-BB9D-070288A8265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303F2F5-D1E1-4775-A29C-48A719483A1F}"/>
              </a:ext>
            </a:extLst>
          </p:cNvPr>
          <p:cNvSpPr>
            <a:spLocks noGrp="1"/>
          </p:cNvSpPr>
          <p:nvPr>
            <p:ph idx="1"/>
          </p:nvPr>
        </p:nvSpPr>
        <p:spPr/>
        <p:txBody>
          <a:bodyPr/>
          <a:lstStyle/>
          <a:p>
            <a:pPr marL="457200" indent="-457200">
              <a:buFont typeface="+mj-lt"/>
              <a:buAutoNum type="arabicPeriod"/>
            </a:pPr>
            <a:r>
              <a:rPr lang="en-IN" dirty="0"/>
              <a:t>Business Analytics : JAMES EVANS</a:t>
            </a:r>
          </a:p>
          <a:p>
            <a:pPr marL="457200" indent="-457200">
              <a:buFont typeface="+mj-lt"/>
              <a:buAutoNum type="arabicPeriod"/>
            </a:pPr>
            <a:r>
              <a:rPr lang="en-IN" dirty="0"/>
              <a:t>Statistics for Business : STINE AND FOSTER</a:t>
            </a:r>
          </a:p>
          <a:p>
            <a:pPr marL="457200" indent="-457200">
              <a:buFont typeface="+mj-lt"/>
              <a:buAutoNum type="arabicPeriod"/>
            </a:pPr>
            <a:r>
              <a:rPr lang="en-IN" dirty="0"/>
              <a:t>Introduction to Probability Models  :  Sheldon Ross</a:t>
            </a:r>
          </a:p>
          <a:p>
            <a:pPr marL="457200" indent="-457200">
              <a:buFont typeface="+mj-lt"/>
              <a:buAutoNum type="arabicPeriod"/>
            </a:pPr>
            <a:r>
              <a:rPr lang="en-IN" dirty="0"/>
              <a:t>An Introduction to Statistical Learning with Applications in R : Gareth James, Daniela Witten, Trevor Hastie, Robert </a:t>
            </a:r>
            <a:r>
              <a:rPr lang="en-IN" dirty="0" err="1"/>
              <a:t>Tibshirani</a:t>
            </a:r>
            <a:endParaRPr lang="en-IN" dirty="0"/>
          </a:p>
          <a:p>
            <a:pPr marL="457200" indent="-457200">
              <a:buFont typeface="+mj-lt"/>
              <a:buAutoNum type="arabicPeriod"/>
            </a:pPr>
            <a:r>
              <a:rPr lang="en-IN" dirty="0"/>
              <a:t>Business Analytics – The Science of Data – Driven Decision Making : U. Dinesh Kumar, Wiley</a:t>
            </a:r>
          </a:p>
          <a:p>
            <a:pPr marL="0" indent="0">
              <a:buNone/>
            </a:pPr>
            <a:r>
              <a:rPr lang="en-IN" dirty="0"/>
              <a:t>         </a:t>
            </a:r>
          </a:p>
        </p:txBody>
      </p:sp>
      <p:sp>
        <p:nvSpPr>
          <p:cNvPr id="4" name="Footer Placeholder 3">
            <a:extLst>
              <a:ext uri="{FF2B5EF4-FFF2-40B4-BE49-F238E27FC236}">
                <a16:creationId xmlns:a16="http://schemas.microsoft.com/office/drawing/2014/main" id="{94DA4274-97A1-4E10-A93E-6A39B0BF8415}"/>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546167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2B65-23A9-42D6-A06C-02A8F53E2CCF}"/>
              </a:ext>
            </a:extLst>
          </p:cNvPr>
          <p:cNvSpPr>
            <a:spLocks noGrp="1"/>
          </p:cNvSpPr>
          <p:nvPr>
            <p:ph type="title"/>
          </p:nvPr>
        </p:nvSpPr>
        <p:spPr>
          <a:xfrm>
            <a:off x="1097280" y="-248575"/>
            <a:ext cx="10058400" cy="2450237"/>
          </a:xfrm>
        </p:spPr>
        <p:txBody>
          <a:bodyPr>
            <a:noAutofit/>
          </a:bodyPr>
          <a:lstStyle/>
          <a:p>
            <a:br>
              <a:rPr lang="en-IN" sz="3600" dirty="0"/>
            </a:br>
            <a:br>
              <a:rPr lang="en-IN" sz="3600" dirty="0"/>
            </a:br>
            <a:br>
              <a:rPr lang="en-IN" sz="3600" dirty="0"/>
            </a:br>
            <a:br>
              <a:rPr lang="en-IN" sz="6000" dirty="0"/>
            </a:br>
            <a:r>
              <a:rPr lang="en-IN" sz="6000" dirty="0"/>
              <a:t>Example</a:t>
            </a:r>
            <a:br>
              <a:rPr lang="en-IN" sz="3600" dirty="0"/>
            </a:br>
            <a:endParaRPr lang="en-IN" sz="3400" dirty="0"/>
          </a:p>
        </p:txBody>
      </p:sp>
      <p:sp>
        <p:nvSpPr>
          <p:cNvPr id="3" name="Content Placeholder 2">
            <a:extLst>
              <a:ext uri="{FF2B5EF4-FFF2-40B4-BE49-F238E27FC236}">
                <a16:creationId xmlns:a16="http://schemas.microsoft.com/office/drawing/2014/main" id="{57BEE71B-8301-49F2-BA90-E953D3F87C4F}"/>
              </a:ext>
            </a:extLst>
          </p:cNvPr>
          <p:cNvSpPr>
            <a:spLocks noGrp="1"/>
          </p:cNvSpPr>
          <p:nvPr>
            <p:ph idx="1"/>
          </p:nvPr>
        </p:nvSpPr>
        <p:spPr>
          <a:xfrm>
            <a:off x="1097280" y="1845733"/>
            <a:ext cx="10058400" cy="4377513"/>
          </a:xfrm>
        </p:spPr>
        <p:txBody>
          <a:bodyPr>
            <a:normAutofit/>
          </a:bodyPr>
          <a:lstStyle/>
          <a:p>
            <a:pPr marL="0" indent="0">
              <a:buNone/>
            </a:pPr>
            <a:endParaRPr lang="en-IN" sz="3600" dirty="0"/>
          </a:p>
          <a:p>
            <a:pPr marL="0" indent="0">
              <a:buNone/>
            </a:pPr>
            <a:r>
              <a:rPr lang="en-IN" sz="3600" dirty="0"/>
              <a:t>A family has two children. What is the conditional probability that both are boys given that at least one of them is a boy?</a:t>
            </a:r>
            <a:br>
              <a:rPr lang="en-IN" sz="3600" dirty="0"/>
            </a:br>
            <a:endParaRPr lang="en-IN" sz="3600" dirty="0"/>
          </a:p>
        </p:txBody>
      </p:sp>
      <p:sp>
        <p:nvSpPr>
          <p:cNvPr id="4" name="Footer Placeholder 3">
            <a:extLst>
              <a:ext uri="{FF2B5EF4-FFF2-40B4-BE49-F238E27FC236}">
                <a16:creationId xmlns:a16="http://schemas.microsoft.com/office/drawing/2014/main" id="{51ECBF64-4DD2-43D8-ACF5-AF77572700A2}"/>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0399842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280B-E002-400D-BB61-B15AC5A35754}"/>
              </a:ext>
            </a:extLst>
          </p:cNvPr>
          <p:cNvSpPr>
            <a:spLocks noGrp="1"/>
          </p:cNvSpPr>
          <p:nvPr>
            <p:ph type="title"/>
          </p:nvPr>
        </p:nvSpPr>
        <p:spPr/>
        <p:txBody>
          <a:bodyPr/>
          <a:lstStyle/>
          <a:p>
            <a:r>
              <a:rPr lang="en-IN" dirty="0"/>
              <a:t>Ans.</a:t>
            </a:r>
          </a:p>
        </p:txBody>
      </p:sp>
      <p:sp>
        <p:nvSpPr>
          <p:cNvPr id="3" name="Content Placeholder 2">
            <a:extLst>
              <a:ext uri="{FF2B5EF4-FFF2-40B4-BE49-F238E27FC236}">
                <a16:creationId xmlns:a16="http://schemas.microsoft.com/office/drawing/2014/main" id="{C00F9B67-E649-4DB5-BDE6-793172F4D273}"/>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    Let A be the event such that both are boys </a:t>
            </a:r>
          </a:p>
          <a:p>
            <a:pPr marL="0" indent="0">
              <a:buNone/>
            </a:pPr>
            <a:r>
              <a:rPr lang="en-IN" dirty="0"/>
              <a:t>      A = {bb}      </a:t>
            </a:r>
          </a:p>
          <a:p>
            <a:pPr marL="0" indent="0">
              <a:buNone/>
            </a:pPr>
            <a:r>
              <a:rPr lang="en-IN" dirty="0"/>
              <a:t>      Let B be the event such that at least one of them is a boy</a:t>
            </a:r>
          </a:p>
          <a:p>
            <a:pPr marL="0" indent="0">
              <a:buNone/>
            </a:pPr>
            <a:r>
              <a:rPr lang="en-IN" dirty="0"/>
              <a:t>      B = {</a:t>
            </a:r>
            <a:r>
              <a:rPr lang="en-IN" dirty="0" err="1"/>
              <a:t>bg</a:t>
            </a:r>
            <a:r>
              <a:rPr lang="en-IN" dirty="0"/>
              <a:t>, </a:t>
            </a:r>
            <a:r>
              <a:rPr lang="en-IN" dirty="0" err="1"/>
              <a:t>gb</a:t>
            </a:r>
            <a:r>
              <a:rPr lang="en-IN" dirty="0"/>
              <a:t>, bb}      </a:t>
            </a:r>
          </a:p>
          <a:p>
            <a:pPr marL="0" indent="0">
              <a:buNone/>
            </a:pPr>
            <a:r>
              <a:rPr lang="en-IN" dirty="0"/>
              <a:t>      P(B) = 3/4</a:t>
            </a:r>
          </a:p>
          <a:p>
            <a:pPr marL="0" indent="0">
              <a:buNone/>
            </a:pPr>
            <a:r>
              <a:rPr lang="en-IN" dirty="0"/>
              <a:t>      (A and B) = {bb}     </a:t>
            </a:r>
          </a:p>
          <a:p>
            <a:pPr marL="0" indent="0">
              <a:buNone/>
            </a:pPr>
            <a:r>
              <a:rPr lang="en-IN" dirty="0"/>
              <a:t>      P(A and B) = 1/4</a:t>
            </a:r>
          </a:p>
          <a:p>
            <a:pPr marL="0" indent="0">
              <a:buNone/>
            </a:pPr>
            <a:r>
              <a:rPr lang="en-IN" dirty="0"/>
              <a:t>      P(A/B) = P(A and B) / P(B)</a:t>
            </a:r>
          </a:p>
          <a:p>
            <a:pPr marL="0" indent="0">
              <a:buNone/>
            </a:pPr>
            <a:r>
              <a:rPr lang="en-IN" dirty="0"/>
              <a:t>                   = (1/4)/(3/4)</a:t>
            </a:r>
          </a:p>
          <a:p>
            <a:pPr marL="0" indent="0">
              <a:buNone/>
            </a:pPr>
            <a:r>
              <a:rPr lang="en-IN" dirty="0"/>
              <a:t>                   = 1/3</a:t>
            </a:r>
          </a:p>
        </p:txBody>
      </p:sp>
      <p:sp>
        <p:nvSpPr>
          <p:cNvPr id="4" name="Footer Placeholder 3">
            <a:extLst>
              <a:ext uri="{FF2B5EF4-FFF2-40B4-BE49-F238E27FC236}">
                <a16:creationId xmlns:a16="http://schemas.microsoft.com/office/drawing/2014/main" id="{4700E873-B5BF-4340-A7E0-275FD16D5061}"/>
              </a:ext>
            </a:extLst>
          </p:cNvPr>
          <p:cNvSpPr>
            <a:spLocks noGrp="1"/>
          </p:cNvSpPr>
          <p:nvPr>
            <p:ph type="ftr" sz="quarter" idx="11"/>
          </p:nvPr>
        </p:nvSpPr>
        <p:spPr/>
        <p:txBody>
          <a:bodyPr/>
          <a:lstStyle/>
          <a:p>
            <a:r>
              <a:rPr lang="en-US"/>
              <a:t>Dr. Sameer Anand, SSCBS, DU</a:t>
            </a:r>
            <a:endParaRPr lang="en-US" dirty="0"/>
          </a:p>
        </p:txBody>
      </p:sp>
    </p:spTree>
    <p:extLst>
      <p:ext uri="{BB962C8B-B14F-4D97-AF65-F5344CB8AC3E}">
        <p14:creationId xmlns:p14="http://schemas.microsoft.com/office/powerpoint/2010/main" val="4150870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AF07-88B6-45ED-90EC-70C93C05B000}"/>
              </a:ext>
            </a:extLst>
          </p:cNvPr>
          <p:cNvSpPr>
            <a:spLocks noGrp="1"/>
          </p:cNvSpPr>
          <p:nvPr>
            <p:ph type="title"/>
          </p:nvPr>
        </p:nvSpPr>
        <p:spPr/>
        <p:txBody>
          <a:bodyPr/>
          <a:lstStyle/>
          <a:p>
            <a:r>
              <a:rPr lang="en-US" dirty="0"/>
              <a:t>Variations of the Conditional Probability Formula </a:t>
            </a:r>
            <a:endParaRPr lang="en-IN" dirty="0"/>
          </a:p>
        </p:txBody>
      </p:sp>
      <p:sp>
        <p:nvSpPr>
          <p:cNvPr id="4" name="Footer Placeholder 3">
            <a:extLst>
              <a:ext uri="{FF2B5EF4-FFF2-40B4-BE49-F238E27FC236}">
                <a16:creationId xmlns:a16="http://schemas.microsoft.com/office/drawing/2014/main" id="{FC0C7E61-8EED-4C39-BE9C-E5AC9267A314}"/>
              </a:ext>
            </a:extLst>
          </p:cNvPr>
          <p:cNvSpPr>
            <a:spLocks noGrp="1"/>
          </p:cNvSpPr>
          <p:nvPr>
            <p:ph type="ftr" sz="quarter" idx="11"/>
          </p:nvPr>
        </p:nvSpPr>
        <p:spPr/>
        <p:txBody>
          <a:bodyPr/>
          <a:lstStyle/>
          <a:p>
            <a:r>
              <a:rPr lang="en-US" sz="1200" dirty="0"/>
              <a:t>Dr. Sameer Anand, SSCBS, DU</a:t>
            </a:r>
          </a:p>
        </p:txBody>
      </p:sp>
      <p:sp>
        <p:nvSpPr>
          <p:cNvPr id="9" name="Content Placeholder 5">
            <a:extLst>
              <a:ext uri="{FF2B5EF4-FFF2-40B4-BE49-F238E27FC236}">
                <a16:creationId xmlns:a16="http://schemas.microsoft.com/office/drawing/2014/main" id="{A1A2B11E-09BE-4068-96E8-1B68102829D6}"/>
              </a:ext>
            </a:extLst>
          </p:cNvPr>
          <p:cNvSpPr>
            <a:spLocks noGrp="1"/>
          </p:cNvSpPr>
          <p:nvPr>
            <p:ph idx="1"/>
          </p:nvPr>
        </p:nvSpPr>
        <p:spPr>
          <a:xfrm>
            <a:off x="1096963" y="1846263"/>
            <a:ext cx="10058400" cy="4022725"/>
          </a:xfrm>
        </p:spPr>
        <p:txBody>
          <a:bodyPr/>
          <a:lstStyle/>
          <a:p>
            <a:pPr marL="109537" indent="0">
              <a:buNone/>
            </a:pPr>
            <a:endParaRPr lang="en-US" dirty="0"/>
          </a:p>
          <a:p>
            <a:pPr marL="109537" indent="0">
              <a:buNone/>
            </a:pPr>
            <a:r>
              <a:rPr lang="en-US" dirty="0"/>
              <a:t> </a:t>
            </a:r>
            <a:endParaRPr lang="en-US" i="1" dirty="0"/>
          </a:p>
          <a:p>
            <a:pPr>
              <a:buFont typeface="Arial" panose="020B0604020202020204" pitchFamily="34" charset="0"/>
              <a:buChar char="•"/>
            </a:pPr>
            <a:r>
              <a:rPr lang="en-US" sz="2400" i="1" dirty="0"/>
              <a:t> P(A and B) =  P(A | B) P(B)</a:t>
            </a:r>
          </a:p>
          <a:p>
            <a:pPr>
              <a:buFont typeface="Arial" panose="020B0604020202020204" pitchFamily="34" charset="0"/>
              <a:buChar char="•"/>
            </a:pPr>
            <a:r>
              <a:rPr lang="en-US" sz="2400" i="1" dirty="0"/>
              <a:t> P(B and A) =  P(B | A) P(A)</a:t>
            </a:r>
          </a:p>
          <a:p>
            <a:pPr lvl="1"/>
            <a:r>
              <a:rPr lang="en-US" sz="2400" dirty="0"/>
              <a:t>Note: </a:t>
            </a:r>
            <a:r>
              <a:rPr lang="en-US" sz="2400" i="1" dirty="0"/>
              <a:t>P(A and B) = P(B and A) </a:t>
            </a:r>
          </a:p>
          <a:p>
            <a:pPr marL="201168" lvl="1" indent="0">
              <a:buNone/>
            </a:pPr>
            <a:endParaRPr lang="en-US" sz="2400" i="1" dirty="0"/>
          </a:p>
          <a:p>
            <a:pPr>
              <a:buFont typeface="Arial" panose="020B0604020202020204" pitchFamily="34" charset="0"/>
              <a:buChar char="•"/>
            </a:pPr>
            <a:r>
              <a:rPr lang="en-US" sz="2400" dirty="0"/>
              <a:t> </a:t>
            </a:r>
            <a:r>
              <a:rPr lang="en-US" sz="2400" u="sng" dirty="0"/>
              <a:t>Multiplication law of probability</a:t>
            </a:r>
            <a:r>
              <a:rPr lang="en-US" sz="2400" dirty="0"/>
              <a:t>:</a:t>
            </a:r>
          </a:p>
        </p:txBody>
      </p:sp>
      <p:pic>
        <p:nvPicPr>
          <p:cNvPr id="3" name="Picture 2">
            <a:extLst>
              <a:ext uri="{FF2B5EF4-FFF2-40B4-BE49-F238E27FC236}">
                <a16:creationId xmlns:a16="http://schemas.microsoft.com/office/drawing/2014/main" id="{677CD7FF-C2FF-4144-BFA5-115DBD1C30A9}"/>
              </a:ext>
            </a:extLst>
          </p:cNvPr>
          <p:cNvPicPr>
            <a:picLocks noChangeAspect="1"/>
          </p:cNvPicPr>
          <p:nvPr/>
        </p:nvPicPr>
        <p:blipFill>
          <a:blip r:embed="rId2"/>
          <a:stretch>
            <a:fillRect/>
          </a:stretch>
        </p:blipFill>
        <p:spPr>
          <a:xfrm>
            <a:off x="2046996" y="1846263"/>
            <a:ext cx="2505075" cy="819150"/>
          </a:xfrm>
          <a:prstGeom prst="rect">
            <a:avLst/>
          </a:prstGeom>
        </p:spPr>
      </p:pic>
      <p:pic>
        <p:nvPicPr>
          <p:cNvPr id="5" name="Picture 4">
            <a:extLst>
              <a:ext uri="{FF2B5EF4-FFF2-40B4-BE49-F238E27FC236}">
                <a16:creationId xmlns:a16="http://schemas.microsoft.com/office/drawing/2014/main" id="{4C00563F-7178-43D0-93A5-F9C0CB9D6200}"/>
              </a:ext>
            </a:extLst>
          </p:cNvPr>
          <p:cNvPicPr>
            <a:picLocks noChangeAspect="1"/>
          </p:cNvPicPr>
          <p:nvPr/>
        </p:nvPicPr>
        <p:blipFill>
          <a:blip r:embed="rId3"/>
          <a:stretch>
            <a:fillRect/>
          </a:stretch>
        </p:blipFill>
        <p:spPr>
          <a:xfrm>
            <a:off x="1432819" y="5167359"/>
            <a:ext cx="5295900" cy="571500"/>
          </a:xfrm>
          <a:prstGeom prst="rect">
            <a:avLst/>
          </a:prstGeom>
        </p:spPr>
      </p:pic>
    </p:spTree>
    <p:extLst>
      <p:ext uri="{BB962C8B-B14F-4D97-AF65-F5344CB8AC3E}">
        <p14:creationId xmlns:p14="http://schemas.microsoft.com/office/powerpoint/2010/main" val="2988047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CC25-9641-467D-A46E-EEA74E24E57A}"/>
              </a:ext>
            </a:extLst>
          </p:cNvPr>
          <p:cNvSpPr>
            <a:spLocks noGrp="1"/>
          </p:cNvSpPr>
          <p:nvPr>
            <p:ph type="title"/>
          </p:nvPr>
        </p:nvSpPr>
        <p:spPr/>
        <p:txBody>
          <a:bodyPr/>
          <a:lstStyle/>
          <a:p>
            <a:r>
              <a:rPr lang="en-US" dirty="0"/>
              <a:t>Extension of the Multiplication Law</a:t>
            </a:r>
            <a:endParaRPr lang="en-IN" dirty="0"/>
          </a:p>
        </p:txBody>
      </p:sp>
      <p:sp>
        <p:nvSpPr>
          <p:cNvPr id="3" name="Content Placeholder 2">
            <a:extLst>
              <a:ext uri="{FF2B5EF4-FFF2-40B4-BE49-F238E27FC236}">
                <a16:creationId xmlns:a16="http://schemas.microsoft.com/office/drawing/2014/main" id="{B50E529D-117D-44AA-9CAD-BBD8F88DCE0C}"/>
              </a:ext>
            </a:extLst>
          </p:cNvPr>
          <p:cNvSpPr>
            <a:spLocks noGrp="1"/>
          </p:cNvSpPr>
          <p:nvPr>
            <p:ph idx="1"/>
          </p:nvPr>
        </p:nvSpPr>
        <p:spPr/>
        <p:txBody>
          <a:bodyPr>
            <a:normAutofit/>
          </a:bodyPr>
          <a:lstStyle/>
          <a:p>
            <a:pPr>
              <a:buFont typeface="Arial" panose="020B0604020202020204" pitchFamily="34" charset="0"/>
              <a:buChar char="•"/>
            </a:pPr>
            <a:r>
              <a:rPr lang="en-US" sz="3200" dirty="0"/>
              <a:t> Suppose </a:t>
            </a:r>
            <a:r>
              <a:rPr lang="en-US" sz="3200" i="1" dirty="0"/>
              <a:t>B</a:t>
            </a:r>
            <a:r>
              <a:rPr lang="en-US" sz="3200" i="1" baseline="-25000" dirty="0"/>
              <a:t>1</a:t>
            </a:r>
            <a:r>
              <a:rPr lang="en-US" sz="3200" i="1" dirty="0"/>
              <a:t>, B</a:t>
            </a:r>
            <a:r>
              <a:rPr lang="en-US" sz="3200" i="1" baseline="-25000" dirty="0"/>
              <a:t>2</a:t>
            </a:r>
            <a:r>
              <a:rPr lang="en-US" sz="3200" i="1" dirty="0"/>
              <a:t>, . . . , B</a:t>
            </a:r>
            <a:r>
              <a:rPr lang="en-US" sz="3200" i="1" baseline="-25000" dirty="0"/>
              <a:t>n</a:t>
            </a:r>
            <a:r>
              <a:rPr lang="en-US" sz="3200" i="1" dirty="0"/>
              <a:t>  </a:t>
            </a:r>
            <a:r>
              <a:rPr lang="en-US" sz="3200" dirty="0"/>
              <a:t>are mutually exclusive events</a:t>
            </a:r>
          </a:p>
          <a:p>
            <a:pPr marL="0" indent="0">
              <a:buNone/>
            </a:pPr>
            <a:r>
              <a:rPr lang="en-US" sz="3200" dirty="0"/>
              <a:t>   whose union comprises the entire sample space. Then</a:t>
            </a:r>
            <a:endParaRPr lang="en-IN" sz="3200" dirty="0"/>
          </a:p>
        </p:txBody>
      </p:sp>
      <p:sp>
        <p:nvSpPr>
          <p:cNvPr id="4" name="Footer Placeholder 3">
            <a:extLst>
              <a:ext uri="{FF2B5EF4-FFF2-40B4-BE49-F238E27FC236}">
                <a16:creationId xmlns:a16="http://schemas.microsoft.com/office/drawing/2014/main" id="{E0BD4C33-3562-44F6-A9C5-37FCD46662EC}"/>
              </a:ext>
            </a:extLst>
          </p:cNvPr>
          <p:cNvSpPr>
            <a:spLocks noGrp="1"/>
          </p:cNvSpPr>
          <p:nvPr>
            <p:ph type="ftr" sz="quarter" idx="11"/>
          </p:nvPr>
        </p:nvSpPr>
        <p:spPr/>
        <p:txBody>
          <a:bodyPr/>
          <a:lstStyle/>
          <a:p>
            <a:r>
              <a:rPr lang="en-US" sz="1200" dirty="0"/>
              <a:t>Dr. Sameer Anand, SSCBS, DU</a:t>
            </a:r>
          </a:p>
        </p:txBody>
      </p:sp>
      <p:pic>
        <p:nvPicPr>
          <p:cNvPr id="6" name="Picture 5">
            <a:extLst>
              <a:ext uri="{FF2B5EF4-FFF2-40B4-BE49-F238E27FC236}">
                <a16:creationId xmlns:a16="http://schemas.microsoft.com/office/drawing/2014/main" id="{A0CCE245-33F9-4482-8E76-800050FAE73B}"/>
              </a:ext>
            </a:extLst>
          </p:cNvPr>
          <p:cNvPicPr>
            <a:picLocks noChangeAspect="1"/>
          </p:cNvPicPr>
          <p:nvPr/>
        </p:nvPicPr>
        <p:blipFill>
          <a:blip r:embed="rId2"/>
          <a:stretch>
            <a:fillRect/>
          </a:stretch>
        </p:blipFill>
        <p:spPr>
          <a:xfrm>
            <a:off x="1276535" y="3105150"/>
            <a:ext cx="7543800" cy="647700"/>
          </a:xfrm>
          <a:prstGeom prst="rect">
            <a:avLst/>
          </a:prstGeom>
        </p:spPr>
      </p:pic>
    </p:spTree>
    <p:extLst>
      <p:ext uri="{BB962C8B-B14F-4D97-AF65-F5344CB8AC3E}">
        <p14:creationId xmlns:p14="http://schemas.microsoft.com/office/powerpoint/2010/main" val="3943420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426D-B7D5-4B40-BC40-8D731F899A84}"/>
              </a:ext>
            </a:extLst>
          </p:cNvPr>
          <p:cNvSpPr>
            <a:spLocks noGrp="1"/>
          </p:cNvSpPr>
          <p:nvPr>
            <p:ph type="title"/>
          </p:nvPr>
        </p:nvSpPr>
        <p:spPr/>
        <p:txBody>
          <a:bodyPr>
            <a:noAutofit/>
          </a:bodyPr>
          <a:lstStyle/>
          <a:p>
            <a:r>
              <a:rPr lang="en-IN" sz="5400" dirty="0"/>
              <a:t>Example</a:t>
            </a:r>
          </a:p>
        </p:txBody>
      </p:sp>
      <p:sp>
        <p:nvSpPr>
          <p:cNvPr id="3" name="Content Placeholder 2">
            <a:extLst>
              <a:ext uri="{FF2B5EF4-FFF2-40B4-BE49-F238E27FC236}">
                <a16:creationId xmlns:a16="http://schemas.microsoft.com/office/drawing/2014/main" id="{F0224D4E-3856-4A0F-A417-AB913B5DDF6A}"/>
              </a:ext>
            </a:extLst>
          </p:cNvPr>
          <p:cNvSpPr>
            <a:spLocks noGrp="1"/>
          </p:cNvSpPr>
          <p:nvPr>
            <p:ph idx="1"/>
          </p:nvPr>
        </p:nvSpPr>
        <p:spPr>
          <a:xfrm>
            <a:off x="1097279" y="1845734"/>
            <a:ext cx="10319403" cy="4448534"/>
          </a:xfrm>
        </p:spPr>
        <p:txBody>
          <a:bodyPr>
            <a:normAutofit/>
          </a:bodyPr>
          <a:lstStyle/>
          <a:p>
            <a:pPr marL="0" indent="0">
              <a:buNone/>
            </a:pPr>
            <a:endParaRPr lang="en-IN" sz="2800" dirty="0"/>
          </a:p>
          <a:p>
            <a:pPr marL="0" indent="0">
              <a:buNone/>
            </a:pPr>
            <a:r>
              <a:rPr lang="en-IN" sz="2800" dirty="0"/>
              <a:t>Suppose that each of the three men at a party throws his hat into the centre of the room. The hats are first mixed up and then each man randomly selects a hat. What is the probability that none of the three men selects his own hat?</a:t>
            </a:r>
          </a:p>
        </p:txBody>
      </p:sp>
      <p:sp>
        <p:nvSpPr>
          <p:cNvPr id="4" name="Footer Placeholder 3">
            <a:extLst>
              <a:ext uri="{FF2B5EF4-FFF2-40B4-BE49-F238E27FC236}">
                <a16:creationId xmlns:a16="http://schemas.microsoft.com/office/drawing/2014/main" id="{23C8A600-5840-455A-9B77-2B9BC0CBDC6D}"/>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600006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D030-1160-4415-9EAF-076AE59B39A5}"/>
              </a:ext>
            </a:extLst>
          </p:cNvPr>
          <p:cNvSpPr>
            <a:spLocks noGrp="1"/>
          </p:cNvSpPr>
          <p:nvPr>
            <p:ph type="title"/>
          </p:nvPr>
        </p:nvSpPr>
        <p:spPr/>
        <p:txBody>
          <a:bodyPr/>
          <a:lstStyle/>
          <a:p>
            <a:r>
              <a:rPr lang="en-IN" dirty="0"/>
              <a:t>Ans.</a:t>
            </a:r>
          </a:p>
        </p:txBody>
      </p:sp>
      <p:sp>
        <p:nvSpPr>
          <p:cNvPr id="3" name="Content Placeholder 2">
            <a:extLst>
              <a:ext uri="{FF2B5EF4-FFF2-40B4-BE49-F238E27FC236}">
                <a16:creationId xmlns:a16="http://schemas.microsoft.com/office/drawing/2014/main" id="{AFA81F83-ED21-4DA8-8CC7-A05003564A2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IN" dirty="0"/>
              <a:t>  Let </a:t>
            </a:r>
            <a:r>
              <a:rPr lang="en-IN" dirty="0" err="1"/>
              <a:t>E</a:t>
            </a:r>
            <a:r>
              <a:rPr lang="en-IN" baseline="-25000" dirty="0" err="1"/>
              <a:t>i</a:t>
            </a:r>
            <a:r>
              <a:rPr lang="en-IN" baseline="-25000" dirty="0"/>
              <a:t> </a:t>
            </a:r>
            <a:r>
              <a:rPr lang="en-IN" dirty="0"/>
              <a:t>be the event such that </a:t>
            </a:r>
            <a:r>
              <a:rPr lang="en-IN" dirty="0" err="1"/>
              <a:t>i</a:t>
            </a:r>
            <a:r>
              <a:rPr lang="en-IN" baseline="30000" dirty="0" err="1"/>
              <a:t>th</a:t>
            </a:r>
            <a:r>
              <a:rPr lang="en-IN" dirty="0"/>
              <a:t> person will get his own hat</a:t>
            </a:r>
          </a:p>
          <a:p>
            <a:pPr marL="0" indent="0">
              <a:buNone/>
            </a:pPr>
            <a:r>
              <a:rPr lang="en-IN" dirty="0"/>
              <a:t>    P(E</a:t>
            </a:r>
            <a:r>
              <a:rPr lang="en-IN" baseline="-25000" dirty="0"/>
              <a:t>1</a:t>
            </a:r>
            <a:r>
              <a:rPr lang="en-IN" dirty="0"/>
              <a:t>E</a:t>
            </a:r>
            <a:r>
              <a:rPr lang="en-IN" baseline="-25000" dirty="0"/>
              <a:t>2</a:t>
            </a:r>
            <a:r>
              <a:rPr lang="en-IN" dirty="0"/>
              <a:t>) = P(E</a:t>
            </a:r>
            <a:r>
              <a:rPr lang="en-IN" baseline="-25000" dirty="0"/>
              <a:t>1</a:t>
            </a:r>
            <a:r>
              <a:rPr lang="en-IN" dirty="0"/>
              <a:t>) P(E</a:t>
            </a:r>
            <a:r>
              <a:rPr lang="en-IN" baseline="-25000" dirty="0"/>
              <a:t>2</a:t>
            </a:r>
            <a:r>
              <a:rPr lang="en-IN" dirty="0"/>
              <a:t>/E</a:t>
            </a:r>
            <a:r>
              <a:rPr lang="en-IN" baseline="-25000" dirty="0"/>
              <a:t>1</a:t>
            </a:r>
            <a:r>
              <a:rPr lang="en-IN" dirty="0"/>
              <a:t>)</a:t>
            </a:r>
          </a:p>
          <a:p>
            <a:pPr marL="0" indent="0">
              <a:buNone/>
            </a:pPr>
            <a:r>
              <a:rPr lang="en-IN" dirty="0"/>
              <a:t>                   = (1/3) (1/2) = 1/6</a:t>
            </a:r>
          </a:p>
          <a:p>
            <a:pPr marL="0" indent="0">
              <a:buNone/>
            </a:pPr>
            <a:r>
              <a:rPr lang="en-IN" dirty="0"/>
              <a:t>    Similarly, P(E</a:t>
            </a:r>
            <a:r>
              <a:rPr lang="en-IN" baseline="-25000" dirty="0"/>
              <a:t>2</a:t>
            </a:r>
            <a:r>
              <a:rPr lang="en-IN" dirty="0"/>
              <a:t>E</a:t>
            </a:r>
            <a:r>
              <a:rPr lang="en-IN" baseline="-25000" dirty="0"/>
              <a:t>3</a:t>
            </a:r>
            <a:r>
              <a:rPr lang="en-IN" dirty="0"/>
              <a:t>) = 1/6   and   P(E</a:t>
            </a:r>
            <a:r>
              <a:rPr lang="en-IN" baseline="-25000" dirty="0"/>
              <a:t>1</a:t>
            </a:r>
            <a:r>
              <a:rPr lang="en-IN" dirty="0"/>
              <a:t>E</a:t>
            </a:r>
            <a:r>
              <a:rPr lang="en-IN" baseline="-25000" dirty="0"/>
              <a:t>3</a:t>
            </a:r>
            <a:r>
              <a:rPr lang="en-IN" dirty="0"/>
              <a:t>) = 1/6</a:t>
            </a:r>
          </a:p>
          <a:p>
            <a:pPr marL="0" indent="0">
              <a:buNone/>
            </a:pPr>
            <a:r>
              <a:rPr lang="en-IN" dirty="0"/>
              <a:t>    P(E</a:t>
            </a:r>
            <a:r>
              <a:rPr lang="en-IN" baseline="-25000" dirty="0"/>
              <a:t>1</a:t>
            </a:r>
            <a:r>
              <a:rPr lang="en-IN" dirty="0"/>
              <a:t>E</a:t>
            </a:r>
            <a:r>
              <a:rPr lang="en-IN" baseline="-25000" dirty="0"/>
              <a:t>2</a:t>
            </a:r>
            <a:r>
              <a:rPr lang="en-IN" dirty="0"/>
              <a:t>E</a:t>
            </a:r>
            <a:r>
              <a:rPr lang="en-IN" baseline="-25000" dirty="0"/>
              <a:t>3</a:t>
            </a:r>
            <a:r>
              <a:rPr lang="en-IN" dirty="0"/>
              <a:t>) = P(E</a:t>
            </a:r>
            <a:r>
              <a:rPr lang="en-IN" baseline="-25000" dirty="0"/>
              <a:t>1</a:t>
            </a:r>
            <a:r>
              <a:rPr lang="en-IN" dirty="0"/>
              <a:t>) P(E</a:t>
            </a:r>
            <a:r>
              <a:rPr lang="en-IN" baseline="-25000" dirty="0"/>
              <a:t>2</a:t>
            </a:r>
            <a:r>
              <a:rPr lang="en-IN" dirty="0"/>
              <a:t>/E</a:t>
            </a:r>
            <a:r>
              <a:rPr lang="en-IN" baseline="-25000" dirty="0"/>
              <a:t>1</a:t>
            </a:r>
            <a:r>
              <a:rPr lang="en-IN" dirty="0"/>
              <a:t>) P(E</a:t>
            </a:r>
            <a:r>
              <a:rPr lang="en-IN" baseline="-25000" dirty="0"/>
              <a:t>3</a:t>
            </a:r>
            <a:r>
              <a:rPr lang="en-IN" dirty="0"/>
              <a:t>/E</a:t>
            </a:r>
            <a:r>
              <a:rPr lang="en-IN" baseline="-25000" dirty="0"/>
              <a:t>1</a:t>
            </a:r>
            <a:r>
              <a:rPr lang="en-IN" dirty="0"/>
              <a:t>E</a:t>
            </a:r>
            <a:r>
              <a:rPr lang="en-IN" baseline="-25000" dirty="0"/>
              <a:t>2</a:t>
            </a:r>
            <a:r>
              <a:rPr lang="en-IN" dirty="0"/>
              <a:t>)</a:t>
            </a:r>
          </a:p>
          <a:p>
            <a:pPr marL="0" indent="0">
              <a:buNone/>
            </a:pPr>
            <a:r>
              <a:rPr lang="en-IN" dirty="0"/>
              <a:t>                       = (1/3) (1/2) (1)  = 1/6 </a:t>
            </a:r>
          </a:p>
          <a:p>
            <a:pPr marL="0" indent="0">
              <a:buNone/>
            </a:pPr>
            <a:r>
              <a:rPr lang="en-IN" dirty="0"/>
              <a:t>     Required probability = 1 – P(E</a:t>
            </a:r>
            <a:r>
              <a:rPr lang="en-IN" baseline="-25000" dirty="0"/>
              <a:t>1</a:t>
            </a:r>
            <a:r>
              <a:rPr lang="en-IN" dirty="0"/>
              <a:t> or E</a:t>
            </a:r>
            <a:r>
              <a:rPr lang="en-IN" baseline="-25000" dirty="0"/>
              <a:t>2</a:t>
            </a:r>
            <a:r>
              <a:rPr lang="en-IN" dirty="0"/>
              <a:t> or E</a:t>
            </a:r>
            <a:r>
              <a:rPr lang="en-IN" baseline="-25000" dirty="0"/>
              <a:t>3</a:t>
            </a:r>
            <a:r>
              <a:rPr lang="en-IN" dirty="0"/>
              <a:t>)</a:t>
            </a:r>
          </a:p>
          <a:p>
            <a:pPr marL="0" indent="0">
              <a:buNone/>
            </a:pPr>
            <a:r>
              <a:rPr lang="en-IN" dirty="0"/>
              <a:t>                                           = 1 – [P(E</a:t>
            </a:r>
            <a:r>
              <a:rPr lang="en-IN" baseline="-25000" dirty="0"/>
              <a:t>1</a:t>
            </a:r>
            <a:r>
              <a:rPr lang="en-IN" dirty="0"/>
              <a:t>) + P(E</a:t>
            </a:r>
            <a:r>
              <a:rPr lang="en-IN" baseline="-25000" dirty="0"/>
              <a:t>2</a:t>
            </a:r>
            <a:r>
              <a:rPr lang="en-IN" dirty="0"/>
              <a:t>) + P(E</a:t>
            </a:r>
            <a:r>
              <a:rPr lang="en-IN" baseline="-25000" dirty="0"/>
              <a:t>3</a:t>
            </a:r>
            <a:r>
              <a:rPr lang="en-IN" dirty="0"/>
              <a:t>) – P(E</a:t>
            </a:r>
            <a:r>
              <a:rPr lang="en-IN" baseline="-25000" dirty="0"/>
              <a:t>1</a:t>
            </a:r>
            <a:r>
              <a:rPr lang="en-IN" dirty="0"/>
              <a:t>E</a:t>
            </a:r>
            <a:r>
              <a:rPr lang="en-IN" baseline="-25000" dirty="0"/>
              <a:t>2</a:t>
            </a:r>
            <a:r>
              <a:rPr lang="en-IN" dirty="0"/>
              <a:t>) – P(E</a:t>
            </a:r>
            <a:r>
              <a:rPr lang="en-IN" baseline="-25000" dirty="0"/>
              <a:t>2</a:t>
            </a:r>
            <a:r>
              <a:rPr lang="en-IN" dirty="0"/>
              <a:t>E</a:t>
            </a:r>
            <a:r>
              <a:rPr lang="en-IN" baseline="-25000" dirty="0"/>
              <a:t>3</a:t>
            </a:r>
            <a:r>
              <a:rPr lang="en-IN" dirty="0"/>
              <a:t>) – P(E</a:t>
            </a:r>
            <a:r>
              <a:rPr lang="en-IN" baseline="-25000" dirty="0"/>
              <a:t>1</a:t>
            </a:r>
            <a:r>
              <a:rPr lang="en-IN" dirty="0"/>
              <a:t>E</a:t>
            </a:r>
            <a:r>
              <a:rPr lang="en-IN" baseline="-25000" dirty="0"/>
              <a:t>3</a:t>
            </a:r>
            <a:r>
              <a:rPr lang="en-IN" dirty="0"/>
              <a:t>) + P(E</a:t>
            </a:r>
            <a:r>
              <a:rPr lang="en-IN" baseline="-25000" dirty="0"/>
              <a:t>1</a:t>
            </a:r>
            <a:r>
              <a:rPr lang="en-IN" dirty="0"/>
              <a:t>E</a:t>
            </a:r>
            <a:r>
              <a:rPr lang="en-IN" baseline="-25000" dirty="0"/>
              <a:t>2</a:t>
            </a:r>
            <a:r>
              <a:rPr lang="en-IN" dirty="0"/>
              <a:t>E</a:t>
            </a:r>
            <a:r>
              <a:rPr lang="en-IN" baseline="-25000" dirty="0"/>
              <a:t>3</a:t>
            </a:r>
            <a:r>
              <a:rPr lang="en-IN" dirty="0"/>
              <a:t>) ]</a:t>
            </a:r>
          </a:p>
          <a:p>
            <a:pPr marL="0" indent="0">
              <a:buNone/>
            </a:pPr>
            <a:r>
              <a:rPr lang="en-IN" dirty="0"/>
              <a:t>                                           = 1 – [ (1/3) + (1/3) + (1/3) – (1/6) – (1/6) – (1/6) + (1/6) ]</a:t>
            </a:r>
          </a:p>
          <a:p>
            <a:pPr marL="0" indent="0">
              <a:buNone/>
            </a:pPr>
            <a:r>
              <a:rPr lang="en-IN" dirty="0"/>
              <a:t>                                           = 1/3</a:t>
            </a:r>
          </a:p>
          <a:p>
            <a:endParaRPr lang="en-IN" dirty="0"/>
          </a:p>
        </p:txBody>
      </p:sp>
      <p:sp>
        <p:nvSpPr>
          <p:cNvPr id="4" name="Footer Placeholder 3">
            <a:extLst>
              <a:ext uri="{FF2B5EF4-FFF2-40B4-BE49-F238E27FC236}">
                <a16:creationId xmlns:a16="http://schemas.microsoft.com/office/drawing/2014/main" id="{3267E806-4285-40C3-9BB3-578F60C01F71}"/>
              </a:ext>
            </a:extLst>
          </p:cNvPr>
          <p:cNvSpPr>
            <a:spLocks noGrp="1"/>
          </p:cNvSpPr>
          <p:nvPr>
            <p:ph type="ftr" sz="quarter" idx="11"/>
          </p:nvPr>
        </p:nvSpPr>
        <p:spPr/>
        <p:txBody>
          <a:bodyPr/>
          <a:lstStyle/>
          <a:p>
            <a:r>
              <a:rPr lang="en-US"/>
              <a:t>Dr. Sameer Anand, SSCBS, DU</a:t>
            </a:r>
            <a:endParaRPr lang="en-US" dirty="0"/>
          </a:p>
        </p:txBody>
      </p:sp>
    </p:spTree>
    <p:extLst>
      <p:ext uri="{BB962C8B-B14F-4D97-AF65-F5344CB8AC3E}">
        <p14:creationId xmlns:p14="http://schemas.microsoft.com/office/powerpoint/2010/main" val="2232517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A2-Figure-5.2-new-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272" y="3900665"/>
            <a:ext cx="6012160" cy="2297029"/>
          </a:xfrm>
          <a:prstGeom prst="rect">
            <a:avLst/>
          </a:prstGeom>
        </p:spPr>
      </p:pic>
      <p:sp>
        <p:nvSpPr>
          <p:cNvPr id="2" name="Content Placeholder 1"/>
          <p:cNvSpPr>
            <a:spLocks noGrp="1"/>
          </p:cNvSpPr>
          <p:nvPr>
            <p:ph idx="1"/>
          </p:nvPr>
        </p:nvSpPr>
        <p:spPr>
          <a:xfrm>
            <a:off x="1174920" y="1742083"/>
            <a:ext cx="8229600" cy="4525963"/>
          </a:xfrm>
        </p:spPr>
        <p:txBody>
          <a:bodyPr>
            <a:normAutofit/>
          </a:bodyPr>
          <a:lstStyle/>
          <a:p>
            <a:pPr>
              <a:spcBef>
                <a:spcPts val="0"/>
              </a:spcBef>
              <a:spcAft>
                <a:spcPts val="0"/>
              </a:spcAft>
              <a:buFont typeface="Arial" panose="020B0604020202020204" pitchFamily="34" charset="0"/>
              <a:buChar char="•"/>
              <a:defRPr/>
            </a:pPr>
            <a:r>
              <a:rPr lang="en-US" dirty="0"/>
              <a:t>Suppose we know a respondent is male.  What is the probability that he prefers Brand 1?</a:t>
            </a:r>
          </a:p>
          <a:p>
            <a:pPr>
              <a:spcBef>
                <a:spcPts val="0"/>
              </a:spcBef>
              <a:spcAft>
                <a:spcPts val="0"/>
              </a:spcAft>
              <a:buFont typeface="Arial" panose="020B0604020202020204" pitchFamily="34" charset="0"/>
              <a:buChar char="•"/>
              <a:defRPr/>
            </a:pPr>
            <a:r>
              <a:rPr lang="en-US" u="sng" dirty="0"/>
              <a:t>Using cross-tabulation</a:t>
            </a:r>
            <a:r>
              <a:rPr lang="en-US" dirty="0"/>
              <a:t>: Of 63 males, 25 prefer Brand 1, so the probability of preferring Brand 1 given that a respondent is male = 25/63</a:t>
            </a:r>
          </a:p>
          <a:p>
            <a:pPr>
              <a:spcBef>
                <a:spcPts val="0"/>
              </a:spcBef>
              <a:spcAft>
                <a:spcPts val="0"/>
              </a:spcAft>
              <a:buFont typeface="Arial" panose="020B0604020202020204" pitchFamily="34" charset="0"/>
              <a:buChar char="•"/>
              <a:defRPr/>
            </a:pPr>
            <a:r>
              <a:rPr lang="en-US" u="sng" dirty="0"/>
              <a:t>Using joint probability table</a:t>
            </a:r>
            <a:r>
              <a:rPr lang="en-US" dirty="0"/>
              <a:t>: divide the joint probability 0.25 (the probability that the respondent is male and prefers brand 1) by the marginal probability 0.63 (the probability that the respondent is male).</a:t>
            </a:r>
          </a:p>
        </p:txBody>
      </p:sp>
      <p:sp>
        <p:nvSpPr>
          <p:cNvPr id="5" name="Title 4"/>
          <p:cNvSpPr>
            <a:spLocks noGrp="1"/>
          </p:cNvSpPr>
          <p:nvPr>
            <p:ph type="title"/>
          </p:nvPr>
        </p:nvSpPr>
        <p:spPr/>
        <p:txBody>
          <a:bodyPr/>
          <a:lstStyle/>
          <a:p>
            <a:pPr>
              <a:defRPr/>
            </a:pPr>
            <a:r>
              <a:rPr lang="en-US" sz="3200" dirty="0"/>
              <a:t>Example : Computing a Conditional Probability in a Cross-Tabulation</a:t>
            </a:r>
          </a:p>
        </p:txBody>
      </p:sp>
      <p:sp>
        <p:nvSpPr>
          <p:cNvPr id="9" name="Oval 8"/>
          <p:cNvSpPr/>
          <p:nvPr/>
        </p:nvSpPr>
        <p:spPr>
          <a:xfrm>
            <a:off x="8112224" y="5733256"/>
            <a:ext cx="288032" cy="2160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9840416" y="5733256"/>
            <a:ext cx="288032" cy="2160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9840416" y="4941168"/>
            <a:ext cx="288032" cy="2160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8112224" y="4941168"/>
            <a:ext cx="288032" cy="2160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ooter Placeholder 2">
            <a:extLst>
              <a:ext uri="{FF2B5EF4-FFF2-40B4-BE49-F238E27FC236}">
                <a16:creationId xmlns:a16="http://schemas.microsoft.com/office/drawing/2014/main" id="{60622BF9-A6A0-481C-927D-CC6809B6EBBC}"/>
              </a:ext>
            </a:extLst>
          </p:cNvPr>
          <p:cNvSpPr>
            <a:spLocks noGrp="1"/>
          </p:cNvSpPr>
          <p:nvPr>
            <p:ph type="ftr" sz="quarter" idx="11"/>
          </p:nvPr>
        </p:nvSpPr>
        <p:spPr/>
        <p:txBody>
          <a:bodyPr/>
          <a:lstStyle/>
          <a:p>
            <a:r>
              <a:rPr lang="en-US" sz="1200" dirty="0"/>
              <a:t>Dr. Sameer Anand, SSCBS, DU</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DBD8-6453-448F-99DD-CC4026D61A19}"/>
              </a:ext>
            </a:extLst>
          </p:cNvPr>
          <p:cNvSpPr>
            <a:spLocks noGrp="1"/>
          </p:cNvSpPr>
          <p:nvPr>
            <p:ph type="title"/>
          </p:nvPr>
        </p:nvSpPr>
        <p:spPr/>
        <p:txBody>
          <a:bodyPr/>
          <a:lstStyle/>
          <a:p>
            <a:r>
              <a:rPr lang="en-US" dirty="0"/>
              <a:t>Example : Conditional Probability in Marketing</a:t>
            </a:r>
            <a:endParaRPr lang="en-IN" dirty="0"/>
          </a:p>
        </p:txBody>
      </p:sp>
      <p:sp>
        <p:nvSpPr>
          <p:cNvPr id="3" name="Content Placeholder 2">
            <a:extLst>
              <a:ext uri="{FF2B5EF4-FFF2-40B4-BE49-F238E27FC236}">
                <a16:creationId xmlns:a16="http://schemas.microsoft.com/office/drawing/2014/main" id="{868EA4C9-0441-43BE-B4E7-27597B50065A}"/>
              </a:ext>
            </a:extLst>
          </p:cNvPr>
          <p:cNvSpPr>
            <a:spLocks noGrp="1"/>
          </p:cNvSpPr>
          <p:nvPr>
            <p:ph idx="1"/>
          </p:nvPr>
        </p:nvSpPr>
        <p:spPr/>
        <p:txBody>
          <a:bodyPr/>
          <a:lstStyle/>
          <a:p>
            <a:pPr>
              <a:lnSpc>
                <a:spcPct val="50000"/>
              </a:lnSpc>
              <a:buFont typeface="Arial" panose="020B0604020202020204" pitchFamily="34" charset="0"/>
              <a:buChar char="•"/>
            </a:pPr>
            <a:r>
              <a:rPr lang="en-US" sz="2200" i="1" dirty="0"/>
              <a:t>    Apple Purchase History</a:t>
            </a:r>
          </a:p>
          <a:p>
            <a:pPr>
              <a:lnSpc>
                <a:spcPct val="50000"/>
              </a:lnSpc>
              <a:buFont typeface="Arial" panose="020B0604020202020204" pitchFamily="34" charset="0"/>
              <a:buChar char="•"/>
            </a:pPr>
            <a:r>
              <a:rPr lang="en-US" sz="2200" dirty="0"/>
              <a:t>    The PivotTable shows the count of the</a:t>
            </a:r>
          </a:p>
          <a:p>
            <a:pPr marL="0" indent="0">
              <a:lnSpc>
                <a:spcPct val="50000"/>
              </a:lnSpc>
              <a:buNone/>
            </a:pPr>
            <a:r>
              <a:rPr lang="en-US" sz="2200" dirty="0"/>
              <a:t>      type of second purchase given that each </a:t>
            </a:r>
          </a:p>
          <a:p>
            <a:pPr marL="0" indent="0">
              <a:lnSpc>
                <a:spcPct val="50000"/>
              </a:lnSpc>
              <a:buNone/>
            </a:pPr>
            <a:r>
              <a:rPr lang="en-US" sz="2200" dirty="0"/>
              <a:t>      product was purchased first.</a:t>
            </a:r>
          </a:p>
          <a:p>
            <a:pPr>
              <a:buFont typeface="Arial" panose="020B0604020202020204" pitchFamily="34" charset="0"/>
              <a:buChar char="•"/>
            </a:pPr>
            <a:r>
              <a:rPr lang="en-US" sz="2200" dirty="0"/>
              <a:t>    Probability of purchasing an iPad</a:t>
            </a:r>
          </a:p>
          <a:p>
            <a:pPr marL="344488" indent="-234950">
              <a:spcBef>
                <a:spcPts val="0"/>
              </a:spcBef>
              <a:spcAft>
                <a:spcPts val="0"/>
              </a:spcAft>
              <a:buNone/>
              <a:defRPr/>
            </a:pPr>
            <a:r>
              <a:rPr lang="en-US" sz="2200" dirty="0"/>
              <a:t>    given that a customer already purchased </a:t>
            </a:r>
          </a:p>
          <a:p>
            <a:pPr marL="344488" indent="-234950">
              <a:spcBef>
                <a:spcPts val="0"/>
              </a:spcBef>
              <a:spcAft>
                <a:spcPts val="0"/>
              </a:spcAft>
              <a:buNone/>
              <a:defRPr/>
            </a:pPr>
            <a:r>
              <a:rPr lang="en-US" sz="2200" dirty="0"/>
              <a:t>    an iMac = 2/13</a:t>
            </a:r>
          </a:p>
          <a:p>
            <a:endParaRPr lang="en-IN" dirty="0"/>
          </a:p>
        </p:txBody>
      </p:sp>
      <p:sp>
        <p:nvSpPr>
          <p:cNvPr id="4" name="Footer Placeholder 3">
            <a:extLst>
              <a:ext uri="{FF2B5EF4-FFF2-40B4-BE49-F238E27FC236}">
                <a16:creationId xmlns:a16="http://schemas.microsoft.com/office/drawing/2014/main" id="{DF69B344-7525-4D58-910D-4BCB30F1DBB2}"/>
              </a:ext>
            </a:extLst>
          </p:cNvPr>
          <p:cNvSpPr>
            <a:spLocks noGrp="1"/>
          </p:cNvSpPr>
          <p:nvPr>
            <p:ph type="ftr" sz="quarter" idx="11"/>
          </p:nvPr>
        </p:nvSpPr>
        <p:spPr/>
        <p:txBody>
          <a:bodyPr/>
          <a:lstStyle/>
          <a:p>
            <a:r>
              <a:rPr lang="en-US" sz="1200" dirty="0"/>
              <a:t>Dr. Sameer Anand, SSCBS, DU</a:t>
            </a:r>
          </a:p>
        </p:txBody>
      </p:sp>
      <p:pic>
        <p:nvPicPr>
          <p:cNvPr id="6" name="Picture 5" descr="BA2-Figure-5.3-copy.png">
            <a:extLst>
              <a:ext uri="{FF2B5EF4-FFF2-40B4-BE49-F238E27FC236}">
                <a16:creationId xmlns:a16="http://schemas.microsoft.com/office/drawing/2014/main" id="{927C2FE8-8F0C-4AC8-B14D-9F327C682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121" y="1737360"/>
            <a:ext cx="2921736" cy="2476224"/>
          </a:xfrm>
          <a:prstGeom prst="rect">
            <a:avLst/>
          </a:prstGeom>
        </p:spPr>
      </p:pic>
      <p:pic>
        <p:nvPicPr>
          <p:cNvPr id="7" name="Picture 6" descr="BA2-Figure-5.4-copy.png">
            <a:extLst>
              <a:ext uri="{FF2B5EF4-FFF2-40B4-BE49-F238E27FC236}">
                <a16:creationId xmlns:a16="http://schemas.microsoft.com/office/drawing/2014/main" id="{39C1CCFD-A22B-425D-BEBA-3064EDA07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640" y="4213584"/>
            <a:ext cx="5925509" cy="2054051"/>
          </a:xfrm>
          <a:prstGeom prst="rect">
            <a:avLst/>
          </a:prstGeom>
        </p:spPr>
      </p:pic>
    </p:spTree>
    <p:extLst>
      <p:ext uri="{BB962C8B-B14F-4D97-AF65-F5344CB8AC3E}">
        <p14:creationId xmlns:p14="http://schemas.microsoft.com/office/powerpoint/2010/main" val="2686512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8EBB-715C-4A48-B9DE-40D13D88B265}"/>
              </a:ext>
            </a:extLst>
          </p:cNvPr>
          <p:cNvSpPr>
            <a:spLocks noGrp="1"/>
          </p:cNvSpPr>
          <p:nvPr>
            <p:ph type="title"/>
          </p:nvPr>
        </p:nvSpPr>
        <p:spPr/>
        <p:txBody>
          <a:bodyPr/>
          <a:lstStyle/>
          <a:p>
            <a:r>
              <a:rPr lang="en-US" dirty="0"/>
              <a:t>Example : Using the Conditional Probability Formula</a:t>
            </a:r>
            <a:endParaRPr lang="en-IN" dirty="0"/>
          </a:p>
        </p:txBody>
      </p:sp>
      <p:sp>
        <p:nvSpPr>
          <p:cNvPr id="4" name="Footer Placeholder 3">
            <a:extLst>
              <a:ext uri="{FF2B5EF4-FFF2-40B4-BE49-F238E27FC236}">
                <a16:creationId xmlns:a16="http://schemas.microsoft.com/office/drawing/2014/main" id="{BCF350FF-413B-4139-AC1E-F7C86F60309D}"/>
              </a:ext>
            </a:extLst>
          </p:cNvPr>
          <p:cNvSpPr>
            <a:spLocks noGrp="1"/>
          </p:cNvSpPr>
          <p:nvPr>
            <p:ph type="ftr" sz="quarter" idx="11"/>
          </p:nvPr>
        </p:nvSpPr>
        <p:spPr/>
        <p:txBody>
          <a:bodyPr/>
          <a:lstStyle/>
          <a:p>
            <a:r>
              <a:rPr lang="en-US" sz="1200" dirty="0"/>
              <a:t>Dr. Sameer Anand, SSCBS, DU</a:t>
            </a:r>
          </a:p>
        </p:txBody>
      </p:sp>
      <p:sp>
        <p:nvSpPr>
          <p:cNvPr id="9" name="Content Placeholder 8">
            <a:extLst>
              <a:ext uri="{FF2B5EF4-FFF2-40B4-BE49-F238E27FC236}">
                <a16:creationId xmlns:a16="http://schemas.microsoft.com/office/drawing/2014/main" id="{A34EC8BD-A5A3-48D2-BE65-3F60EF49E0E6}"/>
              </a:ext>
            </a:extLst>
          </p:cNvPr>
          <p:cNvSpPr>
            <a:spLocks noGrp="1"/>
          </p:cNvSpPr>
          <p:nvPr>
            <p:ph idx="1"/>
          </p:nvPr>
        </p:nvSpPr>
        <p:spPr/>
        <p:txBody>
          <a:bodyPr>
            <a:normAutofit fontScale="92500" lnSpcReduction="20000"/>
          </a:bodyPr>
          <a:lstStyle/>
          <a:p>
            <a:pPr marL="0" indent="0">
              <a:buNone/>
            </a:pPr>
            <a:endParaRPr lang="en-IN" dirty="0"/>
          </a:p>
          <a:p>
            <a:pPr marL="0" indent="0">
              <a:buNone/>
            </a:pPr>
            <a:endParaRPr lang="en-IN" i="1" dirty="0"/>
          </a:p>
          <a:p>
            <a:pPr>
              <a:buFont typeface="Wingdings" panose="05000000000000000000" pitchFamily="2" charset="2"/>
              <a:buChar char="Ø"/>
            </a:pPr>
            <a:endParaRPr lang="en-US" i="1" dirty="0"/>
          </a:p>
          <a:p>
            <a:pPr>
              <a:buFont typeface="Arial" panose="020B0604020202020204" pitchFamily="34" charset="0"/>
              <a:buChar char="•"/>
            </a:pPr>
            <a:r>
              <a:rPr lang="en-US" sz="2200" i="1" dirty="0"/>
              <a:t>  P(B</a:t>
            </a:r>
            <a:r>
              <a:rPr lang="en-US" sz="2200" baseline="-25000" dirty="0"/>
              <a:t>1</a:t>
            </a:r>
            <a:r>
              <a:rPr lang="en-US" sz="2200" i="1" dirty="0"/>
              <a:t>|M)</a:t>
            </a:r>
            <a:r>
              <a:rPr lang="en-US" sz="2200" dirty="0"/>
              <a:t> = </a:t>
            </a:r>
            <a:r>
              <a:rPr lang="en-US" sz="2200" i="1" dirty="0"/>
              <a:t>P(B</a:t>
            </a:r>
            <a:r>
              <a:rPr lang="en-US" sz="2200" baseline="-25000" dirty="0"/>
              <a:t>1 </a:t>
            </a:r>
            <a:r>
              <a:rPr lang="en-US" sz="2200" dirty="0"/>
              <a:t>and </a:t>
            </a:r>
            <a:r>
              <a:rPr lang="en-US" sz="2200" i="1" dirty="0"/>
              <a:t>M)/ P(M) </a:t>
            </a:r>
            <a:r>
              <a:rPr lang="en-US" sz="2200" dirty="0"/>
              <a:t>= (0.25)/(0.63) = 0.397</a:t>
            </a:r>
          </a:p>
          <a:p>
            <a:pPr>
              <a:buFont typeface="Arial" panose="020B0604020202020204" pitchFamily="34" charset="0"/>
              <a:buChar char="•"/>
            </a:pPr>
            <a:r>
              <a:rPr lang="en-IN" sz="2200" dirty="0"/>
              <a:t> </a:t>
            </a:r>
            <a:r>
              <a:rPr lang="en-US" sz="2200" i="1" dirty="0"/>
              <a:t>P(B</a:t>
            </a:r>
            <a:r>
              <a:rPr lang="en-US" sz="2200" baseline="-25000" dirty="0"/>
              <a:t>1</a:t>
            </a:r>
            <a:r>
              <a:rPr lang="en-US" sz="2200" i="1" dirty="0"/>
              <a:t>|F)</a:t>
            </a:r>
            <a:r>
              <a:rPr lang="en-US" sz="2200" dirty="0"/>
              <a:t> = </a:t>
            </a:r>
            <a:r>
              <a:rPr lang="en-US" sz="2200" i="1" dirty="0"/>
              <a:t>P(B</a:t>
            </a:r>
            <a:r>
              <a:rPr lang="en-US" sz="2200" baseline="-25000" dirty="0"/>
              <a:t>1 </a:t>
            </a:r>
            <a:r>
              <a:rPr lang="en-US" sz="2200" dirty="0"/>
              <a:t>and </a:t>
            </a:r>
            <a:r>
              <a:rPr lang="en-US" sz="2200" i="1" dirty="0"/>
              <a:t>F)/ P(F) </a:t>
            </a:r>
            <a:r>
              <a:rPr lang="en-US" sz="2200" dirty="0"/>
              <a:t>= (0.09)/(0.37) = 0.243</a:t>
            </a:r>
          </a:p>
          <a:p>
            <a:pPr>
              <a:buFont typeface="Arial" panose="020B0604020202020204" pitchFamily="34" charset="0"/>
              <a:buChar char="•"/>
            </a:pPr>
            <a:r>
              <a:rPr lang="en-US" sz="2200" dirty="0"/>
              <a:t> </a:t>
            </a:r>
            <a:r>
              <a:rPr lang="en-US" sz="2600" dirty="0"/>
              <a:t>Summary of conditional probabilities: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Arial" panose="020B0604020202020204" pitchFamily="34" charset="0"/>
              <a:buChar char="•"/>
            </a:pPr>
            <a:r>
              <a:rPr lang="en-US" dirty="0"/>
              <a:t> </a:t>
            </a:r>
            <a:r>
              <a:rPr lang="en-US" sz="2600" dirty="0"/>
              <a:t>Applications in marketing and advertising.</a:t>
            </a:r>
          </a:p>
          <a:p>
            <a:pPr marL="0" indent="0">
              <a:buNone/>
            </a:pPr>
            <a:endParaRPr lang="en-US" dirty="0"/>
          </a:p>
          <a:p>
            <a:pPr>
              <a:buFont typeface="Wingdings" panose="05000000000000000000" pitchFamily="2" charset="2"/>
              <a:buChar char="Ø"/>
            </a:pPr>
            <a:endParaRPr lang="en-IN" dirty="0"/>
          </a:p>
        </p:txBody>
      </p:sp>
      <p:pic>
        <p:nvPicPr>
          <p:cNvPr id="10" name="Picture 9" descr="Untitled.png">
            <a:extLst>
              <a:ext uri="{FF2B5EF4-FFF2-40B4-BE49-F238E27FC236}">
                <a16:creationId xmlns:a16="http://schemas.microsoft.com/office/drawing/2014/main" id="{7D69FB30-322D-4CE9-B138-A8554FB3A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85507"/>
            <a:ext cx="7034784" cy="1085088"/>
          </a:xfrm>
          <a:prstGeom prst="rect">
            <a:avLst/>
          </a:prstGeom>
        </p:spPr>
      </p:pic>
      <p:pic>
        <p:nvPicPr>
          <p:cNvPr id="11" name="Picture 10" descr="Untitled.png">
            <a:extLst>
              <a:ext uri="{FF2B5EF4-FFF2-40B4-BE49-F238E27FC236}">
                <a16:creationId xmlns:a16="http://schemas.microsoft.com/office/drawing/2014/main" id="{6CCD8D35-C96B-4710-B1B6-571AAB281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210" y="4223061"/>
            <a:ext cx="4401312" cy="920496"/>
          </a:xfrm>
          <a:prstGeom prst="rect">
            <a:avLst/>
          </a:prstGeom>
        </p:spPr>
      </p:pic>
    </p:spTree>
    <p:extLst>
      <p:ext uri="{BB962C8B-B14F-4D97-AF65-F5344CB8AC3E}">
        <p14:creationId xmlns:p14="http://schemas.microsoft.com/office/powerpoint/2010/main" val="67958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F304-99AB-490B-AC6C-CFE1A0CC0F16}"/>
              </a:ext>
            </a:extLst>
          </p:cNvPr>
          <p:cNvSpPr>
            <a:spLocks noGrp="1"/>
          </p:cNvSpPr>
          <p:nvPr>
            <p:ph type="title"/>
          </p:nvPr>
        </p:nvSpPr>
        <p:spPr>
          <a:xfrm>
            <a:off x="1097280" y="394977"/>
            <a:ext cx="10058400" cy="1450757"/>
          </a:xfrm>
        </p:spPr>
        <p:txBody>
          <a:bodyPr>
            <a:noAutofit/>
          </a:bodyPr>
          <a:lstStyle/>
          <a:p>
            <a:r>
              <a:rPr lang="en-US" altLang="en-US" sz="4000" dirty="0"/>
              <a:t>Example : </a:t>
            </a:r>
            <a:br>
              <a:rPr lang="en-US" altLang="en-US" sz="4000" dirty="0"/>
            </a:br>
            <a:r>
              <a:rPr lang="en-US" altLang="en-US" sz="4000" dirty="0"/>
              <a:t>CONDITIONAL/JOINT/MARGINAL PROBABILITY : DIAGNOSTIC TESTING</a:t>
            </a:r>
            <a:endParaRPr lang="en-IN" sz="4000" dirty="0"/>
          </a:p>
        </p:txBody>
      </p:sp>
      <p:sp>
        <p:nvSpPr>
          <p:cNvPr id="3" name="Content Placeholder 2">
            <a:extLst>
              <a:ext uri="{FF2B5EF4-FFF2-40B4-BE49-F238E27FC236}">
                <a16:creationId xmlns:a16="http://schemas.microsoft.com/office/drawing/2014/main" id="{A9A21464-D70A-493B-A0DC-6672E12FE5A4}"/>
              </a:ext>
            </a:extLst>
          </p:cNvPr>
          <p:cNvSpPr>
            <a:spLocks noGrp="1"/>
          </p:cNvSpPr>
          <p:nvPr>
            <p:ph idx="1"/>
          </p:nvPr>
        </p:nvSpPr>
        <p:spPr/>
        <p:txBody>
          <a:bodyPr/>
          <a:lstStyle/>
          <a:p>
            <a:pPr>
              <a:lnSpc>
                <a:spcPct val="100000"/>
              </a:lnSpc>
            </a:pPr>
            <a:r>
              <a:rPr lang="en-US" altLang="en-US" sz="3600" dirty="0">
                <a:solidFill>
                  <a:srgbClr val="FF9900"/>
                </a:solidFill>
              </a:rPr>
              <a:t>Motivation</a:t>
            </a:r>
          </a:p>
          <a:p>
            <a:pPr marL="0" indent="0">
              <a:lnSpc>
                <a:spcPct val="100000"/>
              </a:lnSpc>
              <a:buClr>
                <a:srgbClr val="669900"/>
              </a:buClr>
              <a:buSzPct val="75000"/>
              <a:buNone/>
            </a:pPr>
            <a:r>
              <a:rPr lang="en-US" altLang="en-US" sz="3400" dirty="0"/>
              <a:t>If a mammogram indicates that a 55 year old woman tests positive for breast cancer, what is the probability that she in fact has breast cancer?</a:t>
            </a:r>
          </a:p>
          <a:p>
            <a:endParaRPr lang="en-IN" dirty="0"/>
          </a:p>
        </p:txBody>
      </p:sp>
      <p:sp>
        <p:nvSpPr>
          <p:cNvPr id="4" name="Footer Placeholder 3">
            <a:extLst>
              <a:ext uri="{FF2B5EF4-FFF2-40B4-BE49-F238E27FC236}">
                <a16:creationId xmlns:a16="http://schemas.microsoft.com/office/drawing/2014/main" id="{448EDF7E-5287-467C-9202-30CABADFE3F5}"/>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27485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25FE-FB42-45EF-BD5A-DF644FC48EFC}"/>
              </a:ext>
            </a:extLst>
          </p:cNvPr>
          <p:cNvSpPr>
            <a:spLocks noGrp="1"/>
          </p:cNvSpPr>
          <p:nvPr>
            <p:ph type="title"/>
          </p:nvPr>
        </p:nvSpPr>
        <p:spPr/>
        <p:txBody>
          <a:bodyPr/>
          <a:lstStyle/>
          <a:p>
            <a:r>
              <a:rPr lang="en-IN" dirty="0"/>
              <a:t>STRUCTURE OF MY PRESENTATION:</a:t>
            </a:r>
          </a:p>
        </p:txBody>
      </p:sp>
      <p:sp>
        <p:nvSpPr>
          <p:cNvPr id="3" name="Content Placeholder 2">
            <a:extLst>
              <a:ext uri="{FF2B5EF4-FFF2-40B4-BE49-F238E27FC236}">
                <a16:creationId xmlns:a16="http://schemas.microsoft.com/office/drawing/2014/main" id="{E4BE38E5-38D8-468A-ADC8-183B2AE1B125}"/>
              </a:ext>
            </a:extLst>
          </p:cNvPr>
          <p:cNvSpPr>
            <a:spLocks noGrp="1"/>
          </p:cNvSpPr>
          <p:nvPr>
            <p:ph idx="1"/>
          </p:nvPr>
        </p:nvSpPr>
        <p:spPr/>
        <p:txBody>
          <a:bodyPr>
            <a:normAutofit fontScale="92500" lnSpcReduction="10000"/>
          </a:bodyPr>
          <a:lstStyle/>
          <a:p>
            <a:pPr marL="514350" indent="-514350">
              <a:buFont typeface="+mj-lt"/>
              <a:buAutoNum type="romanUcPeriod"/>
            </a:pPr>
            <a:r>
              <a:rPr lang="en-IN" dirty="0"/>
              <a:t>BASIC PROBABILITY</a:t>
            </a:r>
          </a:p>
          <a:p>
            <a:pPr marL="0" indent="0">
              <a:buNone/>
            </a:pPr>
            <a:r>
              <a:rPr lang="en-IN" dirty="0"/>
              <a:t>                1. Introduction to Data Analytics in context of Probability and Statistics</a:t>
            </a:r>
          </a:p>
          <a:p>
            <a:pPr marL="0" indent="0">
              <a:buNone/>
            </a:pPr>
            <a:r>
              <a:rPr lang="en-IN" dirty="0"/>
              <a:t>	2. Data to Probability</a:t>
            </a:r>
          </a:p>
          <a:p>
            <a:pPr marL="0" indent="0">
              <a:buNone/>
            </a:pPr>
            <a:r>
              <a:rPr lang="en-IN" dirty="0"/>
              <a:t>	3. Measure of Probability</a:t>
            </a:r>
          </a:p>
          <a:p>
            <a:pPr marL="0" indent="0">
              <a:buNone/>
            </a:pPr>
            <a:r>
              <a:rPr lang="en-IN" dirty="0"/>
              <a:t>	4. Algebra of Events</a:t>
            </a:r>
          </a:p>
          <a:p>
            <a:pPr marL="0" indent="0">
              <a:buNone/>
            </a:pPr>
            <a:r>
              <a:rPr lang="en-IN" dirty="0"/>
              <a:t>	5. Joint &amp; Marginal Probability</a:t>
            </a:r>
          </a:p>
          <a:p>
            <a:pPr marL="0" indent="0">
              <a:buNone/>
            </a:pPr>
            <a:r>
              <a:rPr lang="en-IN" dirty="0"/>
              <a:t>	6. Conditional Probability</a:t>
            </a:r>
          </a:p>
          <a:p>
            <a:pPr marL="0" indent="0">
              <a:buNone/>
            </a:pPr>
            <a:r>
              <a:rPr lang="en-IN" dirty="0"/>
              <a:t>	7. Independent Events</a:t>
            </a:r>
          </a:p>
          <a:p>
            <a:pPr marL="0" indent="0">
              <a:buNone/>
            </a:pPr>
            <a:r>
              <a:rPr lang="en-IN" dirty="0"/>
              <a:t>	8. </a:t>
            </a:r>
            <a:r>
              <a:rPr lang="en-IN" dirty="0" err="1"/>
              <a:t>Baye’s</a:t>
            </a:r>
            <a:r>
              <a:rPr lang="en-IN" dirty="0"/>
              <a:t> Theorem </a:t>
            </a:r>
          </a:p>
          <a:p>
            <a:pPr marL="0" indent="0">
              <a:buNone/>
            </a:pPr>
            <a:r>
              <a:rPr lang="en-IN" dirty="0"/>
              <a:t>	9. Application of </a:t>
            </a:r>
            <a:r>
              <a:rPr lang="en-IN" dirty="0" err="1"/>
              <a:t>Baye’s</a:t>
            </a:r>
            <a:r>
              <a:rPr lang="en-IN" dirty="0"/>
              <a:t> Theorem   </a:t>
            </a:r>
          </a:p>
        </p:txBody>
      </p:sp>
      <p:sp>
        <p:nvSpPr>
          <p:cNvPr id="4" name="Footer Placeholder 3">
            <a:extLst>
              <a:ext uri="{FF2B5EF4-FFF2-40B4-BE49-F238E27FC236}">
                <a16:creationId xmlns:a16="http://schemas.microsoft.com/office/drawing/2014/main" id="{86F17EE3-32D1-441A-BAD7-AA92EF19146A}"/>
              </a:ext>
            </a:extLst>
          </p:cNvPr>
          <p:cNvSpPr>
            <a:spLocks noGrp="1"/>
          </p:cNvSpPr>
          <p:nvPr>
            <p:ph type="ftr" sz="quarter" idx="11"/>
          </p:nvPr>
        </p:nvSpPr>
        <p:spPr/>
        <p:txBody>
          <a:bodyPr/>
          <a:lstStyle/>
          <a:p>
            <a:r>
              <a:rPr lang="en-US"/>
              <a:t>Dr. Sameer Anand, SSCBS, DU</a:t>
            </a:r>
            <a:endParaRPr lang="en-US" dirty="0"/>
          </a:p>
        </p:txBody>
      </p:sp>
    </p:spTree>
    <p:extLst>
      <p:ext uri="{BB962C8B-B14F-4D97-AF65-F5344CB8AC3E}">
        <p14:creationId xmlns:p14="http://schemas.microsoft.com/office/powerpoint/2010/main" val="14918319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2B39-9A03-437B-B158-331F6CA414C2}"/>
              </a:ext>
            </a:extLst>
          </p:cNvPr>
          <p:cNvSpPr>
            <a:spLocks noGrp="1"/>
          </p:cNvSpPr>
          <p:nvPr>
            <p:ph type="title"/>
          </p:nvPr>
        </p:nvSpPr>
        <p:spPr/>
        <p:txBody>
          <a:bodyPr/>
          <a:lstStyle/>
          <a:p>
            <a:r>
              <a:rPr lang="en-US" altLang="en-US" dirty="0"/>
              <a:t>Example : </a:t>
            </a:r>
            <a:br>
              <a:rPr lang="en-US" altLang="en-US" dirty="0"/>
            </a:br>
            <a:r>
              <a:rPr lang="en-US" altLang="en-US" dirty="0"/>
              <a:t>DIAGNOSTIC TESTING</a:t>
            </a:r>
            <a:endParaRPr lang="en-IN" dirty="0"/>
          </a:p>
        </p:txBody>
      </p:sp>
      <p:sp>
        <p:nvSpPr>
          <p:cNvPr id="3" name="Content Placeholder 2">
            <a:extLst>
              <a:ext uri="{FF2B5EF4-FFF2-40B4-BE49-F238E27FC236}">
                <a16:creationId xmlns:a16="http://schemas.microsoft.com/office/drawing/2014/main" id="{4A5AD0F9-7C05-48C8-9CED-8DE5279E7AC0}"/>
              </a:ext>
            </a:extLst>
          </p:cNvPr>
          <p:cNvSpPr>
            <a:spLocks noGrp="1"/>
          </p:cNvSpPr>
          <p:nvPr>
            <p:ph idx="1"/>
          </p:nvPr>
        </p:nvSpPr>
        <p:spPr/>
        <p:txBody>
          <a:bodyPr>
            <a:normAutofit lnSpcReduction="10000"/>
          </a:bodyPr>
          <a:lstStyle/>
          <a:p>
            <a:r>
              <a:rPr lang="en-US" altLang="en-US" sz="3700" dirty="0">
                <a:solidFill>
                  <a:srgbClr val="FF9900"/>
                </a:solidFill>
              </a:rPr>
              <a:t>Method</a:t>
            </a:r>
          </a:p>
          <a:p>
            <a:endParaRPr lang="en-US" altLang="en-US" sz="2400" dirty="0">
              <a:solidFill>
                <a:srgbClr val="FF9900"/>
              </a:solidFill>
            </a:endParaRPr>
          </a:p>
          <a:p>
            <a:pPr>
              <a:buClr>
                <a:srgbClr val="669900"/>
              </a:buClr>
              <a:buSzPct val="75000"/>
            </a:pPr>
            <a:r>
              <a:rPr lang="en-US" altLang="en-US" sz="3200" dirty="0"/>
              <a:t>Past data indicates the following probabilities:</a:t>
            </a:r>
          </a:p>
          <a:p>
            <a:pPr>
              <a:buClr>
                <a:srgbClr val="669900"/>
              </a:buClr>
              <a:buSzPct val="75000"/>
            </a:pPr>
            <a:endParaRPr lang="en-US" altLang="en-US" sz="3200" dirty="0"/>
          </a:p>
          <a:p>
            <a:pPr>
              <a:buClr>
                <a:srgbClr val="669900"/>
              </a:buClr>
              <a:buSzPct val="75000"/>
            </a:pPr>
            <a:r>
              <a:rPr lang="en-US" altLang="en-US" sz="3200" dirty="0"/>
              <a:t>P(Test negative </a:t>
            </a:r>
            <a:r>
              <a:rPr lang="az-Cyrl-AZ" altLang="en-US" sz="3200" dirty="0"/>
              <a:t>І</a:t>
            </a:r>
            <a:r>
              <a:rPr lang="en-US" altLang="en-US" sz="3200" dirty="0"/>
              <a:t> No cancer) = 0.925</a:t>
            </a:r>
          </a:p>
          <a:p>
            <a:pPr>
              <a:buClr>
                <a:srgbClr val="669900"/>
              </a:buClr>
              <a:buSzPct val="75000"/>
            </a:pPr>
            <a:r>
              <a:rPr lang="en-US" altLang="en-US" sz="3200" dirty="0"/>
              <a:t>P(Test positive </a:t>
            </a:r>
            <a:r>
              <a:rPr lang="az-Cyrl-AZ" altLang="en-US" sz="3200" dirty="0"/>
              <a:t>І</a:t>
            </a:r>
            <a:r>
              <a:rPr lang="en-US" altLang="en-US" sz="3200" dirty="0"/>
              <a:t> Cancer) = 0.85</a:t>
            </a:r>
          </a:p>
          <a:p>
            <a:pPr>
              <a:buClr>
                <a:srgbClr val="669900"/>
              </a:buClr>
              <a:buSzPct val="75000"/>
            </a:pPr>
            <a:r>
              <a:rPr lang="en-US" altLang="en-US" sz="3200" dirty="0"/>
              <a:t>P(Cancer) = 0.005</a:t>
            </a:r>
          </a:p>
          <a:p>
            <a:endParaRPr lang="en-IN" dirty="0"/>
          </a:p>
        </p:txBody>
      </p:sp>
      <p:sp>
        <p:nvSpPr>
          <p:cNvPr id="4" name="Footer Placeholder 3">
            <a:extLst>
              <a:ext uri="{FF2B5EF4-FFF2-40B4-BE49-F238E27FC236}">
                <a16:creationId xmlns:a16="http://schemas.microsoft.com/office/drawing/2014/main" id="{9B4EBE12-2CCA-44AF-83C9-DA2CA73FEAF3}"/>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7362575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A19E-5B56-4E22-AC86-4C38773FA658}"/>
              </a:ext>
            </a:extLst>
          </p:cNvPr>
          <p:cNvSpPr>
            <a:spLocks noGrp="1"/>
          </p:cNvSpPr>
          <p:nvPr>
            <p:ph type="title"/>
          </p:nvPr>
        </p:nvSpPr>
        <p:spPr/>
        <p:txBody>
          <a:bodyPr/>
          <a:lstStyle/>
          <a:p>
            <a:r>
              <a:rPr lang="en-US" altLang="en-US" dirty="0"/>
              <a:t>Example : </a:t>
            </a:r>
            <a:br>
              <a:rPr lang="en-US" altLang="en-US" dirty="0"/>
            </a:br>
            <a:r>
              <a:rPr lang="en-US" altLang="en-US" dirty="0"/>
              <a:t>DIAGNOSTIC TESTING(contd.) </a:t>
            </a:r>
            <a:endParaRPr lang="en-IN" dirty="0"/>
          </a:p>
        </p:txBody>
      </p:sp>
      <p:sp>
        <p:nvSpPr>
          <p:cNvPr id="3" name="Content Placeholder 2">
            <a:extLst>
              <a:ext uri="{FF2B5EF4-FFF2-40B4-BE49-F238E27FC236}">
                <a16:creationId xmlns:a16="http://schemas.microsoft.com/office/drawing/2014/main" id="{8661A14A-B747-4B98-8063-96C9B269E082}"/>
              </a:ext>
            </a:extLst>
          </p:cNvPr>
          <p:cNvSpPr>
            <a:spLocks noGrp="1"/>
          </p:cNvSpPr>
          <p:nvPr>
            <p:ph idx="1"/>
          </p:nvPr>
        </p:nvSpPr>
        <p:spPr/>
        <p:txBody>
          <a:bodyPr/>
          <a:lstStyle/>
          <a:p>
            <a:r>
              <a:rPr lang="en-US" altLang="en-US" sz="3600" dirty="0">
                <a:solidFill>
                  <a:srgbClr val="FF9900"/>
                </a:solidFill>
              </a:rPr>
              <a:t>Mechanics – Fill in the Probability Table</a:t>
            </a:r>
            <a:endParaRPr lang="en-US" altLang="en-US" sz="3600" dirty="0"/>
          </a:p>
          <a:p>
            <a:endParaRPr lang="en-IN" dirty="0"/>
          </a:p>
        </p:txBody>
      </p:sp>
      <p:sp>
        <p:nvSpPr>
          <p:cNvPr id="4" name="Footer Placeholder 3">
            <a:extLst>
              <a:ext uri="{FF2B5EF4-FFF2-40B4-BE49-F238E27FC236}">
                <a16:creationId xmlns:a16="http://schemas.microsoft.com/office/drawing/2014/main" id="{3BBF3A47-2DF3-4EFA-826E-C96D4024CC92}"/>
              </a:ext>
            </a:extLst>
          </p:cNvPr>
          <p:cNvSpPr>
            <a:spLocks noGrp="1"/>
          </p:cNvSpPr>
          <p:nvPr>
            <p:ph type="ftr" sz="quarter" idx="11"/>
          </p:nvPr>
        </p:nvSpPr>
        <p:spPr/>
        <p:txBody>
          <a:bodyPr/>
          <a:lstStyle/>
          <a:p>
            <a:r>
              <a:rPr lang="en-US" sz="1200" dirty="0"/>
              <a:t>Dr. Sameer Anand, SSCBS, DU</a:t>
            </a:r>
          </a:p>
        </p:txBody>
      </p:sp>
      <p:pic>
        <p:nvPicPr>
          <p:cNvPr id="5" name="Picture 4" descr="Chapter8.8.png">
            <a:extLst>
              <a:ext uri="{FF2B5EF4-FFF2-40B4-BE49-F238E27FC236}">
                <a16:creationId xmlns:a16="http://schemas.microsoft.com/office/drawing/2014/main" id="{2D686F76-6627-4F5D-9F18-BA18716628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6534" y="2902350"/>
            <a:ext cx="5727859" cy="169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264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0664-495C-4CC5-963F-7623C25D9AB0}"/>
              </a:ext>
            </a:extLst>
          </p:cNvPr>
          <p:cNvSpPr>
            <a:spLocks noGrp="1"/>
          </p:cNvSpPr>
          <p:nvPr>
            <p:ph type="title"/>
          </p:nvPr>
        </p:nvSpPr>
        <p:spPr/>
        <p:txBody>
          <a:bodyPr/>
          <a:lstStyle/>
          <a:p>
            <a:r>
              <a:rPr lang="en-US" altLang="en-US" dirty="0"/>
              <a:t>Example : </a:t>
            </a:r>
            <a:br>
              <a:rPr lang="en-US" altLang="en-US" dirty="0"/>
            </a:br>
            <a:r>
              <a:rPr lang="en-US" altLang="en-US" dirty="0"/>
              <a:t>DIAGNOSTIC TESTING(contd.) </a:t>
            </a:r>
            <a:endParaRPr lang="en-IN" dirty="0"/>
          </a:p>
        </p:txBody>
      </p:sp>
      <p:sp>
        <p:nvSpPr>
          <p:cNvPr id="3" name="Content Placeholder 2">
            <a:extLst>
              <a:ext uri="{FF2B5EF4-FFF2-40B4-BE49-F238E27FC236}">
                <a16:creationId xmlns:a16="http://schemas.microsoft.com/office/drawing/2014/main" id="{DFD7DD7E-97A5-4B77-BB8A-15271C027B20}"/>
              </a:ext>
            </a:extLst>
          </p:cNvPr>
          <p:cNvSpPr>
            <a:spLocks noGrp="1"/>
          </p:cNvSpPr>
          <p:nvPr>
            <p:ph idx="1"/>
          </p:nvPr>
        </p:nvSpPr>
        <p:spPr>
          <a:xfrm>
            <a:off x="1097280" y="1826137"/>
            <a:ext cx="10058400" cy="4023360"/>
          </a:xfrm>
        </p:spPr>
        <p:txBody>
          <a:bodyPr>
            <a:normAutofit fontScale="92500" lnSpcReduction="20000"/>
          </a:bodyPr>
          <a:lstStyle/>
          <a:p>
            <a:r>
              <a:rPr lang="en-US" altLang="en-US" sz="3700" dirty="0">
                <a:solidFill>
                  <a:srgbClr val="FF9900"/>
                </a:solidFill>
              </a:rPr>
              <a:t>Mechanics – Fill in the Probability Table</a:t>
            </a:r>
          </a:p>
          <a:p>
            <a:endParaRPr lang="en-US" altLang="en-US" sz="3200" dirty="0">
              <a:solidFill>
                <a:srgbClr val="FF9900"/>
              </a:solidFill>
            </a:endParaRPr>
          </a:p>
          <a:p>
            <a:r>
              <a:rPr lang="en-US" altLang="en-US" sz="3200" dirty="0"/>
              <a:t>Use Multiplication Rule to obtain joint </a:t>
            </a:r>
          </a:p>
          <a:p>
            <a:r>
              <a:rPr lang="en-US" altLang="en-US" sz="3200" dirty="0"/>
              <a:t>probabilities</a:t>
            </a:r>
          </a:p>
          <a:p>
            <a:pPr>
              <a:buFont typeface="Arial" panose="020B0604020202020204" pitchFamily="34" charset="0"/>
              <a:buChar char="•"/>
            </a:pPr>
            <a:endParaRPr lang="en-US" altLang="en-US" sz="3200" dirty="0"/>
          </a:p>
          <a:p>
            <a:r>
              <a:rPr lang="en-US" altLang="en-US" sz="3200" dirty="0"/>
              <a:t>For example, P (Cancer and Test positive) </a:t>
            </a:r>
          </a:p>
          <a:p>
            <a:r>
              <a:rPr lang="en-US" altLang="en-US" sz="3200" dirty="0"/>
              <a:t>	= 	P (Cancer)   P(Test positive </a:t>
            </a:r>
            <a:r>
              <a:rPr lang="az-Cyrl-AZ" altLang="en-US" sz="3200" dirty="0"/>
              <a:t>І</a:t>
            </a:r>
            <a:r>
              <a:rPr lang="en-US" altLang="en-US" sz="3200" dirty="0"/>
              <a:t> Cancer)</a:t>
            </a:r>
          </a:p>
          <a:p>
            <a:r>
              <a:rPr lang="en-US" altLang="en-US" sz="3200" dirty="0"/>
              <a:t>	=	0.005   0.85 = 0.00425</a:t>
            </a:r>
          </a:p>
          <a:p>
            <a:endParaRPr lang="en-IN" dirty="0"/>
          </a:p>
        </p:txBody>
      </p:sp>
      <p:sp>
        <p:nvSpPr>
          <p:cNvPr id="4" name="Footer Placeholder 3">
            <a:extLst>
              <a:ext uri="{FF2B5EF4-FFF2-40B4-BE49-F238E27FC236}">
                <a16:creationId xmlns:a16="http://schemas.microsoft.com/office/drawing/2014/main" id="{BBD5D6BC-6FDD-4D66-B827-F3A48BED0665}"/>
              </a:ext>
            </a:extLst>
          </p:cNvPr>
          <p:cNvSpPr>
            <a:spLocks noGrp="1"/>
          </p:cNvSpPr>
          <p:nvPr>
            <p:ph type="ftr" sz="quarter" idx="11"/>
          </p:nvPr>
        </p:nvSpPr>
        <p:spPr>
          <a:xfrm>
            <a:off x="3872616" y="6388834"/>
            <a:ext cx="4822804" cy="365125"/>
          </a:xfrm>
        </p:spPr>
        <p:txBody>
          <a:bodyPr/>
          <a:lstStyle/>
          <a:p>
            <a:r>
              <a:rPr lang="en-US" sz="1200" dirty="0"/>
              <a:t>Dr. Sameer Anand, SSCBS, DU</a:t>
            </a:r>
          </a:p>
        </p:txBody>
      </p:sp>
    </p:spTree>
    <p:extLst>
      <p:ext uri="{BB962C8B-B14F-4D97-AF65-F5344CB8AC3E}">
        <p14:creationId xmlns:p14="http://schemas.microsoft.com/office/powerpoint/2010/main" val="4232130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A13B-84C8-48D8-83B6-87C7EC7305E4}"/>
              </a:ext>
            </a:extLst>
          </p:cNvPr>
          <p:cNvSpPr>
            <a:spLocks noGrp="1"/>
          </p:cNvSpPr>
          <p:nvPr>
            <p:ph type="title"/>
          </p:nvPr>
        </p:nvSpPr>
        <p:spPr/>
        <p:txBody>
          <a:bodyPr/>
          <a:lstStyle/>
          <a:p>
            <a:br>
              <a:rPr lang="en-US" altLang="en-US" dirty="0"/>
            </a:br>
            <a:r>
              <a:rPr lang="en-US" altLang="en-US" dirty="0"/>
              <a:t>DIAGNOSTIC TESTING(contd.) </a:t>
            </a:r>
            <a:endParaRPr lang="en-IN" dirty="0"/>
          </a:p>
        </p:txBody>
      </p:sp>
      <p:sp>
        <p:nvSpPr>
          <p:cNvPr id="3" name="Content Placeholder 2">
            <a:extLst>
              <a:ext uri="{FF2B5EF4-FFF2-40B4-BE49-F238E27FC236}">
                <a16:creationId xmlns:a16="http://schemas.microsoft.com/office/drawing/2014/main" id="{A9BAA469-4137-4C11-A462-591389866682}"/>
              </a:ext>
            </a:extLst>
          </p:cNvPr>
          <p:cNvSpPr>
            <a:spLocks noGrp="1"/>
          </p:cNvSpPr>
          <p:nvPr>
            <p:ph idx="1"/>
          </p:nvPr>
        </p:nvSpPr>
        <p:spPr/>
        <p:txBody>
          <a:bodyPr/>
          <a:lstStyle/>
          <a:p>
            <a:r>
              <a:rPr lang="en-US" altLang="en-US" sz="3600" dirty="0">
                <a:solidFill>
                  <a:srgbClr val="FF9900"/>
                </a:solidFill>
              </a:rPr>
              <a:t>Mechanics – Completed Probability Table</a:t>
            </a:r>
            <a:endParaRPr lang="en-US" altLang="en-US" sz="3600" dirty="0"/>
          </a:p>
          <a:p>
            <a:endParaRPr lang="en-IN" dirty="0"/>
          </a:p>
        </p:txBody>
      </p:sp>
      <p:sp>
        <p:nvSpPr>
          <p:cNvPr id="4" name="Footer Placeholder 3">
            <a:extLst>
              <a:ext uri="{FF2B5EF4-FFF2-40B4-BE49-F238E27FC236}">
                <a16:creationId xmlns:a16="http://schemas.microsoft.com/office/drawing/2014/main" id="{E23FD081-493D-47AB-8785-98B75434C3C4}"/>
              </a:ext>
            </a:extLst>
          </p:cNvPr>
          <p:cNvSpPr>
            <a:spLocks noGrp="1"/>
          </p:cNvSpPr>
          <p:nvPr>
            <p:ph type="ftr" sz="quarter" idx="11"/>
          </p:nvPr>
        </p:nvSpPr>
        <p:spPr/>
        <p:txBody>
          <a:bodyPr/>
          <a:lstStyle/>
          <a:p>
            <a:r>
              <a:rPr lang="en-US" sz="1200" dirty="0"/>
              <a:t>Dr. Sameer Anand, SSCBS, DU</a:t>
            </a:r>
          </a:p>
        </p:txBody>
      </p:sp>
      <p:pic>
        <p:nvPicPr>
          <p:cNvPr id="5" name="Picture 4" descr="Chapter8.9.png">
            <a:extLst>
              <a:ext uri="{FF2B5EF4-FFF2-40B4-BE49-F238E27FC236}">
                <a16:creationId xmlns:a16="http://schemas.microsoft.com/office/drawing/2014/main" id="{A321E272-E13C-44D5-9C2D-1782A78921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5068" y="2934394"/>
            <a:ext cx="5883750" cy="169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344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0161-A429-4E75-B401-2AA7E2CD8AE2}"/>
              </a:ext>
            </a:extLst>
          </p:cNvPr>
          <p:cNvSpPr>
            <a:spLocks noGrp="1"/>
          </p:cNvSpPr>
          <p:nvPr>
            <p:ph type="title"/>
          </p:nvPr>
        </p:nvSpPr>
        <p:spPr/>
        <p:txBody>
          <a:bodyPr/>
          <a:lstStyle/>
          <a:p>
            <a:br>
              <a:rPr lang="en-US" altLang="en-US" dirty="0"/>
            </a:br>
            <a:r>
              <a:rPr lang="en-US" altLang="en-US" dirty="0"/>
              <a:t>DIAGNOSTIC TESTING(contd.)</a:t>
            </a:r>
            <a:endParaRPr lang="en-IN" dirty="0"/>
          </a:p>
        </p:txBody>
      </p:sp>
      <p:sp>
        <p:nvSpPr>
          <p:cNvPr id="3" name="Content Placeholder 2">
            <a:extLst>
              <a:ext uri="{FF2B5EF4-FFF2-40B4-BE49-F238E27FC236}">
                <a16:creationId xmlns:a16="http://schemas.microsoft.com/office/drawing/2014/main" id="{B58107C5-EF76-4A45-84F0-6BC17D32D843}"/>
              </a:ext>
            </a:extLst>
          </p:cNvPr>
          <p:cNvSpPr>
            <a:spLocks noGrp="1"/>
          </p:cNvSpPr>
          <p:nvPr>
            <p:ph idx="1"/>
          </p:nvPr>
        </p:nvSpPr>
        <p:spPr/>
        <p:txBody>
          <a:bodyPr/>
          <a:lstStyle/>
          <a:p>
            <a:r>
              <a:rPr lang="en-US" altLang="en-US" sz="4000" dirty="0">
                <a:solidFill>
                  <a:srgbClr val="FF9900"/>
                </a:solidFill>
              </a:rPr>
              <a:t>Message</a:t>
            </a:r>
          </a:p>
          <a:p>
            <a:endParaRPr lang="en-US" altLang="en-US" sz="3600" dirty="0">
              <a:solidFill>
                <a:srgbClr val="FF9900"/>
              </a:solidFill>
            </a:endParaRPr>
          </a:p>
          <a:p>
            <a:pPr>
              <a:buClr>
                <a:srgbClr val="669900"/>
              </a:buClr>
              <a:buSzPct val="75000"/>
            </a:pPr>
            <a:r>
              <a:rPr lang="en-US" altLang="en-US" sz="3200" dirty="0"/>
              <a:t>The chance that a woman who tests positive </a:t>
            </a:r>
          </a:p>
          <a:p>
            <a:pPr>
              <a:buClr>
                <a:srgbClr val="669900"/>
              </a:buClr>
              <a:buSzPct val="75000"/>
            </a:pPr>
            <a:r>
              <a:rPr lang="en-US" altLang="en-US" sz="3200" dirty="0"/>
              <a:t>actually has cancer is small, a bit more than 5%.</a:t>
            </a:r>
          </a:p>
          <a:p>
            <a:endParaRPr lang="en-IN" dirty="0"/>
          </a:p>
        </p:txBody>
      </p:sp>
      <p:sp>
        <p:nvSpPr>
          <p:cNvPr id="4" name="Footer Placeholder 3">
            <a:extLst>
              <a:ext uri="{FF2B5EF4-FFF2-40B4-BE49-F238E27FC236}">
                <a16:creationId xmlns:a16="http://schemas.microsoft.com/office/drawing/2014/main" id="{93FAF64B-3467-4292-A283-E3CBEA331497}"/>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939507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2005-F629-496C-ADEB-BF329A139B48}"/>
              </a:ext>
            </a:extLst>
          </p:cNvPr>
          <p:cNvSpPr>
            <a:spLocks noGrp="1"/>
          </p:cNvSpPr>
          <p:nvPr>
            <p:ph type="title"/>
          </p:nvPr>
        </p:nvSpPr>
        <p:spPr/>
        <p:txBody>
          <a:bodyPr/>
          <a:lstStyle/>
          <a:p>
            <a:r>
              <a:rPr lang="en-US" dirty="0"/>
              <a:t>FRAUD DETECTION</a:t>
            </a:r>
            <a:endParaRPr lang="en-IN" dirty="0"/>
          </a:p>
        </p:txBody>
      </p:sp>
      <p:sp>
        <p:nvSpPr>
          <p:cNvPr id="3" name="Content Placeholder 2">
            <a:extLst>
              <a:ext uri="{FF2B5EF4-FFF2-40B4-BE49-F238E27FC236}">
                <a16:creationId xmlns:a16="http://schemas.microsoft.com/office/drawing/2014/main" id="{B0F57C8D-D9CF-44F2-BEFC-DCB4A8B6DF8E}"/>
              </a:ext>
            </a:extLst>
          </p:cNvPr>
          <p:cNvSpPr>
            <a:spLocks noGrp="1"/>
          </p:cNvSpPr>
          <p:nvPr>
            <p:ph idx="1"/>
          </p:nvPr>
        </p:nvSpPr>
        <p:spPr/>
        <p:txBody>
          <a:bodyPr>
            <a:normAutofit/>
          </a:bodyPr>
          <a:lstStyle/>
          <a:p>
            <a:r>
              <a:rPr lang="en-US" sz="2400" dirty="0"/>
              <a:t>Credit</a:t>
            </a:r>
            <a:r>
              <a:rPr lang="en-IN" sz="2400" dirty="0"/>
              <a:t>-card fraud costs business in the United States billions of dollars each year in stolen goods. Compounding the problem, the risk of fraud increases with the rapidly growing online retail market. To reduce fraud, businesses and credit card vendors have devised systems that recognize characteristics of fraudulent transactions. These systems are not perfect, however and sometimes flag honest transactions as fraudulent and sometimes miss fraudulent transactions.</a:t>
            </a:r>
          </a:p>
          <a:p>
            <a:r>
              <a:rPr lang="en-IN" sz="2400" dirty="0"/>
              <a:t>A business has been offered a fraud detection system to protect its online retail site. The system promises very high accuracy. The system catches 99% of fraudulent transactions; that is, given a transaction is fraudulent, the system signals a problem 99% of the time. The system flags honest transactions as fraudulent only 1% of the time. </a:t>
            </a:r>
            <a:endParaRPr lang="en-US" sz="2400" dirty="0"/>
          </a:p>
        </p:txBody>
      </p:sp>
      <p:sp>
        <p:nvSpPr>
          <p:cNvPr id="4" name="Footer Placeholder 3">
            <a:extLst>
              <a:ext uri="{FF2B5EF4-FFF2-40B4-BE49-F238E27FC236}">
                <a16:creationId xmlns:a16="http://schemas.microsoft.com/office/drawing/2014/main" id="{BF00ADA5-626B-430B-921D-27C742548562}"/>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647934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F217-12F6-4FC7-92F2-EF5B22FBD7C8}"/>
              </a:ext>
            </a:extLst>
          </p:cNvPr>
          <p:cNvSpPr>
            <a:spLocks noGrp="1"/>
          </p:cNvSpPr>
          <p:nvPr>
            <p:ph idx="1"/>
          </p:nvPr>
        </p:nvSpPr>
        <p:spPr/>
        <p:txBody>
          <a:bodyPr>
            <a:normAutofit/>
          </a:bodyPr>
          <a:lstStyle/>
          <a:p>
            <a:pPr marL="457200" indent="-457200">
              <a:buFont typeface="+mj-lt"/>
              <a:buAutoNum type="alphaLcParenR"/>
            </a:pPr>
            <a:r>
              <a:rPr lang="en-US" sz="3200" dirty="0"/>
              <a:t>What would be possible consequences to the retailer of mistaking honest transactions for fraudulent transactions? Mistaking fraudulent transactions for honest transactions?</a:t>
            </a:r>
            <a:endParaRPr lang="en-IN" sz="3200" dirty="0"/>
          </a:p>
        </p:txBody>
      </p:sp>
      <p:sp>
        <p:nvSpPr>
          <p:cNvPr id="4" name="Footer Placeholder 3">
            <a:extLst>
              <a:ext uri="{FF2B5EF4-FFF2-40B4-BE49-F238E27FC236}">
                <a16:creationId xmlns:a16="http://schemas.microsoft.com/office/drawing/2014/main" id="{80505F51-DE93-4212-91C4-75A3960F820B}"/>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41652633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F6D5-F83A-4C60-AFE1-5E4A18BA9D13}"/>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252C8B51-36B6-40B3-AC28-E55B8DF8976D}"/>
              </a:ext>
            </a:extLst>
          </p:cNvPr>
          <p:cNvSpPr>
            <a:spLocks noGrp="1"/>
          </p:cNvSpPr>
          <p:nvPr>
            <p:ph idx="1"/>
          </p:nvPr>
        </p:nvSpPr>
        <p:spPr/>
        <p:txBody>
          <a:bodyPr>
            <a:normAutofit/>
          </a:bodyPr>
          <a:lstStyle/>
          <a:p>
            <a:r>
              <a:rPr lang="en-US" sz="3600" dirty="0"/>
              <a:t>Mistaking honest for fraud risks annoying or embarrassing customers; missing fraud means losing merchandise.</a:t>
            </a:r>
            <a:endParaRPr lang="en-IN" sz="3600" dirty="0"/>
          </a:p>
        </p:txBody>
      </p:sp>
      <p:sp>
        <p:nvSpPr>
          <p:cNvPr id="4" name="Footer Placeholder 3">
            <a:extLst>
              <a:ext uri="{FF2B5EF4-FFF2-40B4-BE49-F238E27FC236}">
                <a16:creationId xmlns:a16="http://schemas.microsoft.com/office/drawing/2014/main" id="{E68C448C-F2C4-4350-8B05-EDE2FA6FDC74}"/>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9479084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CE79B-2601-4896-8ED7-D31662BE8B07}"/>
              </a:ext>
            </a:extLst>
          </p:cNvPr>
          <p:cNvSpPr>
            <a:spLocks noGrp="1"/>
          </p:cNvSpPr>
          <p:nvPr>
            <p:ph idx="1"/>
          </p:nvPr>
        </p:nvSpPr>
        <p:spPr/>
        <p:txBody>
          <a:bodyPr/>
          <a:lstStyle/>
          <a:p>
            <a:pPr marL="514350" indent="-514350">
              <a:buAutoNum type="alphaLcParenR" startAt="2"/>
            </a:pPr>
            <a:r>
              <a:rPr lang="en-US" sz="3200" dirty="0"/>
              <a:t>The description of this system gives several conditional                 probabilities, but are these the conditional probabilities that are most relevant to owners of the retail size? What other probabilities would be helpful? </a:t>
            </a:r>
          </a:p>
        </p:txBody>
      </p:sp>
      <p:sp>
        <p:nvSpPr>
          <p:cNvPr id="4" name="Footer Placeholder 3">
            <a:extLst>
              <a:ext uri="{FF2B5EF4-FFF2-40B4-BE49-F238E27FC236}">
                <a16:creationId xmlns:a16="http://schemas.microsoft.com/office/drawing/2014/main" id="{E09770B0-95B9-49BD-9B2D-8F66C4C70AFE}"/>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984303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5A28-DD9F-4AA7-949A-FA4CD910728B}"/>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809738FF-FBEB-403E-96C1-E58E0B0653D8}"/>
              </a:ext>
            </a:extLst>
          </p:cNvPr>
          <p:cNvSpPr>
            <a:spLocks noGrp="1"/>
          </p:cNvSpPr>
          <p:nvPr>
            <p:ph idx="1"/>
          </p:nvPr>
        </p:nvSpPr>
        <p:spPr/>
        <p:txBody>
          <a:bodyPr>
            <a:normAutofit/>
          </a:bodyPr>
          <a:lstStyle/>
          <a:p>
            <a:endParaRPr lang="en-US" sz="3200" dirty="0"/>
          </a:p>
          <a:p>
            <a:r>
              <a:rPr lang="en-US" sz="3200" dirty="0"/>
              <a:t>P(fraud/signal fraud) or P(honest/did not signal fraud)</a:t>
            </a:r>
            <a:endParaRPr lang="en-IN" sz="3200" dirty="0"/>
          </a:p>
        </p:txBody>
      </p:sp>
      <p:sp>
        <p:nvSpPr>
          <p:cNvPr id="4" name="Footer Placeholder 3">
            <a:extLst>
              <a:ext uri="{FF2B5EF4-FFF2-40B4-BE49-F238E27FC236}">
                <a16:creationId xmlns:a16="http://schemas.microsoft.com/office/drawing/2014/main" id="{1861D503-1F64-47D1-914E-05C754C822FE}"/>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72741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71E4A-D3F7-43FB-A000-767C322AE5CC}"/>
              </a:ext>
            </a:extLst>
          </p:cNvPr>
          <p:cNvSpPr>
            <a:spLocks noGrp="1"/>
          </p:cNvSpPr>
          <p:nvPr>
            <p:ph idx="1"/>
          </p:nvPr>
        </p:nvSpPr>
        <p:spPr>
          <a:xfrm>
            <a:off x="1097280" y="1845734"/>
            <a:ext cx="5330153" cy="4023360"/>
          </a:xfrm>
        </p:spPr>
        <p:txBody>
          <a:bodyPr/>
          <a:lstStyle/>
          <a:p>
            <a:pPr marL="514350" indent="-514350">
              <a:buAutoNum type="romanUcPeriod" startAt="2"/>
            </a:pPr>
            <a:r>
              <a:rPr lang="en-IN" dirty="0"/>
              <a:t>RANDOM VARIABLES AND MEASURES</a:t>
            </a:r>
          </a:p>
          <a:p>
            <a:pPr marL="0" indent="0">
              <a:buNone/>
            </a:pPr>
            <a:r>
              <a:rPr lang="en-IN" dirty="0"/>
              <a:t>	</a:t>
            </a:r>
            <a:r>
              <a:rPr lang="en-IN" dirty="0" err="1"/>
              <a:t>i</a:t>
            </a:r>
            <a:r>
              <a:rPr lang="en-IN" dirty="0"/>
              <a:t>. Discrete Random Variables</a:t>
            </a:r>
          </a:p>
          <a:p>
            <a:pPr marL="0" indent="0">
              <a:buNone/>
            </a:pPr>
            <a:r>
              <a:rPr lang="en-IN" dirty="0"/>
              <a:t> 		1. Bernoulli Distribution</a:t>
            </a:r>
          </a:p>
          <a:p>
            <a:pPr marL="0" indent="0">
              <a:buNone/>
            </a:pPr>
            <a:r>
              <a:rPr lang="en-IN" dirty="0"/>
              <a:t>		2. Binomial Distribution</a:t>
            </a:r>
          </a:p>
          <a:p>
            <a:pPr marL="0" indent="0">
              <a:buNone/>
            </a:pPr>
            <a:r>
              <a:rPr lang="en-IN" dirty="0"/>
              <a:t>		3. Poisson Distribution</a:t>
            </a:r>
          </a:p>
          <a:p>
            <a:pPr marL="0" indent="0">
              <a:buNone/>
            </a:pPr>
            <a:r>
              <a:rPr lang="en-IN" dirty="0"/>
              <a:t>		4. Geometric Distribution</a:t>
            </a:r>
          </a:p>
          <a:p>
            <a:pPr marL="0" indent="0">
              <a:buNone/>
            </a:pPr>
            <a:r>
              <a:rPr lang="en-IN" dirty="0"/>
              <a:t>		5. Hypergeometric Distribution</a:t>
            </a:r>
          </a:p>
          <a:p>
            <a:pPr marL="0" indent="0">
              <a:buNone/>
            </a:pPr>
            <a:r>
              <a:rPr lang="en-IN" dirty="0"/>
              <a:t>		6. Negative Binomial Distribution</a:t>
            </a:r>
          </a:p>
          <a:p>
            <a:pPr marL="514350" indent="-514350">
              <a:buFont typeface="+mj-lt"/>
              <a:buAutoNum type="romanUcPeriod"/>
            </a:pPr>
            <a:endParaRPr lang="en-IN" dirty="0"/>
          </a:p>
        </p:txBody>
      </p:sp>
      <p:sp>
        <p:nvSpPr>
          <p:cNvPr id="4" name="Footer Placeholder 3">
            <a:extLst>
              <a:ext uri="{FF2B5EF4-FFF2-40B4-BE49-F238E27FC236}">
                <a16:creationId xmlns:a16="http://schemas.microsoft.com/office/drawing/2014/main" id="{2B95638B-09FA-458D-B989-9CE2AF3A2B0A}"/>
              </a:ext>
            </a:extLst>
          </p:cNvPr>
          <p:cNvSpPr>
            <a:spLocks noGrp="1"/>
          </p:cNvSpPr>
          <p:nvPr>
            <p:ph type="ftr" sz="quarter" idx="11"/>
          </p:nvPr>
        </p:nvSpPr>
        <p:spPr/>
        <p:txBody>
          <a:bodyPr/>
          <a:lstStyle/>
          <a:p>
            <a:r>
              <a:rPr lang="en-US"/>
              <a:t>Dr. Sameer Anand, SSCBS, DU</a:t>
            </a:r>
            <a:endParaRPr lang="en-US" dirty="0"/>
          </a:p>
        </p:txBody>
      </p:sp>
      <p:sp>
        <p:nvSpPr>
          <p:cNvPr id="5" name="TextBox 4">
            <a:extLst>
              <a:ext uri="{FF2B5EF4-FFF2-40B4-BE49-F238E27FC236}">
                <a16:creationId xmlns:a16="http://schemas.microsoft.com/office/drawing/2014/main" id="{C1703133-2AD3-46C6-A66C-076EB3CEEC90}"/>
              </a:ext>
            </a:extLst>
          </p:cNvPr>
          <p:cNvSpPr txBox="1"/>
          <p:nvPr/>
        </p:nvSpPr>
        <p:spPr>
          <a:xfrm flipH="1">
            <a:off x="6489578" y="2328051"/>
            <a:ext cx="4605142" cy="2308324"/>
          </a:xfrm>
          <a:prstGeom prst="rect">
            <a:avLst/>
          </a:prstGeom>
          <a:noFill/>
        </p:spPr>
        <p:txBody>
          <a:bodyPr wrap="square" rtlCol="0">
            <a:spAutoFit/>
          </a:bodyPr>
          <a:lstStyle/>
          <a:p>
            <a:r>
              <a:rPr lang="en-IN" dirty="0"/>
              <a:t>ii. Continuous Random variables</a:t>
            </a:r>
          </a:p>
          <a:p>
            <a:pPr>
              <a:lnSpc>
                <a:spcPct val="150000"/>
              </a:lnSpc>
            </a:pPr>
            <a:r>
              <a:rPr lang="en-IN" dirty="0"/>
              <a:t>	1. Uniform Distribution</a:t>
            </a:r>
          </a:p>
          <a:p>
            <a:pPr>
              <a:lnSpc>
                <a:spcPct val="150000"/>
              </a:lnSpc>
            </a:pPr>
            <a:r>
              <a:rPr lang="en-IN" dirty="0"/>
              <a:t>	2. Exponential Distribution</a:t>
            </a:r>
          </a:p>
          <a:p>
            <a:pPr>
              <a:lnSpc>
                <a:spcPct val="150000"/>
              </a:lnSpc>
            </a:pPr>
            <a:r>
              <a:rPr lang="en-IN" dirty="0"/>
              <a:t>	3. Normal Distribution</a:t>
            </a:r>
          </a:p>
          <a:p>
            <a:pPr>
              <a:lnSpc>
                <a:spcPct val="150000"/>
              </a:lnSpc>
            </a:pPr>
            <a:r>
              <a:rPr lang="en-IN" dirty="0"/>
              <a:t>	4. Gamma Distribution</a:t>
            </a:r>
          </a:p>
          <a:p>
            <a:endParaRPr lang="en-IN" dirty="0"/>
          </a:p>
        </p:txBody>
      </p:sp>
    </p:spTree>
    <p:extLst>
      <p:ext uri="{BB962C8B-B14F-4D97-AF65-F5344CB8AC3E}">
        <p14:creationId xmlns:p14="http://schemas.microsoft.com/office/powerpoint/2010/main" val="31196262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40EF0-FA41-400F-8CAC-4559063626D5}"/>
              </a:ext>
            </a:extLst>
          </p:cNvPr>
          <p:cNvSpPr>
            <a:spLocks noGrp="1"/>
          </p:cNvSpPr>
          <p:nvPr>
            <p:ph idx="1"/>
          </p:nvPr>
        </p:nvSpPr>
        <p:spPr/>
        <p:txBody>
          <a:bodyPr>
            <a:normAutofit/>
          </a:bodyPr>
          <a:lstStyle/>
          <a:p>
            <a:r>
              <a:rPr lang="en-US" sz="3200" dirty="0">
                <a:solidFill>
                  <a:schemeClr val="accent1"/>
                </a:solidFill>
              </a:rPr>
              <a:t>c)	</a:t>
            </a:r>
            <a:r>
              <a:rPr lang="en-US" sz="3200" dirty="0"/>
              <a:t>Suppose that the prevalence of fraud among      	</a:t>
            </a:r>
            <a:r>
              <a:rPr lang="en-US" sz="3000" dirty="0"/>
              <a:t>transactions  at the retailer is 1%. What are the chances   	that the system incorrectly labels honest transactions as 	fraudulent? </a:t>
            </a:r>
            <a:endParaRPr lang="en-IN" sz="3000" dirty="0"/>
          </a:p>
        </p:txBody>
      </p:sp>
      <p:sp>
        <p:nvSpPr>
          <p:cNvPr id="4" name="Footer Placeholder 3">
            <a:extLst>
              <a:ext uri="{FF2B5EF4-FFF2-40B4-BE49-F238E27FC236}">
                <a16:creationId xmlns:a16="http://schemas.microsoft.com/office/drawing/2014/main" id="{2AC3BBA1-0FD9-44D6-B692-B66270EC6F0D}"/>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0904278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F362DC-AA10-4514-A7A2-98F231B75DB1}"/>
              </a:ext>
            </a:extLst>
          </p:cNvPr>
          <p:cNvSpPr>
            <a:spLocks noGrp="1"/>
          </p:cNvSpPr>
          <p:nvPr>
            <p:ph type="ftr" sz="quarter" idx="11"/>
          </p:nvPr>
        </p:nvSpPr>
        <p:spPr/>
        <p:txBody>
          <a:bodyPr/>
          <a:lstStyle/>
          <a:p>
            <a:r>
              <a:rPr lang="en-US"/>
              <a:t>Dr. Sameer Anand, SSCBS, DU</a:t>
            </a:r>
            <a:endParaRPr lang="en-US" dirty="0"/>
          </a:p>
        </p:txBody>
      </p:sp>
      <p:graphicFrame>
        <p:nvGraphicFramePr>
          <p:cNvPr id="9" name="Table 9">
            <a:extLst>
              <a:ext uri="{FF2B5EF4-FFF2-40B4-BE49-F238E27FC236}">
                <a16:creationId xmlns:a16="http://schemas.microsoft.com/office/drawing/2014/main" id="{5DE7450E-88F6-458B-BE9E-9236524A1F8B}"/>
              </a:ext>
            </a:extLst>
          </p:cNvPr>
          <p:cNvGraphicFramePr>
            <a:graphicFrameLocks noGrp="1"/>
          </p:cNvGraphicFramePr>
          <p:nvPr>
            <p:ph idx="1"/>
            <p:extLst>
              <p:ext uri="{D42A27DB-BD31-4B8C-83A1-F6EECF244321}">
                <p14:modId xmlns:p14="http://schemas.microsoft.com/office/powerpoint/2010/main" val="4240216690"/>
              </p:ext>
            </p:extLst>
          </p:nvPr>
        </p:nvGraphicFramePr>
        <p:xfrm>
          <a:off x="1096963" y="1846263"/>
          <a:ext cx="9313862" cy="13817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890946052"/>
                    </a:ext>
                  </a:extLst>
                </a:gridCol>
                <a:gridCol w="2514600">
                  <a:extLst>
                    <a:ext uri="{9D8B030D-6E8A-4147-A177-3AD203B41FA5}">
                      <a16:colId xmlns:a16="http://schemas.microsoft.com/office/drawing/2014/main" val="3858287987"/>
                    </a:ext>
                  </a:extLst>
                </a:gridCol>
                <a:gridCol w="2514600">
                  <a:extLst>
                    <a:ext uri="{9D8B030D-6E8A-4147-A177-3AD203B41FA5}">
                      <a16:colId xmlns:a16="http://schemas.microsoft.com/office/drawing/2014/main" val="1069387126"/>
                    </a:ext>
                  </a:extLst>
                </a:gridCol>
                <a:gridCol w="1770062">
                  <a:extLst>
                    <a:ext uri="{9D8B030D-6E8A-4147-A177-3AD203B41FA5}">
                      <a16:colId xmlns:a16="http://schemas.microsoft.com/office/drawing/2014/main" val="579242302"/>
                    </a:ext>
                  </a:extLst>
                </a:gridCol>
              </a:tblGrid>
              <a:tr h="370840">
                <a:tc>
                  <a:txBody>
                    <a:bodyPr/>
                    <a:lstStyle/>
                    <a:p>
                      <a:endParaRPr lang="en-IN" dirty="0"/>
                    </a:p>
                  </a:txBody>
                  <a:tcPr/>
                </a:tc>
                <a:tc>
                  <a:txBody>
                    <a:bodyPr/>
                    <a:lstStyle/>
                    <a:p>
                      <a:r>
                        <a:rPr lang="en-IN" dirty="0"/>
                        <a:t>+</a:t>
                      </a:r>
                      <a:r>
                        <a:rPr lang="en-IN" dirty="0" err="1"/>
                        <a:t>ve</a:t>
                      </a:r>
                      <a:r>
                        <a:rPr lang="en-IN" dirty="0"/>
                        <a:t> Signal</a:t>
                      </a:r>
                    </a:p>
                    <a:p>
                      <a:r>
                        <a:rPr lang="en-IN" dirty="0"/>
                        <a:t>(Fraudulent)</a:t>
                      </a:r>
                    </a:p>
                  </a:txBody>
                  <a:tcPr/>
                </a:tc>
                <a:tc>
                  <a:txBody>
                    <a:bodyPr/>
                    <a:lstStyle/>
                    <a:p>
                      <a:r>
                        <a:rPr lang="en-IN" dirty="0"/>
                        <a:t>-</a:t>
                      </a:r>
                      <a:r>
                        <a:rPr lang="en-IN" dirty="0" err="1"/>
                        <a:t>ve</a:t>
                      </a:r>
                      <a:r>
                        <a:rPr lang="en-IN" dirty="0"/>
                        <a:t> Signal</a:t>
                      </a:r>
                    </a:p>
                    <a:p>
                      <a:r>
                        <a:rPr lang="en-IN" dirty="0"/>
                        <a:t>(Not Fraudulent)</a:t>
                      </a:r>
                    </a:p>
                  </a:txBody>
                  <a:tcPr/>
                </a:tc>
                <a:tc>
                  <a:txBody>
                    <a:bodyPr/>
                    <a:lstStyle/>
                    <a:p>
                      <a:endParaRPr lang="en-IN"/>
                    </a:p>
                  </a:txBody>
                  <a:tcPr/>
                </a:tc>
                <a:extLst>
                  <a:ext uri="{0D108BD9-81ED-4DB2-BD59-A6C34878D82A}">
                    <a16:rowId xmlns:a16="http://schemas.microsoft.com/office/drawing/2014/main" val="347715710"/>
                  </a:ext>
                </a:extLst>
              </a:tr>
              <a:tr h="370840">
                <a:tc>
                  <a:txBody>
                    <a:bodyPr/>
                    <a:lstStyle/>
                    <a:p>
                      <a:r>
                        <a:rPr lang="en-IN" dirty="0"/>
                        <a:t>FRAUD</a:t>
                      </a:r>
                    </a:p>
                  </a:txBody>
                  <a:tcPr/>
                </a:tc>
                <a:tc>
                  <a:txBody>
                    <a:bodyPr/>
                    <a:lstStyle/>
                    <a:p>
                      <a:endParaRPr lang="en-IN"/>
                    </a:p>
                  </a:txBody>
                  <a:tcPr/>
                </a:tc>
                <a:tc>
                  <a:txBody>
                    <a:bodyPr/>
                    <a:lstStyle/>
                    <a:p>
                      <a:endParaRPr lang="en-IN"/>
                    </a:p>
                  </a:txBody>
                  <a:tcPr/>
                </a:tc>
                <a:tc>
                  <a:txBody>
                    <a:bodyPr/>
                    <a:lstStyle/>
                    <a:p>
                      <a:r>
                        <a:rPr lang="en-IN" dirty="0"/>
                        <a:t>0.01</a:t>
                      </a:r>
                    </a:p>
                  </a:txBody>
                  <a:tcPr/>
                </a:tc>
                <a:extLst>
                  <a:ext uri="{0D108BD9-81ED-4DB2-BD59-A6C34878D82A}">
                    <a16:rowId xmlns:a16="http://schemas.microsoft.com/office/drawing/2014/main" val="3784396069"/>
                  </a:ext>
                </a:extLst>
              </a:tr>
              <a:tr h="370840">
                <a:tc>
                  <a:txBody>
                    <a:bodyPr/>
                    <a:lstStyle/>
                    <a:p>
                      <a:r>
                        <a:rPr lang="en-IN" dirty="0"/>
                        <a:t>HONEST</a:t>
                      </a:r>
                    </a:p>
                  </a:txBody>
                  <a:tcPr/>
                </a:tc>
                <a:tc>
                  <a:txBody>
                    <a:bodyPr/>
                    <a:lstStyle/>
                    <a:p>
                      <a:endParaRPr lang="en-IN" dirty="0"/>
                    </a:p>
                  </a:txBody>
                  <a:tcPr/>
                </a:tc>
                <a:tc>
                  <a:txBody>
                    <a:bodyPr/>
                    <a:lstStyle/>
                    <a:p>
                      <a:endParaRPr lang="en-IN"/>
                    </a:p>
                  </a:txBody>
                  <a:tcPr/>
                </a:tc>
                <a:tc>
                  <a:txBody>
                    <a:bodyPr/>
                    <a:lstStyle/>
                    <a:p>
                      <a:r>
                        <a:rPr lang="en-IN" dirty="0"/>
                        <a:t>0.99</a:t>
                      </a:r>
                    </a:p>
                  </a:txBody>
                  <a:tcPr/>
                </a:tc>
                <a:extLst>
                  <a:ext uri="{0D108BD9-81ED-4DB2-BD59-A6C34878D82A}">
                    <a16:rowId xmlns:a16="http://schemas.microsoft.com/office/drawing/2014/main" val="2085018241"/>
                  </a:ext>
                </a:extLst>
              </a:tr>
            </a:tbl>
          </a:graphicData>
        </a:graphic>
      </p:graphicFrame>
      <p:sp>
        <p:nvSpPr>
          <p:cNvPr id="11" name="TextBox 10">
            <a:extLst>
              <a:ext uri="{FF2B5EF4-FFF2-40B4-BE49-F238E27FC236}">
                <a16:creationId xmlns:a16="http://schemas.microsoft.com/office/drawing/2014/main" id="{054231A0-EE8C-479D-ABD1-F89E8ACE3A47}"/>
              </a:ext>
            </a:extLst>
          </p:cNvPr>
          <p:cNvSpPr txBox="1"/>
          <p:nvPr/>
        </p:nvSpPr>
        <p:spPr>
          <a:xfrm>
            <a:off x="1028700" y="3429000"/>
            <a:ext cx="9382125" cy="3416320"/>
          </a:xfrm>
          <a:prstGeom prst="rect">
            <a:avLst/>
          </a:prstGeom>
          <a:noFill/>
        </p:spPr>
        <p:txBody>
          <a:bodyPr wrap="square" rtlCol="0">
            <a:spAutoFit/>
          </a:bodyPr>
          <a:lstStyle/>
          <a:p>
            <a:r>
              <a:rPr lang="en-IN" sz="2400" dirty="0"/>
              <a:t>P[Fraud] = 0.01      </a:t>
            </a:r>
          </a:p>
          <a:p>
            <a:r>
              <a:rPr lang="en-IN" sz="2400" dirty="0"/>
              <a:t>P[Honest] = 0.99</a:t>
            </a:r>
          </a:p>
          <a:p>
            <a:r>
              <a:rPr lang="en-IN" sz="2400" dirty="0"/>
              <a:t>P[+ </a:t>
            </a:r>
            <a:r>
              <a:rPr lang="en-IN" sz="2400" dirty="0" err="1"/>
              <a:t>ve</a:t>
            </a:r>
            <a:r>
              <a:rPr lang="en-IN" sz="2400" dirty="0"/>
              <a:t> signal/ Fraud] = 0.99</a:t>
            </a:r>
          </a:p>
          <a:p>
            <a:r>
              <a:rPr lang="en-IN" sz="2400" dirty="0"/>
              <a:t>P[- </a:t>
            </a:r>
            <a:r>
              <a:rPr lang="en-IN" sz="2400" dirty="0" err="1"/>
              <a:t>ve</a:t>
            </a:r>
            <a:r>
              <a:rPr lang="en-IN" sz="2400" dirty="0"/>
              <a:t> signal/ Fraud] = 0.01</a:t>
            </a:r>
          </a:p>
          <a:p>
            <a:r>
              <a:rPr lang="en-IN" sz="2400" dirty="0"/>
              <a:t>P[+ </a:t>
            </a:r>
            <a:r>
              <a:rPr lang="en-IN" sz="2400" dirty="0" err="1"/>
              <a:t>ve</a:t>
            </a:r>
            <a:r>
              <a:rPr lang="en-IN" sz="2400" dirty="0"/>
              <a:t> signal/ Honest] = 0.01</a:t>
            </a:r>
          </a:p>
          <a:p>
            <a:r>
              <a:rPr lang="en-IN" sz="2400" dirty="0"/>
              <a:t>P[- </a:t>
            </a:r>
            <a:r>
              <a:rPr lang="en-IN" sz="2400" dirty="0" err="1"/>
              <a:t>ve</a:t>
            </a:r>
            <a:r>
              <a:rPr lang="en-IN" sz="2400" dirty="0"/>
              <a:t> signal/ Honest] = 0.99</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647612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F53DF-B8E1-46D7-A636-7F45BD162B32}"/>
              </a:ext>
            </a:extLst>
          </p:cNvPr>
          <p:cNvSpPr>
            <a:spLocks noGrp="1"/>
          </p:cNvSpPr>
          <p:nvPr>
            <p:ph idx="1"/>
          </p:nvPr>
        </p:nvSpPr>
        <p:spPr/>
        <p:txBody>
          <a:bodyPr>
            <a:normAutofit/>
          </a:bodyPr>
          <a:lstStyle/>
          <a:p>
            <a:r>
              <a:rPr lang="en-IN" sz="2400" dirty="0"/>
              <a:t>Required probability = P[H/ +</a:t>
            </a:r>
            <a:r>
              <a:rPr lang="en-IN" sz="2400" dirty="0" err="1"/>
              <a:t>ve</a:t>
            </a:r>
            <a:r>
              <a:rPr lang="en-IN" sz="2400" dirty="0"/>
              <a:t>] = P[+</a:t>
            </a:r>
            <a:r>
              <a:rPr lang="en-IN" sz="2400" dirty="0" err="1"/>
              <a:t>ve</a:t>
            </a:r>
            <a:r>
              <a:rPr lang="en-IN" sz="2400" dirty="0"/>
              <a:t>/ H].P[H]      =  P( H &amp; +</a:t>
            </a:r>
            <a:r>
              <a:rPr lang="en-IN" sz="2400" dirty="0" err="1"/>
              <a:t>ve</a:t>
            </a:r>
            <a:r>
              <a:rPr lang="en-IN" sz="2400" dirty="0"/>
              <a:t> )</a:t>
            </a:r>
          </a:p>
          <a:p>
            <a:r>
              <a:rPr lang="en-IN" sz="2400" dirty="0"/>
              <a:t>                                                                     P(+</a:t>
            </a:r>
            <a:r>
              <a:rPr lang="en-IN" sz="2400" dirty="0" err="1"/>
              <a:t>ve</a:t>
            </a:r>
            <a:r>
              <a:rPr lang="en-IN" sz="2400" dirty="0"/>
              <a:t>)                        P(+</a:t>
            </a:r>
            <a:r>
              <a:rPr lang="en-IN" sz="2400" dirty="0" err="1"/>
              <a:t>ve</a:t>
            </a:r>
            <a:r>
              <a:rPr lang="en-IN" sz="2400" dirty="0"/>
              <a:t>)</a:t>
            </a:r>
          </a:p>
          <a:p>
            <a:r>
              <a:rPr lang="en-IN" sz="2400" dirty="0"/>
              <a:t>P( F &amp; +</a:t>
            </a:r>
            <a:r>
              <a:rPr lang="en-IN" sz="2400" dirty="0" err="1"/>
              <a:t>ve</a:t>
            </a:r>
            <a:r>
              <a:rPr lang="en-IN" sz="2400" dirty="0"/>
              <a:t> ) = P(F) * P(+</a:t>
            </a:r>
            <a:r>
              <a:rPr lang="en-IN" sz="2400" dirty="0" err="1"/>
              <a:t>ve</a:t>
            </a:r>
            <a:r>
              <a:rPr lang="en-IN" sz="2400" dirty="0"/>
              <a:t>/F)</a:t>
            </a:r>
          </a:p>
          <a:p>
            <a:r>
              <a:rPr lang="en-IN" sz="2400" dirty="0"/>
              <a:t>                      = 0.01 * 0.99 = 0.0099</a:t>
            </a:r>
          </a:p>
          <a:p>
            <a:r>
              <a:rPr lang="en-IN" sz="2400" dirty="0"/>
              <a:t>P(F &amp; -</a:t>
            </a:r>
            <a:r>
              <a:rPr lang="en-IN" sz="2400" dirty="0" err="1"/>
              <a:t>ve</a:t>
            </a:r>
            <a:r>
              <a:rPr lang="en-IN" sz="2400" dirty="0"/>
              <a:t> ) = 0.01 – 0.0099 = 0.0001</a:t>
            </a:r>
          </a:p>
          <a:p>
            <a:r>
              <a:rPr lang="en-IN" sz="2400" dirty="0"/>
              <a:t>P( H &amp; +</a:t>
            </a:r>
            <a:r>
              <a:rPr lang="en-IN" sz="2400" dirty="0" err="1"/>
              <a:t>ve</a:t>
            </a:r>
            <a:r>
              <a:rPr lang="en-IN" sz="2400" dirty="0"/>
              <a:t> ) = P(H) * P(+</a:t>
            </a:r>
            <a:r>
              <a:rPr lang="en-IN" sz="2400" dirty="0" err="1"/>
              <a:t>ve</a:t>
            </a:r>
            <a:r>
              <a:rPr lang="en-IN" sz="2400" dirty="0"/>
              <a:t>/ H) = 0.99 * 0.01 = 0.0099</a:t>
            </a:r>
          </a:p>
          <a:p>
            <a:r>
              <a:rPr lang="en-IN" sz="2400" dirty="0"/>
              <a:t>P( H &amp; -</a:t>
            </a:r>
            <a:r>
              <a:rPr lang="en-IN" sz="2400" dirty="0" err="1"/>
              <a:t>ve</a:t>
            </a:r>
            <a:r>
              <a:rPr lang="en-IN" sz="2400" dirty="0"/>
              <a:t> ) = 0.99 – 0.0099 = 0.9801</a:t>
            </a:r>
          </a:p>
        </p:txBody>
      </p:sp>
      <p:sp>
        <p:nvSpPr>
          <p:cNvPr id="4" name="Footer Placeholder 3">
            <a:extLst>
              <a:ext uri="{FF2B5EF4-FFF2-40B4-BE49-F238E27FC236}">
                <a16:creationId xmlns:a16="http://schemas.microsoft.com/office/drawing/2014/main" id="{2C8CBFBB-190B-4A43-903E-0F45D7E99E51}"/>
              </a:ext>
            </a:extLst>
          </p:cNvPr>
          <p:cNvSpPr>
            <a:spLocks noGrp="1"/>
          </p:cNvSpPr>
          <p:nvPr>
            <p:ph type="ftr" sz="quarter" idx="11"/>
          </p:nvPr>
        </p:nvSpPr>
        <p:spPr/>
        <p:txBody>
          <a:bodyPr/>
          <a:lstStyle/>
          <a:p>
            <a:r>
              <a:rPr lang="en-US"/>
              <a:t>Dr. Sameer Anand, SSCBS, DU</a:t>
            </a:r>
            <a:endParaRPr lang="en-US" dirty="0"/>
          </a:p>
        </p:txBody>
      </p:sp>
      <p:cxnSp>
        <p:nvCxnSpPr>
          <p:cNvPr id="15" name="Straight Connector 14">
            <a:extLst>
              <a:ext uri="{FF2B5EF4-FFF2-40B4-BE49-F238E27FC236}">
                <a16:creationId xmlns:a16="http://schemas.microsoft.com/office/drawing/2014/main" id="{B15387BA-3A31-467F-9F34-EE9CB1688011}"/>
              </a:ext>
            </a:extLst>
          </p:cNvPr>
          <p:cNvCxnSpPr>
            <a:cxnSpLocks/>
          </p:cNvCxnSpPr>
          <p:nvPr/>
        </p:nvCxnSpPr>
        <p:spPr>
          <a:xfrm>
            <a:off x="7943850" y="2286000"/>
            <a:ext cx="140017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369A87F-C332-4677-ADF7-17E036B3E80A}"/>
              </a:ext>
            </a:extLst>
          </p:cNvPr>
          <p:cNvCxnSpPr>
            <a:cxnSpLocks/>
          </p:cNvCxnSpPr>
          <p:nvPr/>
        </p:nvCxnSpPr>
        <p:spPr>
          <a:xfrm>
            <a:off x="5486400" y="2286000"/>
            <a:ext cx="1800225" cy="9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99156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C04626-80AD-420A-92AF-8D9DEF8B1A87}"/>
              </a:ext>
            </a:extLst>
          </p:cNvPr>
          <p:cNvSpPr>
            <a:spLocks noGrp="1"/>
          </p:cNvSpPr>
          <p:nvPr>
            <p:ph type="ftr" sz="quarter" idx="11"/>
          </p:nvPr>
        </p:nvSpPr>
        <p:spPr/>
        <p:txBody>
          <a:bodyPr/>
          <a:lstStyle/>
          <a:p>
            <a:r>
              <a:rPr lang="en-US"/>
              <a:t>Dr. Sameer Anand, SSCBS, DU</a:t>
            </a:r>
            <a:endParaRPr lang="en-US" dirty="0"/>
          </a:p>
        </p:txBody>
      </p:sp>
      <p:graphicFrame>
        <p:nvGraphicFramePr>
          <p:cNvPr id="9" name="Table 9">
            <a:extLst>
              <a:ext uri="{FF2B5EF4-FFF2-40B4-BE49-F238E27FC236}">
                <a16:creationId xmlns:a16="http://schemas.microsoft.com/office/drawing/2014/main" id="{55CEFBFC-D847-45BB-B319-0FE335D8F06F}"/>
              </a:ext>
            </a:extLst>
          </p:cNvPr>
          <p:cNvGraphicFramePr>
            <a:graphicFrameLocks noGrp="1"/>
          </p:cNvGraphicFramePr>
          <p:nvPr>
            <p:ph idx="1"/>
            <p:extLst>
              <p:ext uri="{D42A27DB-BD31-4B8C-83A1-F6EECF244321}">
                <p14:modId xmlns:p14="http://schemas.microsoft.com/office/powerpoint/2010/main" val="320192443"/>
              </p:ext>
            </p:extLst>
          </p:nvPr>
        </p:nvGraphicFramePr>
        <p:xfrm>
          <a:off x="1096963" y="1846263"/>
          <a:ext cx="9532936" cy="1463040"/>
        </p:xfrm>
        <a:graphic>
          <a:graphicData uri="http://schemas.openxmlformats.org/drawingml/2006/table">
            <a:tbl>
              <a:tblPr firstRow="1" bandRow="1">
                <a:tableStyleId>{5C22544A-7EE6-4342-B048-85BDC9FD1C3A}</a:tableStyleId>
              </a:tblPr>
              <a:tblGrid>
                <a:gridCol w="2383234">
                  <a:extLst>
                    <a:ext uri="{9D8B030D-6E8A-4147-A177-3AD203B41FA5}">
                      <a16:colId xmlns:a16="http://schemas.microsoft.com/office/drawing/2014/main" val="2388399983"/>
                    </a:ext>
                  </a:extLst>
                </a:gridCol>
                <a:gridCol w="2383234">
                  <a:extLst>
                    <a:ext uri="{9D8B030D-6E8A-4147-A177-3AD203B41FA5}">
                      <a16:colId xmlns:a16="http://schemas.microsoft.com/office/drawing/2014/main" val="1103019432"/>
                    </a:ext>
                  </a:extLst>
                </a:gridCol>
                <a:gridCol w="2383234">
                  <a:extLst>
                    <a:ext uri="{9D8B030D-6E8A-4147-A177-3AD203B41FA5}">
                      <a16:colId xmlns:a16="http://schemas.microsoft.com/office/drawing/2014/main" val="3527196587"/>
                    </a:ext>
                  </a:extLst>
                </a:gridCol>
                <a:gridCol w="2383234">
                  <a:extLst>
                    <a:ext uri="{9D8B030D-6E8A-4147-A177-3AD203B41FA5}">
                      <a16:colId xmlns:a16="http://schemas.microsoft.com/office/drawing/2014/main" val="1951165807"/>
                    </a:ext>
                  </a:extLst>
                </a:gridCol>
              </a:tblGrid>
              <a:tr h="362689">
                <a:tc>
                  <a:txBody>
                    <a:bodyPr/>
                    <a:lstStyle/>
                    <a:p>
                      <a:endParaRPr lang="en-IN"/>
                    </a:p>
                  </a:txBody>
                  <a:tcPr/>
                </a:tc>
                <a:tc>
                  <a:txBody>
                    <a:bodyPr/>
                    <a:lstStyle/>
                    <a:p>
                      <a:r>
                        <a:rPr lang="en-IN" dirty="0"/>
                        <a:t>+ </a:t>
                      </a:r>
                      <a:r>
                        <a:rPr lang="en-IN" dirty="0" err="1"/>
                        <a:t>ve</a:t>
                      </a:r>
                      <a:endParaRPr lang="en-IN" dirty="0"/>
                    </a:p>
                  </a:txBody>
                  <a:tcPr/>
                </a:tc>
                <a:tc>
                  <a:txBody>
                    <a:bodyPr/>
                    <a:lstStyle/>
                    <a:p>
                      <a:r>
                        <a:rPr lang="en-IN" dirty="0"/>
                        <a:t>- </a:t>
                      </a:r>
                      <a:r>
                        <a:rPr lang="en-IN" dirty="0" err="1"/>
                        <a:t>ve</a:t>
                      </a:r>
                      <a:endParaRPr lang="en-IN" dirty="0"/>
                    </a:p>
                  </a:txBody>
                  <a:tcPr/>
                </a:tc>
                <a:tc>
                  <a:txBody>
                    <a:bodyPr/>
                    <a:lstStyle/>
                    <a:p>
                      <a:endParaRPr lang="en-IN"/>
                    </a:p>
                  </a:txBody>
                  <a:tcPr/>
                </a:tc>
                <a:extLst>
                  <a:ext uri="{0D108BD9-81ED-4DB2-BD59-A6C34878D82A}">
                    <a16:rowId xmlns:a16="http://schemas.microsoft.com/office/drawing/2014/main" val="3156472513"/>
                  </a:ext>
                </a:extLst>
              </a:tr>
              <a:tr h="362689">
                <a:tc>
                  <a:txBody>
                    <a:bodyPr/>
                    <a:lstStyle/>
                    <a:p>
                      <a:r>
                        <a:rPr lang="en-IN" dirty="0"/>
                        <a:t>F</a:t>
                      </a:r>
                    </a:p>
                  </a:txBody>
                  <a:tcPr/>
                </a:tc>
                <a:tc>
                  <a:txBody>
                    <a:bodyPr/>
                    <a:lstStyle/>
                    <a:p>
                      <a:r>
                        <a:rPr lang="en-IN" dirty="0"/>
                        <a:t>0.0099</a:t>
                      </a:r>
                    </a:p>
                  </a:txBody>
                  <a:tcPr/>
                </a:tc>
                <a:tc>
                  <a:txBody>
                    <a:bodyPr/>
                    <a:lstStyle/>
                    <a:p>
                      <a:r>
                        <a:rPr lang="en-IN" dirty="0"/>
                        <a:t>0.0001</a:t>
                      </a:r>
                    </a:p>
                  </a:txBody>
                  <a:tcPr/>
                </a:tc>
                <a:tc>
                  <a:txBody>
                    <a:bodyPr/>
                    <a:lstStyle/>
                    <a:p>
                      <a:r>
                        <a:rPr lang="en-IN" dirty="0"/>
                        <a:t>0.01</a:t>
                      </a:r>
                    </a:p>
                  </a:txBody>
                  <a:tcPr/>
                </a:tc>
                <a:extLst>
                  <a:ext uri="{0D108BD9-81ED-4DB2-BD59-A6C34878D82A}">
                    <a16:rowId xmlns:a16="http://schemas.microsoft.com/office/drawing/2014/main" val="3891246030"/>
                  </a:ext>
                </a:extLst>
              </a:tr>
              <a:tr h="362689">
                <a:tc>
                  <a:txBody>
                    <a:bodyPr/>
                    <a:lstStyle/>
                    <a:p>
                      <a:r>
                        <a:rPr lang="en-IN" dirty="0"/>
                        <a:t>H</a:t>
                      </a:r>
                    </a:p>
                  </a:txBody>
                  <a:tcPr/>
                </a:tc>
                <a:tc>
                  <a:txBody>
                    <a:bodyPr/>
                    <a:lstStyle/>
                    <a:p>
                      <a:r>
                        <a:rPr lang="en-IN" dirty="0"/>
                        <a:t>0.0099</a:t>
                      </a:r>
                    </a:p>
                  </a:txBody>
                  <a:tcPr/>
                </a:tc>
                <a:tc>
                  <a:txBody>
                    <a:bodyPr/>
                    <a:lstStyle/>
                    <a:p>
                      <a:r>
                        <a:rPr lang="en-IN" dirty="0"/>
                        <a:t>0.9801</a:t>
                      </a:r>
                    </a:p>
                  </a:txBody>
                  <a:tcPr/>
                </a:tc>
                <a:tc>
                  <a:txBody>
                    <a:bodyPr/>
                    <a:lstStyle/>
                    <a:p>
                      <a:r>
                        <a:rPr lang="en-IN" dirty="0"/>
                        <a:t>0.99</a:t>
                      </a:r>
                    </a:p>
                  </a:txBody>
                  <a:tcPr/>
                </a:tc>
                <a:extLst>
                  <a:ext uri="{0D108BD9-81ED-4DB2-BD59-A6C34878D82A}">
                    <a16:rowId xmlns:a16="http://schemas.microsoft.com/office/drawing/2014/main" val="2394531251"/>
                  </a:ext>
                </a:extLst>
              </a:tr>
              <a:tr h="362689">
                <a:tc>
                  <a:txBody>
                    <a:bodyPr/>
                    <a:lstStyle/>
                    <a:p>
                      <a:endParaRPr lang="en-IN"/>
                    </a:p>
                  </a:txBody>
                  <a:tcPr/>
                </a:tc>
                <a:tc>
                  <a:txBody>
                    <a:bodyPr/>
                    <a:lstStyle/>
                    <a:p>
                      <a:r>
                        <a:rPr lang="en-IN" dirty="0"/>
                        <a:t>0.0198</a:t>
                      </a:r>
                    </a:p>
                  </a:txBody>
                  <a:tcPr/>
                </a:tc>
                <a:tc>
                  <a:txBody>
                    <a:bodyPr/>
                    <a:lstStyle/>
                    <a:p>
                      <a:r>
                        <a:rPr lang="en-IN" dirty="0"/>
                        <a:t>0.9802</a:t>
                      </a:r>
                    </a:p>
                  </a:txBody>
                  <a:tcPr/>
                </a:tc>
                <a:tc>
                  <a:txBody>
                    <a:bodyPr/>
                    <a:lstStyle/>
                    <a:p>
                      <a:r>
                        <a:rPr lang="en-IN" dirty="0"/>
                        <a:t>1</a:t>
                      </a:r>
                    </a:p>
                  </a:txBody>
                  <a:tcPr/>
                </a:tc>
                <a:extLst>
                  <a:ext uri="{0D108BD9-81ED-4DB2-BD59-A6C34878D82A}">
                    <a16:rowId xmlns:a16="http://schemas.microsoft.com/office/drawing/2014/main" val="1374562755"/>
                  </a:ext>
                </a:extLst>
              </a:tr>
            </a:tbl>
          </a:graphicData>
        </a:graphic>
      </p:graphicFrame>
      <p:sp>
        <p:nvSpPr>
          <p:cNvPr id="11" name="TextBox 10">
            <a:extLst>
              <a:ext uri="{FF2B5EF4-FFF2-40B4-BE49-F238E27FC236}">
                <a16:creationId xmlns:a16="http://schemas.microsoft.com/office/drawing/2014/main" id="{7997E993-8194-4316-837A-F72BBDBA9A23}"/>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839398E2-BBAF-4DAA-9A69-EFA8399503AF}"/>
              </a:ext>
            </a:extLst>
          </p:cNvPr>
          <p:cNvSpPr txBox="1"/>
          <p:nvPr/>
        </p:nvSpPr>
        <p:spPr>
          <a:xfrm>
            <a:off x="1096962" y="3548698"/>
            <a:ext cx="6732587" cy="1569660"/>
          </a:xfrm>
          <a:prstGeom prst="rect">
            <a:avLst/>
          </a:prstGeom>
          <a:noFill/>
        </p:spPr>
        <p:txBody>
          <a:bodyPr wrap="square" rtlCol="0">
            <a:spAutoFit/>
          </a:bodyPr>
          <a:lstStyle/>
          <a:p>
            <a:r>
              <a:rPr lang="en-IN" sz="2400" dirty="0"/>
              <a:t>Required Probability = 0.0099  </a:t>
            </a:r>
          </a:p>
          <a:p>
            <a:r>
              <a:rPr lang="en-IN" sz="2400" dirty="0"/>
              <a:t>                                         0.0198</a:t>
            </a:r>
          </a:p>
          <a:p>
            <a:endParaRPr lang="en-IN" sz="2400" dirty="0"/>
          </a:p>
          <a:p>
            <a:r>
              <a:rPr lang="en-IN" sz="2400" dirty="0"/>
              <a:t>                                      = 1/2     </a:t>
            </a:r>
          </a:p>
        </p:txBody>
      </p:sp>
      <p:cxnSp>
        <p:nvCxnSpPr>
          <p:cNvPr id="14" name="Straight Connector 13">
            <a:extLst>
              <a:ext uri="{FF2B5EF4-FFF2-40B4-BE49-F238E27FC236}">
                <a16:creationId xmlns:a16="http://schemas.microsoft.com/office/drawing/2014/main" id="{D7F1F4BD-3B28-4BE1-9DB9-AD94B18D6342}"/>
              </a:ext>
            </a:extLst>
          </p:cNvPr>
          <p:cNvCxnSpPr>
            <a:cxnSpLocks/>
          </p:cNvCxnSpPr>
          <p:nvPr/>
        </p:nvCxnSpPr>
        <p:spPr>
          <a:xfrm>
            <a:off x="4019550" y="3980498"/>
            <a:ext cx="8096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8794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A607-986F-45E4-A393-7C855278C8E7}"/>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2D360304-691F-46C8-A9F8-5F8E278EB40B}"/>
              </a:ext>
            </a:extLst>
          </p:cNvPr>
          <p:cNvSpPr>
            <a:spLocks noGrp="1"/>
          </p:cNvSpPr>
          <p:nvPr>
            <p:ph idx="1"/>
          </p:nvPr>
        </p:nvSpPr>
        <p:spPr/>
        <p:txBody>
          <a:bodyPr/>
          <a:lstStyle/>
          <a:p>
            <a:endParaRPr lang="en-US" dirty="0"/>
          </a:p>
          <a:p>
            <a:endParaRPr lang="en-IN" dirty="0"/>
          </a:p>
          <a:p>
            <a:r>
              <a:rPr lang="en-IN" sz="3200" dirty="0"/>
              <a:t>P(honest | signal fraud) = 1/2</a:t>
            </a:r>
          </a:p>
        </p:txBody>
      </p:sp>
      <p:sp>
        <p:nvSpPr>
          <p:cNvPr id="4" name="Footer Placeholder 3">
            <a:extLst>
              <a:ext uri="{FF2B5EF4-FFF2-40B4-BE49-F238E27FC236}">
                <a16:creationId xmlns:a16="http://schemas.microsoft.com/office/drawing/2014/main" id="{FED951FF-88BD-44BF-BF92-47085F26AF48}"/>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6371469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DFCD3-0E17-48E9-B744-F67046C9E9C4}"/>
              </a:ext>
            </a:extLst>
          </p:cNvPr>
          <p:cNvSpPr>
            <a:spLocks noGrp="1"/>
          </p:cNvSpPr>
          <p:nvPr>
            <p:ph idx="1"/>
          </p:nvPr>
        </p:nvSpPr>
        <p:spPr/>
        <p:txBody>
          <a:bodyPr/>
          <a:lstStyle/>
          <a:p>
            <a:r>
              <a:rPr lang="en-US" sz="3200" dirty="0">
                <a:solidFill>
                  <a:schemeClr val="accent1"/>
                </a:solidFill>
              </a:rPr>
              <a:t>d)</a:t>
            </a:r>
            <a:r>
              <a:rPr lang="en-US" sz="2800" dirty="0"/>
              <a:t>	</a:t>
            </a:r>
            <a:r>
              <a:rPr lang="en-US" sz="3200" dirty="0"/>
              <a:t>Suppose that the prevalence of fraud is higher, at 5%. 	How does the performance of this system change?</a:t>
            </a:r>
            <a:endParaRPr lang="en-IN" sz="3200" dirty="0"/>
          </a:p>
        </p:txBody>
      </p:sp>
      <p:sp>
        <p:nvSpPr>
          <p:cNvPr id="4" name="Footer Placeholder 3">
            <a:extLst>
              <a:ext uri="{FF2B5EF4-FFF2-40B4-BE49-F238E27FC236}">
                <a16:creationId xmlns:a16="http://schemas.microsoft.com/office/drawing/2014/main" id="{E8B02B2D-8417-43CF-B824-03F7919BD6C2}"/>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679109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0BC9-765E-495E-AFC2-36B8E5DD5ECF}"/>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AF85918E-75EB-4729-8F99-C548272518DD}"/>
              </a:ext>
            </a:extLst>
          </p:cNvPr>
          <p:cNvSpPr>
            <a:spLocks noGrp="1"/>
          </p:cNvSpPr>
          <p:nvPr>
            <p:ph idx="1"/>
          </p:nvPr>
        </p:nvSpPr>
        <p:spPr/>
        <p:txBody>
          <a:bodyPr/>
          <a:lstStyle/>
          <a:p>
            <a:endParaRPr lang="en-US" dirty="0"/>
          </a:p>
          <a:p>
            <a:endParaRPr lang="en-IN" dirty="0"/>
          </a:p>
          <a:p>
            <a:r>
              <a:rPr lang="en-IN" sz="3200" dirty="0"/>
              <a:t>P(honest | signal fraud) = 0.0095/0.059 ≈ 0.16</a:t>
            </a:r>
          </a:p>
        </p:txBody>
      </p:sp>
      <p:sp>
        <p:nvSpPr>
          <p:cNvPr id="4" name="Footer Placeholder 3">
            <a:extLst>
              <a:ext uri="{FF2B5EF4-FFF2-40B4-BE49-F238E27FC236}">
                <a16:creationId xmlns:a16="http://schemas.microsoft.com/office/drawing/2014/main" id="{760A9468-E0C5-46B2-B17F-13C0AA656716}"/>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0341710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5EAE0-80F8-4F57-9713-12CC1EA09137}"/>
              </a:ext>
            </a:extLst>
          </p:cNvPr>
          <p:cNvSpPr>
            <a:spLocks noGrp="1"/>
          </p:cNvSpPr>
          <p:nvPr>
            <p:ph idx="1"/>
          </p:nvPr>
        </p:nvSpPr>
        <p:spPr/>
        <p:txBody>
          <a:bodyPr>
            <a:normAutofit/>
          </a:bodyPr>
          <a:lstStyle/>
          <a:p>
            <a:r>
              <a:rPr lang="en-US" sz="3200" dirty="0">
                <a:solidFill>
                  <a:schemeClr val="accent1"/>
                </a:solidFill>
              </a:rPr>
              <a:t>e)	</a:t>
            </a:r>
            <a:r>
              <a:rPr lang="en-US" sz="3200" dirty="0"/>
              <a:t>Summarize your evaluation of this of this system for 	the retailer. Do you think that this system will be 	adequate for its needs?</a:t>
            </a:r>
            <a:endParaRPr lang="en-IN" sz="3200" dirty="0"/>
          </a:p>
        </p:txBody>
      </p:sp>
      <p:sp>
        <p:nvSpPr>
          <p:cNvPr id="4" name="Footer Placeholder 3">
            <a:extLst>
              <a:ext uri="{FF2B5EF4-FFF2-40B4-BE49-F238E27FC236}">
                <a16:creationId xmlns:a16="http://schemas.microsoft.com/office/drawing/2014/main" id="{C4454D74-1B52-4C25-8F15-84BA1487DF6D}"/>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6912517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1830-F002-44B4-9E97-6AEDD4C13583}"/>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0D79F0DD-D2BC-4F5F-B821-CE59C615BB56}"/>
              </a:ext>
            </a:extLst>
          </p:cNvPr>
          <p:cNvSpPr>
            <a:spLocks noGrp="1"/>
          </p:cNvSpPr>
          <p:nvPr>
            <p:ph idx="1"/>
          </p:nvPr>
        </p:nvSpPr>
        <p:spPr/>
        <p:txBody>
          <a:bodyPr/>
          <a:lstStyle/>
          <a:p>
            <a:endParaRPr lang="en-US" dirty="0"/>
          </a:p>
          <a:p>
            <a:pPr marL="0" indent="0">
              <a:buNone/>
            </a:pPr>
            <a:r>
              <a:rPr lang="en-IN" sz="3200" dirty="0"/>
              <a:t>If fraud is rare(say 1% or less), too likely to falsely signal as fraud(too many honest transactions among those labelled as fraud). With higher rates (5% or higher), may be adequate, depending on costs of annoying customers and size of transactions.</a:t>
            </a:r>
          </a:p>
        </p:txBody>
      </p:sp>
      <p:sp>
        <p:nvSpPr>
          <p:cNvPr id="4" name="Footer Placeholder 3">
            <a:extLst>
              <a:ext uri="{FF2B5EF4-FFF2-40B4-BE49-F238E27FC236}">
                <a16:creationId xmlns:a16="http://schemas.microsoft.com/office/drawing/2014/main" id="{B986F60F-14EE-4D75-85F4-DEA04BCD1FF6}"/>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9996298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1A28-B8ED-494C-BF26-F68722DFBDCC}"/>
              </a:ext>
            </a:extLst>
          </p:cNvPr>
          <p:cNvSpPr>
            <a:spLocks noGrp="1"/>
          </p:cNvSpPr>
          <p:nvPr>
            <p:ph type="title"/>
          </p:nvPr>
        </p:nvSpPr>
        <p:spPr>
          <a:xfrm>
            <a:off x="1164454" y="2541531"/>
            <a:ext cx="10058400" cy="1450757"/>
          </a:xfrm>
        </p:spPr>
        <p:txBody>
          <a:bodyPr>
            <a:normAutofit/>
          </a:bodyPr>
          <a:lstStyle/>
          <a:p>
            <a:pPr algn="ctr"/>
            <a:r>
              <a:rPr lang="en-IN" sz="6600" dirty="0"/>
              <a:t>INDEPENDENT EVENTS </a:t>
            </a:r>
          </a:p>
        </p:txBody>
      </p:sp>
      <p:sp>
        <p:nvSpPr>
          <p:cNvPr id="4" name="Footer Placeholder 3">
            <a:extLst>
              <a:ext uri="{FF2B5EF4-FFF2-40B4-BE49-F238E27FC236}">
                <a16:creationId xmlns:a16="http://schemas.microsoft.com/office/drawing/2014/main" id="{E2A12172-586D-4F73-B0E3-3435F9921679}"/>
              </a:ext>
            </a:extLst>
          </p:cNvPr>
          <p:cNvSpPr>
            <a:spLocks noGrp="1"/>
          </p:cNvSpPr>
          <p:nvPr>
            <p:ph type="ftr" sz="quarter" idx="11"/>
          </p:nvPr>
        </p:nvSpPr>
        <p:spPr/>
        <p:txBody>
          <a:bodyPr/>
          <a:lstStyle/>
          <a:p>
            <a:r>
              <a:rPr lang="en-US" sz="1200" dirty="0"/>
              <a:t>Dr. Sameer Anand, SSCBS, DU</a:t>
            </a:r>
          </a:p>
        </p:txBody>
      </p:sp>
      <p:cxnSp>
        <p:nvCxnSpPr>
          <p:cNvPr id="5" name="Straight Connector 4">
            <a:extLst>
              <a:ext uri="{FF2B5EF4-FFF2-40B4-BE49-F238E27FC236}">
                <a16:creationId xmlns:a16="http://schemas.microsoft.com/office/drawing/2014/main" id="{62C21BE2-C740-4D1D-A648-A45CED949EA7}"/>
              </a:ext>
            </a:extLst>
          </p:cNvPr>
          <p:cNvCxnSpPr>
            <a:cxnSpLocks/>
          </p:cNvCxnSpPr>
          <p:nvPr/>
        </p:nvCxnSpPr>
        <p:spPr>
          <a:xfrm>
            <a:off x="1249531" y="5166804"/>
            <a:ext cx="988824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927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F6834-F93A-46C4-9F92-7156A599E972}"/>
              </a:ext>
            </a:extLst>
          </p:cNvPr>
          <p:cNvSpPr>
            <a:spLocks noGrp="1"/>
          </p:cNvSpPr>
          <p:nvPr>
            <p:ph idx="1"/>
          </p:nvPr>
        </p:nvSpPr>
        <p:spPr/>
        <p:txBody>
          <a:bodyPr/>
          <a:lstStyle/>
          <a:p>
            <a:pPr marL="514350" indent="-514350">
              <a:buAutoNum type="romanUcPeriod" startAt="3"/>
            </a:pPr>
            <a:r>
              <a:rPr lang="en-IN" dirty="0"/>
              <a:t>INEQUALITIES &amp; THEOREM</a:t>
            </a:r>
          </a:p>
          <a:p>
            <a:pPr marL="0" indent="0">
              <a:buNone/>
            </a:pPr>
            <a:r>
              <a:rPr lang="en-IN" dirty="0"/>
              <a:t>	1. Markov Inequality</a:t>
            </a:r>
          </a:p>
          <a:p>
            <a:pPr marL="0" indent="0">
              <a:buNone/>
            </a:pPr>
            <a:r>
              <a:rPr lang="en-IN" dirty="0"/>
              <a:t>	2. </a:t>
            </a:r>
            <a:r>
              <a:rPr lang="en-IN" dirty="0" err="1"/>
              <a:t>Chebysher’s</a:t>
            </a:r>
            <a:r>
              <a:rPr lang="en-IN" dirty="0"/>
              <a:t> Inequality</a:t>
            </a:r>
          </a:p>
          <a:p>
            <a:pPr marL="0" indent="0">
              <a:buNone/>
            </a:pPr>
            <a:r>
              <a:rPr lang="en-IN" dirty="0"/>
              <a:t>	3. Central Limit Theorem</a:t>
            </a:r>
          </a:p>
          <a:p>
            <a:pPr marL="514350" indent="-514350">
              <a:buAutoNum type="romanUcPeriod" startAt="4"/>
            </a:pPr>
            <a:r>
              <a:rPr lang="en-IN" dirty="0"/>
              <a:t>Miscellaneous</a:t>
            </a:r>
          </a:p>
          <a:p>
            <a:pPr marL="0" indent="0">
              <a:buNone/>
            </a:pPr>
            <a:endParaRPr lang="en-IN" dirty="0"/>
          </a:p>
        </p:txBody>
      </p:sp>
      <p:sp>
        <p:nvSpPr>
          <p:cNvPr id="4" name="Footer Placeholder 3">
            <a:extLst>
              <a:ext uri="{FF2B5EF4-FFF2-40B4-BE49-F238E27FC236}">
                <a16:creationId xmlns:a16="http://schemas.microsoft.com/office/drawing/2014/main" id="{0F7E40B4-EC61-4F9E-B761-1EAE58D8AB08}"/>
              </a:ext>
            </a:extLst>
          </p:cNvPr>
          <p:cNvSpPr>
            <a:spLocks noGrp="1"/>
          </p:cNvSpPr>
          <p:nvPr>
            <p:ph type="ftr" sz="quarter" idx="11"/>
          </p:nvPr>
        </p:nvSpPr>
        <p:spPr/>
        <p:txBody>
          <a:bodyPr/>
          <a:lstStyle/>
          <a:p>
            <a:r>
              <a:rPr lang="en-US"/>
              <a:t>Dr. Sameer Anand, SSCBS, DU</a:t>
            </a:r>
            <a:endParaRPr lang="en-US" dirty="0"/>
          </a:p>
        </p:txBody>
      </p:sp>
    </p:spTree>
    <p:extLst>
      <p:ext uri="{BB962C8B-B14F-4D97-AF65-F5344CB8AC3E}">
        <p14:creationId xmlns:p14="http://schemas.microsoft.com/office/powerpoint/2010/main" val="3007196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0555-6242-4E66-B609-2FCED94F3670}"/>
              </a:ext>
            </a:extLst>
          </p:cNvPr>
          <p:cNvSpPr>
            <a:spLocks noGrp="1"/>
          </p:cNvSpPr>
          <p:nvPr>
            <p:ph type="title"/>
          </p:nvPr>
        </p:nvSpPr>
        <p:spPr/>
        <p:txBody>
          <a:bodyPr/>
          <a:lstStyle/>
          <a:p>
            <a:r>
              <a:rPr lang="en-US" dirty="0"/>
              <a:t>Independent Events</a:t>
            </a:r>
            <a:endParaRPr lang="en-IN" dirty="0"/>
          </a:p>
        </p:txBody>
      </p:sp>
      <p:sp>
        <p:nvSpPr>
          <p:cNvPr id="3" name="Content Placeholder 2">
            <a:extLst>
              <a:ext uri="{FF2B5EF4-FFF2-40B4-BE49-F238E27FC236}">
                <a16:creationId xmlns:a16="http://schemas.microsoft.com/office/drawing/2014/main" id="{4D0DE192-2C9F-4948-9E0E-6A3C187EC81E}"/>
              </a:ext>
            </a:extLst>
          </p:cNvPr>
          <p:cNvSpPr>
            <a:spLocks noGrp="1"/>
          </p:cNvSpPr>
          <p:nvPr>
            <p:ph idx="1"/>
          </p:nvPr>
        </p:nvSpPr>
        <p:spPr/>
        <p:txBody>
          <a:bodyPr/>
          <a:lstStyle/>
          <a:p>
            <a:pPr>
              <a:buFont typeface="Arial" panose="020B0604020202020204" pitchFamily="34" charset="0"/>
              <a:buChar char="•"/>
            </a:pPr>
            <a:r>
              <a:rPr lang="en-US" sz="2800" dirty="0"/>
              <a:t>   Two events </a:t>
            </a:r>
            <a:r>
              <a:rPr lang="en-US" sz="2800" i="1" dirty="0"/>
              <a:t>A</a:t>
            </a:r>
            <a:r>
              <a:rPr lang="en-US" sz="2800" dirty="0"/>
              <a:t> and </a:t>
            </a:r>
            <a:r>
              <a:rPr lang="en-US" sz="2800" i="1" dirty="0"/>
              <a:t>B</a:t>
            </a:r>
            <a:r>
              <a:rPr lang="en-US" sz="2800" dirty="0"/>
              <a:t> are </a:t>
            </a:r>
            <a:r>
              <a:rPr lang="en-US" sz="2800" b="1" dirty="0"/>
              <a:t>independent</a:t>
            </a:r>
            <a:r>
              <a:rPr lang="en-US" sz="2800" dirty="0"/>
              <a:t> if </a:t>
            </a:r>
          </a:p>
          <a:p>
            <a:pPr marL="109537" indent="0">
              <a:buNone/>
            </a:pPr>
            <a:r>
              <a:rPr lang="en-US" sz="2800" dirty="0"/>
              <a:t>   </a:t>
            </a:r>
            <a:r>
              <a:rPr lang="en-US" sz="2800" i="1" dirty="0"/>
              <a:t>P(A | B) = P(A).</a:t>
            </a:r>
          </a:p>
          <a:p>
            <a:pPr marL="109537" indent="0">
              <a:buNone/>
            </a:pPr>
            <a:r>
              <a:rPr lang="en-US" sz="2800" i="1" dirty="0"/>
              <a:t>   P(AB) = P(A).P(B)</a:t>
            </a:r>
          </a:p>
          <a:p>
            <a:endParaRPr lang="en-IN" dirty="0"/>
          </a:p>
        </p:txBody>
      </p:sp>
      <p:sp>
        <p:nvSpPr>
          <p:cNvPr id="4" name="Footer Placeholder 3">
            <a:extLst>
              <a:ext uri="{FF2B5EF4-FFF2-40B4-BE49-F238E27FC236}">
                <a16:creationId xmlns:a16="http://schemas.microsoft.com/office/drawing/2014/main" id="{FDA7337F-BE64-48FF-977A-ACA7FD43527E}"/>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29222915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5659-FD22-4A88-BA21-5C0F110E858C}"/>
              </a:ext>
            </a:extLst>
          </p:cNvPr>
          <p:cNvSpPr>
            <a:spLocks noGrp="1"/>
          </p:cNvSpPr>
          <p:nvPr>
            <p:ph type="title"/>
          </p:nvPr>
        </p:nvSpPr>
        <p:spPr/>
        <p:txBody>
          <a:bodyPr>
            <a:noAutofit/>
          </a:bodyPr>
          <a:lstStyle/>
          <a:p>
            <a:r>
              <a:rPr lang="en-IN" sz="5400" dirty="0"/>
              <a:t>Example</a:t>
            </a:r>
          </a:p>
        </p:txBody>
      </p:sp>
      <p:sp>
        <p:nvSpPr>
          <p:cNvPr id="4" name="Footer Placeholder 3">
            <a:extLst>
              <a:ext uri="{FF2B5EF4-FFF2-40B4-BE49-F238E27FC236}">
                <a16:creationId xmlns:a16="http://schemas.microsoft.com/office/drawing/2014/main" id="{7120D4E9-D1DE-4C9A-9259-5231B2C714B8}"/>
              </a:ext>
            </a:extLst>
          </p:cNvPr>
          <p:cNvSpPr>
            <a:spLocks noGrp="1"/>
          </p:cNvSpPr>
          <p:nvPr>
            <p:ph type="ftr" sz="quarter" idx="11"/>
          </p:nvPr>
        </p:nvSpPr>
        <p:spPr/>
        <p:txBody>
          <a:bodyPr/>
          <a:lstStyle/>
          <a:p>
            <a:r>
              <a:rPr lang="en-US" sz="1200" dirty="0"/>
              <a:t>Dr. Sameer Anand, SSCBS, DU</a:t>
            </a:r>
          </a:p>
        </p:txBody>
      </p:sp>
      <p:sp>
        <p:nvSpPr>
          <p:cNvPr id="6" name="Content Placeholder 5">
            <a:extLst>
              <a:ext uri="{FF2B5EF4-FFF2-40B4-BE49-F238E27FC236}">
                <a16:creationId xmlns:a16="http://schemas.microsoft.com/office/drawing/2014/main" id="{DA162532-96C9-4298-A6FE-5E1BAEC1076D}"/>
              </a:ext>
            </a:extLst>
          </p:cNvPr>
          <p:cNvSpPr>
            <a:spLocks noGrp="1"/>
          </p:cNvSpPr>
          <p:nvPr>
            <p:ph idx="1"/>
          </p:nvPr>
        </p:nvSpPr>
        <p:spPr/>
        <p:txBody>
          <a:bodyPr>
            <a:normAutofit/>
          </a:bodyPr>
          <a:lstStyle/>
          <a:p>
            <a:endParaRPr lang="en-IN" sz="2800" dirty="0"/>
          </a:p>
          <a:p>
            <a:r>
              <a:rPr lang="en-IN" sz="2800" dirty="0"/>
              <a:t>Suppose we toss two fair dice. Let E</a:t>
            </a:r>
            <a:r>
              <a:rPr lang="en-IN" sz="2800" baseline="-25000" dirty="0"/>
              <a:t>1</a:t>
            </a:r>
            <a:r>
              <a:rPr lang="en-IN" sz="2800" dirty="0"/>
              <a:t> denote the event that sum   of dice is 6 and F denote the event that first dice equals 4. Let E</a:t>
            </a:r>
            <a:r>
              <a:rPr lang="en-IN" sz="2800" baseline="-25000" dirty="0"/>
              <a:t>2</a:t>
            </a:r>
            <a:r>
              <a:rPr lang="en-IN" sz="2800" dirty="0"/>
              <a:t> be another event that sum of dice is 7. What can be said about (E</a:t>
            </a:r>
            <a:r>
              <a:rPr lang="en-IN" sz="2800" baseline="-25000" dirty="0"/>
              <a:t>1</a:t>
            </a:r>
            <a:r>
              <a:rPr lang="en-IN" sz="2800" dirty="0"/>
              <a:t> and F) and (E</a:t>
            </a:r>
            <a:r>
              <a:rPr lang="en-IN" sz="2800" baseline="-25000" dirty="0"/>
              <a:t>2</a:t>
            </a:r>
            <a:r>
              <a:rPr lang="en-IN" sz="2800" dirty="0"/>
              <a:t> and F)?</a:t>
            </a:r>
          </a:p>
        </p:txBody>
      </p:sp>
    </p:spTree>
    <p:extLst>
      <p:ext uri="{BB962C8B-B14F-4D97-AF65-F5344CB8AC3E}">
        <p14:creationId xmlns:p14="http://schemas.microsoft.com/office/powerpoint/2010/main" val="912535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A102-FCC2-4814-B21C-56C64B98B65D}"/>
              </a:ext>
            </a:extLst>
          </p:cNvPr>
          <p:cNvSpPr>
            <a:spLocks noGrp="1"/>
          </p:cNvSpPr>
          <p:nvPr>
            <p:ph type="title"/>
          </p:nvPr>
        </p:nvSpPr>
        <p:spPr/>
        <p:txBody>
          <a:bodyPr/>
          <a:lstStyle/>
          <a:p>
            <a:r>
              <a:rPr lang="en-IN" dirty="0"/>
              <a:t>Ans.</a:t>
            </a:r>
          </a:p>
        </p:txBody>
      </p:sp>
      <p:sp>
        <p:nvSpPr>
          <p:cNvPr id="4" name="Footer Placeholder 3">
            <a:extLst>
              <a:ext uri="{FF2B5EF4-FFF2-40B4-BE49-F238E27FC236}">
                <a16:creationId xmlns:a16="http://schemas.microsoft.com/office/drawing/2014/main" id="{D415ED2A-5A62-4632-A416-34422C0FB6DF}"/>
              </a:ext>
            </a:extLst>
          </p:cNvPr>
          <p:cNvSpPr>
            <a:spLocks noGrp="1"/>
          </p:cNvSpPr>
          <p:nvPr>
            <p:ph type="ftr" sz="quarter" idx="11"/>
          </p:nvPr>
        </p:nvSpPr>
        <p:spPr/>
        <p:txBody>
          <a:bodyPr/>
          <a:lstStyle/>
          <a:p>
            <a:r>
              <a:rPr lang="en-US" sz="1200" dirty="0"/>
              <a:t>Dr. Sameer Anand, SSCBS, DU</a:t>
            </a:r>
          </a:p>
        </p:txBody>
      </p:sp>
      <p:sp>
        <p:nvSpPr>
          <p:cNvPr id="5" name="Content Placeholder 2">
            <a:extLst>
              <a:ext uri="{FF2B5EF4-FFF2-40B4-BE49-F238E27FC236}">
                <a16:creationId xmlns:a16="http://schemas.microsoft.com/office/drawing/2014/main" id="{CFFF280A-1514-4529-B8D9-68973BCF4F79}"/>
              </a:ext>
            </a:extLst>
          </p:cNvPr>
          <p:cNvSpPr>
            <a:spLocks noGrp="1"/>
          </p:cNvSpPr>
          <p:nvPr>
            <p:ph idx="1"/>
          </p:nvPr>
        </p:nvSpPr>
        <p:spPr>
          <a:xfrm>
            <a:off x="1096963" y="1846263"/>
            <a:ext cx="10058400" cy="4022725"/>
          </a:xfrm>
        </p:spPr>
        <p:txBody>
          <a:bodyPr/>
          <a:lstStyle/>
          <a:p>
            <a:pPr>
              <a:buFont typeface="Arial" panose="020B0604020202020204" pitchFamily="34" charset="0"/>
              <a:buChar char="•"/>
            </a:pPr>
            <a:r>
              <a:rPr lang="en-IN" sz="2400" dirty="0"/>
              <a:t>      P(E</a:t>
            </a:r>
            <a:r>
              <a:rPr lang="en-IN" sz="2400" baseline="-25000" dirty="0"/>
              <a:t>1</a:t>
            </a:r>
            <a:r>
              <a:rPr lang="en-IN" sz="2400" dirty="0"/>
              <a:t> and F) = 1/36</a:t>
            </a:r>
          </a:p>
          <a:p>
            <a:r>
              <a:rPr lang="en-IN" sz="2400" dirty="0"/>
              <a:t>      P(E</a:t>
            </a:r>
            <a:r>
              <a:rPr lang="en-IN" sz="2400" baseline="-25000" dirty="0"/>
              <a:t>1</a:t>
            </a:r>
            <a:r>
              <a:rPr lang="en-IN" sz="2400" dirty="0"/>
              <a:t>)P(F) = (5/36)(6/36)</a:t>
            </a:r>
          </a:p>
          <a:p>
            <a:r>
              <a:rPr lang="en-IN" sz="2400" dirty="0"/>
              <a:t>      (1/36)  ≠ (5/36)(6/36)</a:t>
            </a:r>
          </a:p>
          <a:p>
            <a:r>
              <a:rPr lang="en-IN" sz="2400" dirty="0"/>
              <a:t>      So, E</a:t>
            </a:r>
            <a:r>
              <a:rPr lang="en-IN" sz="2400" baseline="-25000" dirty="0"/>
              <a:t>1</a:t>
            </a:r>
            <a:r>
              <a:rPr lang="en-IN" sz="2400" dirty="0"/>
              <a:t> and F are dependent events.</a:t>
            </a:r>
          </a:p>
          <a:p>
            <a:pPr>
              <a:buFont typeface="Arial" panose="020B0604020202020204" pitchFamily="34" charset="0"/>
              <a:buChar char="•"/>
            </a:pPr>
            <a:r>
              <a:rPr lang="en-IN" sz="2400" dirty="0"/>
              <a:t>      P(E</a:t>
            </a:r>
            <a:r>
              <a:rPr lang="en-IN" sz="2400" baseline="-25000" dirty="0"/>
              <a:t>2</a:t>
            </a:r>
            <a:r>
              <a:rPr lang="en-IN" sz="2400" dirty="0"/>
              <a:t> and F) = 1/36</a:t>
            </a:r>
          </a:p>
          <a:p>
            <a:r>
              <a:rPr lang="en-IN" sz="2400" dirty="0"/>
              <a:t>      P(E</a:t>
            </a:r>
            <a:r>
              <a:rPr lang="en-IN" sz="2400" baseline="-25000" dirty="0"/>
              <a:t>2</a:t>
            </a:r>
            <a:r>
              <a:rPr lang="en-IN" sz="2400" dirty="0"/>
              <a:t>)P(F) = (6/36)(6/36)</a:t>
            </a:r>
          </a:p>
          <a:p>
            <a:r>
              <a:rPr lang="en-IN" sz="2400" dirty="0"/>
              <a:t>      (1/36) = (6/36)(6/36)</a:t>
            </a:r>
          </a:p>
          <a:p>
            <a:r>
              <a:rPr lang="en-IN" sz="2400" dirty="0"/>
              <a:t>      So, E</a:t>
            </a:r>
            <a:r>
              <a:rPr lang="en-IN" sz="2400" baseline="-25000" dirty="0"/>
              <a:t>2</a:t>
            </a:r>
            <a:r>
              <a:rPr lang="en-IN" sz="2400" dirty="0"/>
              <a:t> and F are independent events.</a:t>
            </a:r>
          </a:p>
          <a:p>
            <a:endParaRPr lang="en-IN" dirty="0"/>
          </a:p>
        </p:txBody>
      </p:sp>
    </p:spTree>
    <p:extLst>
      <p:ext uri="{BB962C8B-B14F-4D97-AF65-F5344CB8AC3E}">
        <p14:creationId xmlns:p14="http://schemas.microsoft.com/office/powerpoint/2010/main" val="6649583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A5A70-C6B7-451A-B925-68219DFABF97}"/>
              </a:ext>
            </a:extLst>
          </p:cNvPr>
          <p:cNvSpPr>
            <a:spLocks noGrp="1"/>
          </p:cNvSpPr>
          <p:nvPr>
            <p:ph idx="1"/>
          </p:nvPr>
        </p:nvSpPr>
        <p:spPr/>
        <p:txBody>
          <a:bodyPr/>
          <a:lstStyle/>
          <a:p>
            <a:pPr>
              <a:buFont typeface="Arial" panose="020B0604020202020204" pitchFamily="34" charset="0"/>
              <a:buChar char="•"/>
            </a:pPr>
            <a:r>
              <a:rPr lang="en-US" sz="3200" i="1" dirty="0"/>
              <a:t>  Energy Drink Survey </a:t>
            </a:r>
            <a:r>
              <a:rPr lang="en-US" sz="3200" dirty="0"/>
              <a:t>example: the probability of preferring        </a:t>
            </a:r>
          </a:p>
          <a:p>
            <a:pPr marL="0" indent="0">
              <a:buNone/>
            </a:pPr>
            <a:r>
              <a:rPr lang="en-US" sz="3200" dirty="0"/>
              <a:t>    a brand depends on gender?? </a:t>
            </a:r>
          </a:p>
          <a:p>
            <a:endParaRPr lang="en-IN" dirty="0"/>
          </a:p>
        </p:txBody>
      </p:sp>
      <p:sp>
        <p:nvSpPr>
          <p:cNvPr id="4" name="Footer Placeholder 3">
            <a:extLst>
              <a:ext uri="{FF2B5EF4-FFF2-40B4-BE49-F238E27FC236}">
                <a16:creationId xmlns:a16="http://schemas.microsoft.com/office/drawing/2014/main" id="{C82F3319-57D0-4ABB-AFB1-C1BC0C93B1FC}"/>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033359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864" y="3861048"/>
            <a:ext cx="4230624" cy="883920"/>
          </a:xfrm>
          <a:prstGeom prst="rect">
            <a:avLst/>
          </a:prstGeom>
        </p:spPr>
      </p:pic>
      <p:pic>
        <p:nvPicPr>
          <p:cNvPr id="3" name="Picture 2"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608" y="2636912"/>
            <a:ext cx="6815328" cy="1048512"/>
          </a:xfrm>
          <a:prstGeom prst="rect">
            <a:avLst/>
          </a:prstGeom>
        </p:spPr>
      </p:pic>
      <p:sp>
        <p:nvSpPr>
          <p:cNvPr id="2" name="Content Placeholder 1"/>
          <p:cNvSpPr>
            <a:spLocks noGrp="1"/>
          </p:cNvSpPr>
          <p:nvPr>
            <p:ph idx="1"/>
          </p:nvPr>
        </p:nvSpPr>
        <p:spPr>
          <a:xfrm>
            <a:off x="1477144" y="1905000"/>
            <a:ext cx="8229600" cy="4776192"/>
          </a:xfrm>
        </p:spPr>
        <p:txBody>
          <a:bodyPr>
            <a:normAutofit/>
          </a:bodyPr>
          <a:lstStyle/>
          <a:p>
            <a:pPr marL="452628" indent="-342900">
              <a:spcBef>
                <a:spcPts val="600"/>
              </a:spcBef>
              <a:spcAft>
                <a:spcPts val="0"/>
              </a:spcAft>
              <a:buFont typeface="Arial" panose="020B0604020202020204" pitchFamily="34" charset="0"/>
              <a:buChar char="•"/>
              <a:defRPr/>
            </a:pPr>
            <a:r>
              <a:rPr lang="en-US" sz="2400" dirty="0"/>
              <a:t>Are Gender and Brand Preference Independent?</a:t>
            </a:r>
          </a:p>
          <a:p>
            <a:pPr marL="452628" indent="-342900">
              <a:spcBef>
                <a:spcPts val="600"/>
              </a:spcBef>
              <a:spcAft>
                <a:spcPts val="0"/>
              </a:spcAft>
              <a:buFont typeface="Arial" panose="020B0604020202020204" pitchFamily="34" charset="0"/>
              <a:buChar char="•"/>
              <a:defRPr/>
            </a:pPr>
            <a:r>
              <a:rPr lang="en-US" sz="2400" i="1" dirty="0"/>
              <a:t>P(B</a:t>
            </a:r>
            <a:r>
              <a:rPr lang="en-US" sz="2400" i="1" baseline="-25000" dirty="0"/>
              <a:t>1</a:t>
            </a:r>
            <a:r>
              <a:rPr lang="en-US" sz="2400" i="1" dirty="0"/>
              <a:t>) </a:t>
            </a:r>
            <a:r>
              <a:rPr lang="en-US" sz="2400" dirty="0"/>
              <a:t>= 0.34</a:t>
            </a:r>
          </a:p>
          <a:p>
            <a:pPr marL="365760" indent="-256032">
              <a:spcAft>
                <a:spcPts val="0"/>
              </a:spcAft>
              <a:buFont typeface="Wingdings 3"/>
              <a:buChar char=""/>
              <a:defRPr/>
            </a:pPr>
            <a:endParaRPr lang="en-US" sz="2400" dirty="0"/>
          </a:p>
          <a:p>
            <a:pPr marL="109728" indent="0">
              <a:spcAft>
                <a:spcPts val="0"/>
              </a:spcAft>
              <a:buNone/>
              <a:defRPr/>
            </a:pPr>
            <a:endParaRPr lang="en-US" sz="2400" dirty="0"/>
          </a:p>
          <a:p>
            <a:pPr marL="365760" indent="-256032">
              <a:spcAft>
                <a:spcPts val="0"/>
              </a:spcAft>
              <a:buFont typeface="Wingdings 3"/>
              <a:buChar char=""/>
              <a:defRPr/>
            </a:pPr>
            <a:endParaRPr lang="en-US" sz="2400" dirty="0"/>
          </a:p>
          <a:p>
            <a:pPr marL="452628" indent="-342900">
              <a:spcAft>
                <a:spcPts val="0"/>
              </a:spcAft>
              <a:buFont typeface="Arial" panose="020B0604020202020204" pitchFamily="34" charset="0"/>
              <a:buChar char="•"/>
              <a:defRPr/>
            </a:pPr>
            <a:r>
              <a:rPr lang="en-US" sz="2400" i="1" dirty="0"/>
              <a:t>P(B</a:t>
            </a:r>
            <a:r>
              <a:rPr lang="en-US" sz="2400" baseline="-25000" dirty="0"/>
              <a:t>1</a:t>
            </a:r>
            <a:r>
              <a:rPr lang="en-US" sz="2400" i="1" dirty="0"/>
              <a:t>|M)</a:t>
            </a:r>
            <a:r>
              <a:rPr lang="en-US" sz="2400" dirty="0"/>
              <a:t> = 0.397</a:t>
            </a:r>
            <a:r>
              <a:rPr lang="en-US" sz="2400" i="1" dirty="0"/>
              <a:t> </a:t>
            </a:r>
          </a:p>
          <a:p>
            <a:pPr marL="109728" indent="0">
              <a:spcAft>
                <a:spcPts val="0"/>
              </a:spcAft>
              <a:buNone/>
              <a:defRPr/>
            </a:pPr>
            <a:endParaRPr lang="en-US" sz="2400" dirty="0"/>
          </a:p>
          <a:p>
            <a:pPr marL="452628" indent="-342900">
              <a:spcAft>
                <a:spcPts val="0"/>
              </a:spcAft>
              <a:buFont typeface="Arial" panose="020B0604020202020204" pitchFamily="34" charset="0"/>
              <a:buChar char="•"/>
              <a:defRPr/>
            </a:pPr>
            <a:r>
              <a:rPr lang="en-US" sz="2400" dirty="0"/>
              <a:t>Because 0.397 </a:t>
            </a:r>
            <a:r>
              <a:rPr lang="en-US" sz="2400" dirty="0">
                <a:latin typeface="Cambria Math"/>
                <a:ea typeface="Cambria Math"/>
              </a:rPr>
              <a:t>≠ 0</a:t>
            </a:r>
            <a:r>
              <a:rPr lang="en-US" sz="2400" dirty="0"/>
              <a:t>.34, Gender and Brand Preference are not independent.  </a:t>
            </a:r>
          </a:p>
        </p:txBody>
      </p:sp>
      <p:sp>
        <p:nvSpPr>
          <p:cNvPr id="5" name="Title 4"/>
          <p:cNvSpPr>
            <a:spLocks noGrp="1"/>
          </p:cNvSpPr>
          <p:nvPr>
            <p:ph type="title"/>
          </p:nvPr>
        </p:nvSpPr>
        <p:spPr/>
        <p:txBody>
          <a:bodyPr>
            <a:normAutofit/>
          </a:bodyPr>
          <a:lstStyle/>
          <a:p>
            <a:pPr>
              <a:defRPr/>
            </a:pPr>
            <a:r>
              <a:rPr lang="en-US" sz="4400" dirty="0"/>
              <a:t>Example : Determining if Two Events are Independent </a:t>
            </a:r>
          </a:p>
        </p:txBody>
      </p:sp>
      <p:sp>
        <p:nvSpPr>
          <p:cNvPr id="10" name="Oval 9"/>
          <p:cNvSpPr/>
          <p:nvPr/>
        </p:nvSpPr>
        <p:spPr>
          <a:xfrm>
            <a:off x="6672064" y="4149080"/>
            <a:ext cx="568772" cy="28803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5591944" y="3356992"/>
            <a:ext cx="712788" cy="36004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ooter Placeholder 5">
            <a:extLst>
              <a:ext uri="{FF2B5EF4-FFF2-40B4-BE49-F238E27FC236}">
                <a16:creationId xmlns:a16="http://schemas.microsoft.com/office/drawing/2014/main" id="{A6AB9D0F-1CC0-4204-9B4B-8E96EE462A82}"/>
              </a:ext>
            </a:extLst>
          </p:cNvPr>
          <p:cNvSpPr>
            <a:spLocks noGrp="1"/>
          </p:cNvSpPr>
          <p:nvPr>
            <p:ph type="ftr" sz="quarter" idx="11"/>
          </p:nvPr>
        </p:nvSpPr>
        <p:spPr/>
        <p:txBody>
          <a:bodyPr/>
          <a:lstStyle/>
          <a:p>
            <a:r>
              <a:rPr lang="en-US" sz="1200" dirty="0"/>
              <a:t>Dr. Sameer Anand, SSCBS, DU</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507C-2E46-436F-A633-1CF3247CA7A3}"/>
              </a:ext>
            </a:extLst>
          </p:cNvPr>
          <p:cNvSpPr>
            <a:spLocks noGrp="1"/>
          </p:cNvSpPr>
          <p:nvPr>
            <p:ph type="title"/>
          </p:nvPr>
        </p:nvSpPr>
        <p:spPr/>
        <p:txBody>
          <a:bodyPr/>
          <a:lstStyle/>
          <a:p>
            <a:br>
              <a:rPr lang="en-IN" dirty="0"/>
            </a:br>
            <a:r>
              <a:rPr lang="en-IN" dirty="0"/>
              <a:t>BAYE’S THEOREM</a:t>
            </a:r>
          </a:p>
        </p:txBody>
      </p:sp>
      <p:sp>
        <p:nvSpPr>
          <p:cNvPr id="3" name="Content Placeholder 2">
            <a:extLst>
              <a:ext uri="{FF2B5EF4-FFF2-40B4-BE49-F238E27FC236}">
                <a16:creationId xmlns:a16="http://schemas.microsoft.com/office/drawing/2014/main" id="{F9201C86-8B68-406E-8023-C4FDDA389F59}"/>
              </a:ext>
            </a:extLst>
          </p:cNvPr>
          <p:cNvSpPr>
            <a:spLocks noGrp="1"/>
          </p:cNvSpPr>
          <p:nvPr>
            <p:ph idx="1"/>
          </p:nvPr>
        </p:nvSpPr>
        <p:spPr/>
        <p:txBody>
          <a:bodyPr/>
          <a:lstStyle/>
          <a:p>
            <a:r>
              <a:rPr lang="en-IN" dirty="0"/>
              <a:t>Let S be the Sample Space and let E1, E2, …… , </a:t>
            </a:r>
            <a:r>
              <a:rPr lang="en-IN" dirty="0" err="1"/>
              <a:t>En</a:t>
            </a:r>
            <a:r>
              <a:rPr lang="en-IN" dirty="0"/>
              <a:t> be n mutually exclusive and exhaustive events  associated with a random experiment. If A is any event which occurs with E1 or E2 or ….. or </a:t>
            </a:r>
            <a:r>
              <a:rPr lang="en-IN" dirty="0" err="1"/>
              <a:t>En</a:t>
            </a:r>
            <a:r>
              <a:rPr lang="en-IN" dirty="0"/>
              <a:t>.</a:t>
            </a:r>
          </a:p>
          <a:p>
            <a:r>
              <a:rPr lang="en-IN" dirty="0"/>
              <a:t>Then,</a:t>
            </a:r>
          </a:p>
          <a:p>
            <a:r>
              <a:rPr lang="en-IN" dirty="0"/>
              <a:t>      P(</a:t>
            </a:r>
            <a:r>
              <a:rPr lang="en-IN" dirty="0" err="1"/>
              <a:t>E</a:t>
            </a:r>
            <a:r>
              <a:rPr lang="en-IN" baseline="-25000" dirty="0" err="1"/>
              <a:t>i</a:t>
            </a:r>
            <a:r>
              <a:rPr lang="en-IN" dirty="0"/>
              <a:t>/A) = </a:t>
            </a:r>
          </a:p>
        </p:txBody>
      </p:sp>
      <p:sp>
        <p:nvSpPr>
          <p:cNvPr id="4" name="Footer Placeholder 3">
            <a:extLst>
              <a:ext uri="{FF2B5EF4-FFF2-40B4-BE49-F238E27FC236}">
                <a16:creationId xmlns:a16="http://schemas.microsoft.com/office/drawing/2014/main" id="{775C1BB8-1C00-44C6-9F10-54A8B6247274}"/>
              </a:ext>
            </a:extLst>
          </p:cNvPr>
          <p:cNvSpPr>
            <a:spLocks noGrp="1"/>
          </p:cNvSpPr>
          <p:nvPr>
            <p:ph type="ftr" sz="quarter" idx="11"/>
          </p:nvPr>
        </p:nvSpPr>
        <p:spPr/>
        <p:txBody>
          <a:bodyPr/>
          <a:lstStyle/>
          <a:p>
            <a:r>
              <a:rPr lang="en-US" sz="1200" dirty="0"/>
              <a:t>Dr. Sameer Anand, SSCBS, DU</a:t>
            </a:r>
          </a:p>
        </p:txBody>
      </p:sp>
      <p:cxnSp>
        <p:nvCxnSpPr>
          <p:cNvPr id="8" name="Straight Connector 7">
            <a:extLst>
              <a:ext uri="{FF2B5EF4-FFF2-40B4-BE49-F238E27FC236}">
                <a16:creationId xmlns:a16="http://schemas.microsoft.com/office/drawing/2014/main" id="{BD02B44C-8C77-4246-A823-1DECF4C919C4}"/>
              </a:ext>
            </a:extLst>
          </p:cNvPr>
          <p:cNvCxnSpPr>
            <a:cxnSpLocks/>
          </p:cNvCxnSpPr>
          <p:nvPr/>
        </p:nvCxnSpPr>
        <p:spPr>
          <a:xfrm>
            <a:off x="2663301" y="3222594"/>
            <a:ext cx="18465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67FDD75-189C-40C7-9CB6-5A3F4BB2CB75}"/>
              </a:ext>
            </a:extLst>
          </p:cNvPr>
          <p:cNvSpPr txBox="1"/>
          <p:nvPr/>
        </p:nvSpPr>
        <p:spPr>
          <a:xfrm>
            <a:off x="2891160" y="2725444"/>
            <a:ext cx="2639627" cy="1246495"/>
          </a:xfrm>
          <a:prstGeom prst="rect">
            <a:avLst/>
          </a:prstGeom>
          <a:noFill/>
        </p:spPr>
        <p:txBody>
          <a:bodyPr wrap="square" rtlCol="0">
            <a:spAutoFit/>
          </a:bodyPr>
          <a:lstStyle/>
          <a:p>
            <a:r>
              <a:rPr lang="en-IN" dirty="0"/>
              <a:t> P(A/</a:t>
            </a:r>
            <a:r>
              <a:rPr lang="en-IN" dirty="0" err="1"/>
              <a:t>E</a:t>
            </a:r>
            <a:r>
              <a:rPr lang="en-IN" baseline="-25000" dirty="0" err="1"/>
              <a:t>i</a:t>
            </a:r>
            <a:r>
              <a:rPr lang="en-IN" dirty="0"/>
              <a:t>).P(</a:t>
            </a:r>
            <a:r>
              <a:rPr lang="en-IN" dirty="0" err="1"/>
              <a:t>E</a:t>
            </a:r>
            <a:r>
              <a:rPr lang="en-IN" baseline="-25000" dirty="0" err="1"/>
              <a:t>i</a:t>
            </a:r>
            <a:r>
              <a:rPr lang="en-IN" dirty="0"/>
              <a:t>)</a:t>
            </a:r>
          </a:p>
          <a:p>
            <a:endParaRPr lang="en-IN" dirty="0"/>
          </a:p>
          <a:p>
            <a:r>
              <a:rPr lang="en-IN" sz="1050" dirty="0"/>
              <a:t> n</a:t>
            </a:r>
          </a:p>
          <a:p>
            <a:r>
              <a:rPr lang="en-IN" dirty="0"/>
              <a:t>∑ P(A/</a:t>
            </a:r>
            <a:r>
              <a:rPr lang="en-IN" dirty="0" err="1"/>
              <a:t>E</a:t>
            </a:r>
            <a:r>
              <a:rPr lang="en-IN" baseline="-25000" dirty="0" err="1"/>
              <a:t>i</a:t>
            </a:r>
            <a:r>
              <a:rPr lang="en-IN" dirty="0"/>
              <a:t>).P(</a:t>
            </a:r>
            <a:r>
              <a:rPr lang="en-IN" dirty="0" err="1"/>
              <a:t>E</a:t>
            </a:r>
            <a:r>
              <a:rPr lang="en-IN" baseline="-25000" dirty="0" err="1"/>
              <a:t>i</a:t>
            </a:r>
            <a:r>
              <a:rPr lang="en-IN" dirty="0"/>
              <a:t>)</a:t>
            </a:r>
          </a:p>
          <a:p>
            <a:r>
              <a:rPr lang="en-IN" sz="1050" dirty="0" err="1"/>
              <a:t>i</a:t>
            </a:r>
            <a:r>
              <a:rPr lang="en-IN" sz="1050" dirty="0"/>
              <a:t>=1</a:t>
            </a:r>
          </a:p>
        </p:txBody>
      </p:sp>
    </p:spTree>
    <p:extLst>
      <p:ext uri="{BB962C8B-B14F-4D97-AF65-F5344CB8AC3E}">
        <p14:creationId xmlns:p14="http://schemas.microsoft.com/office/powerpoint/2010/main" val="30618755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576C-FB65-4C34-AAFE-CD21BB48FC98}"/>
              </a:ext>
            </a:extLst>
          </p:cNvPr>
          <p:cNvSpPr>
            <a:spLocks noGrp="1"/>
          </p:cNvSpPr>
          <p:nvPr>
            <p:ph type="title"/>
          </p:nvPr>
        </p:nvSpPr>
        <p:spPr/>
        <p:txBody>
          <a:bodyPr>
            <a:normAutofit/>
          </a:bodyPr>
          <a:lstStyle/>
          <a:p>
            <a:r>
              <a:rPr lang="en-IN" sz="5400" dirty="0"/>
              <a:t>Example</a:t>
            </a:r>
          </a:p>
        </p:txBody>
      </p:sp>
      <p:sp>
        <p:nvSpPr>
          <p:cNvPr id="3" name="Content Placeholder 2">
            <a:extLst>
              <a:ext uri="{FF2B5EF4-FFF2-40B4-BE49-F238E27FC236}">
                <a16:creationId xmlns:a16="http://schemas.microsoft.com/office/drawing/2014/main" id="{E7FD9625-7B8E-4534-8F63-94E8542DBB60}"/>
              </a:ext>
            </a:extLst>
          </p:cNvPr>
          <p:cNvSpPr>
            <a:spLocks noGrp="1"/>
          </p:cNvSpPr>
          <p:nvPr>
            <p:ph idx="1"/>
          </p:nvPr>
        </p:nvSpPr>
        <p:spPr/>
        <p:txBody>
          <a:bodyPr>
            <a:normAutofit/>
          </a:bodyPr>
          <a:lstStyle/>
          <a:p>
            <a:r>
              <a:rPr lang="en-IN" sz="3200" dirty="0"/>
              <a:t>A bag contains 4 red and 3 black balls. Second bag contains 2 red and 4 black balls. One bag is selected at random. From the selected bag, one ball is drawn. Find the probability that the ball drawn is of red colour. </a:t>
            </a:r>
          </a:p>
        </p:txBody>
      </p:sp>
      <p:sp>
        <p:nvSpPr>
          <p:cNvPr id="4" name="Footer Placeholder 3">
            <a:extLst>
              <a:ext uri="{FF2B5EF4-FFF2-40B4-BE49-F238E27FC236}">
                <a16:creationId xmlns:a16="http://schemas.microsoft.com/office/drawing/2014/main" id="{DAAE8658-AAB8-4E1C-BC53-5AB1A73AEB5E}"/>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17911909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8176-E102-467E-BB3A-7B33DF169019}"/>
              </a:ext>
            </a:extLst>
          </p:cNvPr>
          <p:cNvSpPr>
            <a:spLocks noGrp="1"/>
          </p:cNvSpPr>
          <p:nvPr>
            <p:ph type="title"/>
          </p:nvPr>
        </p:nvSpPr>
        <p:spPr/>
        <p:txBody>
          <a:bodyPr/>
          <a:lstStyle/>
          <a:p>
            <a:r>
              <a:rPr lang="en-IN" dirty="0"/>
              <a:t>Ans.</a:t>
            </a:r>
          </a:p>
        </p:txBody>
      </p:sp>
      <p:sp>
        <p:nvSpPr>
          <p:cNvPr id="3" name="Content Placeholder 2">
            <a:extLst>
              <a:ext uri="{FF2B5EF4-FFF2-40B4-BE49-F238E27FC236}">
                <a16:creationId xmlns:a16="http://schemas.microsoft.com/office/drawing/2014/main" id="{33F5FCAA-B832-43C6-9888-49457FE5A20C}"/>
              </a:ext>
            </a:extLst>
          </p:cNvPr>
          <p:cNvSpPr>
            <a:spLocks noGrp="1"/>
          </p:cNvSpPr>
          <p:nvPr>
            <p:ph idx="1"/>
          </p:nvPr>
        </p:nvSpPr>
        <p:spPr/>
        <p:txBody>
          <a:bodyPr/>
          <a:lstStyle/>
          <a:p>
            <a:r>
              <a:rPr lang="en-IN" dirty="0"/>
              <a:t>E</a:t>
            </a:r>
            <a:r>
              <a:rPr lang="en-IN" baseline="-25000" dirty="0"/>
              <a:t>1</a:t>
            </a:r>
            <a:r>
              <a:rPr lang="en-IN" dirty="0"/>
              <a:t> - bag 1 is selected</a:t>
            </a:r>
          </a:p>
          <a:p>
            <a:r>
              <a:rPr lang="en-IN" dirty="0"/>
              <a:t>E</a:t>
            </a:r>
            <a:r>
              <a:rPr lang="en-IN" baseline="-25000" dirty="0"/>
              <a:t>2</a:t>
            </a:r>
            <a:r>
              <a:rPr lang="en-IN" dirty="0"/>
              <a:t> - bag 2 is selected </a:t>
            </a:r>
          </a:p>
          <a:p>
            <a:r>
              <a:rPr lang="en-IN" dirty="0"/>
              <a:t>A - ball is of red colour</a:t>
            </a:r>
          </a:p>
          <a:p>
            <a:r>
              <a:rPr lang="en-IN" dirty="0"/>
              <a:t>                 P(A) = P(A/E</a:t>
            </a:r>
            <a:r>
              <a:rPr lang="en-IN" baseline="-25000" dirty="0"/>
              <a:t>1</a:t>
            </a:r>
            <a:r>
              <a:rPr lang="en-IN" dirty="0"/>
              <a:t>).P(E</a:t>
            </a:r>
            <a:r>
              <a:rPr lang="en-IN" baseline="-25000" dirty="0"/>
              <a:t>1</a:t>
            </a:r>
            <a:r>
              <a:rPr lang="en-IN" dirty="0"/>
              <a:t>) + P(A/E</a:t>
            </a:r>
            <a:r>
              <a:rPr lang="en-IN" baseline="-25000" dirty="0"/>
              <a:t>2</a:t>
            </a:r>
            <a:r>
              <a:rPr lang="en-IN" dirty="0"/>
              <a:t>).P(E</a:t>
            </a:r>
            <a:r>
              <a:rPr lang="en-IN" baseline="-25000" dirty="0"/>
              <a:t>2</a:t>
            </a:r>
            <a:r>
              <a:rPr lang="en-IN" dirty="0"/>
              <a:t>)</a:t>
            </a:r>
          </a:p>
          <a:p>
            <a:r>
              <a:rPr lang="en-IN" dirty="0"/>
              <a:t>                          = (4/7).(1/2) + (2/6).(1/2)</a:t>
            </a:r>
          </a:p>
          <a:p>
            <a:r>
              <a:rPr lang="en-IN" dirty="0"/>
              <a:t>                          = 19/42</a:t>
            </a:r>
          </a:p>
        </p:txBody>
      </p:sp>
      <p:sp>
        <p:nvSpPr>
          <p:cNvPr id="4" name="Footer Placeholder 3">
            <a:extLst>
              <a:ext uri="{FF2B5EF4-FFF2-40B4-BE49-F238E27FC236}">
                <a16:creationId xmlns:a16="http://schemas.microsoft.com/office/drawing/2014/main" id="{CA0A109E-C63E-40E9-A753-C6D8E4E4D5B8}"/>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40279403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C53D-8300-4900-8D29-83BB3E8E8B4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9047234-02F7-4801-BFD8-9510BE517B3F}"/>
              </a:ext>
            </a:extLst>
          </p:cNvPr>
          <p:cNvSpPr>
            <a:spLocks noGrp="1"/>
          </p:cNvSpPr>
          <p:nvPr>
            <p:ph idx="1"/>
          </p:nvPr>
        </p:nvSpPr>
        <p:spPr/>
        <p:txBody>
          <a:bodyPr>
            <a:normAutofit/>
          </a:bodyPr>
          <a:lstStyle/>
          <a:p>
            <a:pPr marL="0" indent="0">
              <a:buNone/>
            </a:pPr>
            <a:r>
              <a:rPr lang="en-IN" sz="2400" dirty="0"/>
              <a:t>In a test, an examinee either guesses or copies or knows the answer to a multiple choice with 4 choices, the probability that he makes a guess is 1/3 and the probability that he copies is 1/6. The probability that his  answer is correct given that he copied it is 1/8. Find the probability that he knew the answer to the question given that he correctly answered it.</a:t>
            </a:r>
          </a:p>
        </p:txBody>
      </p:sp>
      <p:sp>
        <p:nvSpPr>
          <p:cNvPr id="4" name="Footer Placeholder 3">
            <a:extLst>
              <a:ext uri="{FF2B5EF4-FFF2-40B4-BE49-F238E27FC236}">
                <a16:creationId xmlns:a16="http://schemas.microsoft.com/office/drawing/2014/main" id="{056891E2-704C-493E-94F5-DA3C31CA7DA0}"/>
              </a:ext>
            </a:extLst>
          </p:cNvPr>
          <p:cNvSpPr>
            <a:spLocks noGrp="1"/>
          </p:cNvSpPr>
          <p:nvPr>
            <p:ph type="ftr" sz="quarter" idx="11"/>
          </p:nvPr>
        </p:nvSpPr>
        <p:spPr/>
        <p:txBody>
          <a:bodyPr/>
          <a:lstStyle/>
          <a:p>
            <a:r>
              <a:rPr lang="en-US" sz="1200" dirty="0"/>
              <a:t>Dr. Sameer Anand, SSCBS, DU</a:t>
            </a:r>
          </a:p>
        </p:txBody>
      </p:sp>
    </p:spTree>
    <p:extLst>
      <p:ext uri="{BB962C8B-B14F-4D97-AF65-F5344CB8AC3E}">
        <p14:creationId xmlns:p14="http://schemas.microsoft.com/office/powerpoint/2010/main" val="32630410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8B73-9E30-4CB0-A5CC-BE34BBB02CBB}"/>
              </a:ext>
            </a:extLst>
          </p:cNvPr>
          <p:cNvSpPr>
            <a:spLocks noGrp="1"/>
          </p:cNvSpPr>
          <p:nvPr>
            <p:ph type="title"/>
          </p:nvPr>
        </p:nvSpPr>
        <p:spPr/>
        <p:txBody>
          <a:bodyPr/>
          <a:lstStyle/>
          <a:p>
            <a:r>
              <a:rPr lang="en-IN" dirty="0"/>
              <a:t>Ans.</a:t>
            </a:r>
          </a:p>
        </p:txBody>
      </p:sp>
      <p:sp>
        <p:nvSpPr>
          <p:cNvPr id="3" name="Content Placeholder 2">
            <a:extLst>
              <a:ext uri="{FF2B5EF4-FFF2-40B4-BE49-F238E27FC236}">
                <a16:creationId xmlns:a16="http://schemas.microsoft.com/office/drawing/2014/main" id="{4419FE1C-C761-48F5-BBB9-0068652021C6}"/>
              </a:ext>
            </a:extLst>
          </p:cNvPr>
          <p:cNvSpPr>
            <a:spLocks noGrp="1"/>
          </p:cNvSpPr>
          <p:nvPr>
            <p:ph idx="1"/>
          </p:nvPr>
        </p:nvSpPr>
        <p:spPr>
          <a:xfrm>
            <a:off x="1160607" y="1814596"/>
            <a:ext cx="10058400" cy="4023360"/>
          </a:xfrm>
        </p:spPr>
        <p:txBody>
          <a:bodyPr/>
          <a:lstStyle/>
          <a:p>
            <a:pPr marL="0" indent="0">
              <a:buNone/>
            </a:pPr>
            <a:r>
              <a:rPr lang="en-IN" dirty="0"/>
              <a:t> E</a:t>
            </a:r>
            <a:r>
              <a:rPr lang="en-IN" baseline="-25000" dirty="0"/>
              <a:t>1</a:t>
            </a:r>
            <a:r>
              <a:rPr lang="en-IN" dirty="0"/>
              <a:t>- examinee guesses the answer  </a:t>
            </a:r>
          </a:p>
          <a:p>
            <a:pPr marL="0" indent="0">
              <a:buNone/>
            </a:pPr>
            <a:r>
              <a:rPr lang="en-IN" dirty="0"/>
              <a:t> E</a:t>
            </a:r>
            <a:r>
              <a:rPr lang="en-IN" baseline="-25000" dirty="0"/>
              <a:t>2</a:t>
            </a:r>
            <a:r>
              <a:rPr lang="en-IN" dirty="0"/>
              <a:t>- examinee copies the answer</a:t>
            </a:r>
          </a:p>
          <a:p>
            <a:pPr marL="0" indent="0">
              <a:buNone/>
            </a:pPr>
            <a:r>
              <a:rPr lang="en-IN" dirty="0"/>
              <a:t> E</a:t>
            </a:r>
            <a:r>
              <a:rPr lang="en-IN" baseline="-25000" dirty="0"/>
              <a:t>3</a:t>
            </a:r>
            <a:r>
              <a:rPr lang="en-IN" dirty="0"/>
              <a:t>- examinee knows the answer</a:t>
            </a:r>
          </a:p>
          <a:p>
            <a:pPr marL="0" indent="0">
              <a:buNone/>
            </a:pPr>
            <a:r>
              <a:rPr lang="en-IN" dirty="0"/>
              <a:t> A- answer is correct</a:t>
            </a:r>
          </a:p>
          <a:p>
            <a:pPr marL="0" indent="0">
              <a:buNone/>
            </a:pPr>
            <a:r>
              <a:rPr lang="en-IN" dirty="0"/>
              <a:t>      P(E</a:t>
            </a:r>
            <a:r>
              <a:rPr lang="en-IN" baseline="-25000" dirty="0"/>
              <a:t>3</a:t>
            </a:r>
            <a:r>
              <a:rPr lang="en-IN" dirty="0"/>
              <a:t>/A)= </a:t>
            </a:r>
          </a:p>
          <a:p>
            <a:pPr marL="0" indent="0">
              <a:buNone/>
            </a:pPr>
            <a:endParaRPr lang="en-IN" dirty="0"/>
          </a:p>
          <a:p>
            <a:pPr marL="0" indent="0">
              <a:buNone/>
            </a:pPr>
            <a:r>
              <a:rPr lang="en-IN" dirty="0"/>
              <a:t>                   = </a:t>
            </a:r>
          </a:p>
          <a:p>
            <a:pPr marL="0" indent="0">
              <a:buNone/>
            </a:pPr>
            <a:r>
              <a:rPr lang="en-IN" dirty="0"/>
              <a:t>                   =   24/29 </a:t>
            </a:r>
          </a:p>
        </p:txBody>
      </p:sp>
      <p:sp>
        <p:nvSpPr>
          <p:cNvPr id="4" name="Footer Placeholder 3">
            <a:extLst>
              <a:ext uri="{FF2B5EF4-FFF2-40B4-BE49-F238E27FC236}">
                <a16:creationId xmlns:a16="http://schemas.microsoft.com/office/drawing/2014/main" id="{7A806F7F-ECE7-451D-86F5-7A12EDB2B4DB}"/>
              </a:ext>
            </a:extLst>
          </p:cNvPr>
          <p:cNvSpPr>
            <a:spLocks noGrp="1"/>
          </p:cNvSpPr>
          <p:nvPr>
            <p:ph type="ftr" sz="quarter" idx="11"/>
          </p:nvPr>
        </p:nvSpPr>
        <p:spPr/>
        <p:txBody>
          <a:bodyPr/>
          <a:lstStyle/>
          <a:p>
            <a:r>
              <a:rPr lang="en-US" sz="1200" dirty="0"/>
              <a:t>Dr. Sameer Anand, SSCBS, DU</a:t>
            </a:r>
          </a:p>
        </p:txBody>
      </p:sp>
      <p:cxnSp>
        <p:nvCxnSpPr>
          <p:cNvPr id="6" name="Straight Connector 5">
            <a:extLst>
              <a:ext uri="{FF2B5EF4-FFF2-40B4-BE49-F238E27FC236}">
                <a16:creationId xmlns:a16="http://schemas.microsoft.com/office/drawing/2014/main" id="{492AAABC-7755-4F22-87C8-A599CC8FC83E}"/>
              </a:ext>
            </a:extLst>
          </p:cNvPr>
          <p:cNvCxnSpPr>
            <a:cxnSpLocks/>
          </p:cNvCxnSpPr>
          <p:nvPr/>
        </p:nvCxnSpPr>
        <p:spPr>
          <a:xfrm>
            <a:off x="2547356" y="3826276"/>
            <a:ext cx="4634679"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C016B15-2DE2-4AEC-A50F-BA15BF847E4E}"/>
              </a:ext>
            </a:extLst>
          </p:cNvPr>
          <p:cNvSpPr txBox="1"/>
          <p:nvPr/>
        </p:nvSpPr>
        <p:spPr>
          <a:xfrm>
            <a:off x="2672180" y="3422342"/>
            <a:ext cx="5397622" cy="923330"/>
          </a:xfrm>
          <a:prstGeom prst="rect">
            <a:avLst/>
          </a:prstGeom>
          <a:noFill/>
        </p:spPr>
        <p:txBody>
          <a:bodyPr wrap="square" rtlCol="0">
            <a:spAutoFit/>
          </a:bodyPr>
          <a:lstStyle/>
          <a:p>
            <a:r>
              <a:rPr lang="en-IN" dirty="0"/>
              <a:t>                            P(A/E</a:t>
            </a:r>
            <a:r>
              <a:rPr lang="en-IN" baseline="-25000" dirty="0"/>
              <a:t>3</a:t>
            </a:r>
            <a:r>
              <a:rPr lang="en-IN" dirty="0"/>
              <a:t>).P(E</a:t>
            </a:r>
            <a:r>
              <a:rPr lang="en-IN" baseline="-25000" dirty="0"/>
              <a:t>3</a:t>
            </a:r>
            <a:r>
              <a:rPr lang="en-IN" dirty="0"/>
              <a:t>)</a:t>
            </a:r>
          </a:p>
          <a:p>
            <a:endParaRPr lang="en-IN" dirty="0"/>
          </a:p>
          <a:p>
            <a:r>
              <a:rPr lang="en-IN" dirty="0"/>
              <a:t>P(A/E</a:t>
            </a:r>
            <a:r>
              <a:rPr lang="en-IN" baseline="-25000" dirty="0"/>
              <a:t>1</a:t>
            </a:r>
            <a:r>
              <a:rPr lang="en-IN" dirty="0"/>
              <a:t>).P(E</a:t>
            </a:r>
            <a:r>
              <a:rPr lang="en-IN" baseline="-25000" dirty="0"/>
              <a:t>1</a:t>
            </a:r>
            <a:r>
              <a:rPr lang="en-IN" dirty="0"/>
              <a:t>) + P(A/E</a:t>
            </a:r>
            <a:r>
              <a:rPr lang="en-IN" baseline="-25000" dirty="0"/>
              <a:t>2</a:t>
            </a:r>
            <a:r>
              <a:rPr lang="en-IN" dirty="0"/>
              <a:t>).P(E</a:t>
            </a:r>
            <a:r>
              <a:rPr lang="en-IN" baseline="-25000" dirty="0"/>
              <a:t>2</a:t>
            </a:r>
            <a:r>
              <a:rPr lang="en-IN" dirty="0"/>
              <a:t>) + P(A/E</a:t>
            </a:r>
            <a:r>
              <a:rPr lang="en-IN" baseline="-25000" dirty="0"/>
              <a:t>3</a:t>
            </a:r>
            <a:r>
              <a:rPr lang="en-IN" dirty="0"/>
              <a:t>).P(E</a:t>
            </a:r>
            <a:r>
              <a:rPr lang="en-IN" baseline="-25000" dirty="0"/>
              <a:t>3</a:t>
            </a:r>
            <a:r>
              <a:rPr lang="en-IN" dirty="0"/>
              <a:t>)</a:t>
            </a:r>
          </a:p>
        </p:txBody>
      </p:sp>
      <p:cxnSp>
        <p:nvCxnSpPr>
          <p:cNvPr id="12" name="Straight Connector 11">
            <a:extLst>
              <a:ext uri="{FF2B5EF4-FFF2-40B4-BE49-F238E27FC236}">
                <a16:creationId xmlns:a16="http://schemas.microsoft.com/office/drawing/2014/main" id="{A6D73A91-C735-4301-91B2-C5583EB2C36C}"/>
              </a:ext>
            </a:extLst>
          </p:cNvPr>
          <p:cNvCxnSpPr>
            <a:cxnSpLocks/>
          </p:cNvCxnSpPr>
          <p:nvPr/>
        </p:nvCxnSpPr>
        <p:spPr>
          <a:xfrm>
            <a:off x="2547356" y="4705165"/>
            <a:ext cx="2566182"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3C90C43-C1A6-473D-A164-210F6877DC5E}"/>
              </a:ext>
            </a:extLst>
          </p:cNvPr>
          <p:cNvSpPr txBox="1"/>
          <p:nvPr/>
        </p:nvSpPr>
        <p:spPr>
          <a:xfrm>
            <a:off x="2547356" y="4381999"/>
            <a:ext cx="4296792" cy="646331"/>
          </a:xfrm>
          <a:prstGeom prst="rect">
            <a:avLst/>
          </a:prstGeom>
          <a:noFill/>
        </p:spPr>
        <p:txBody>
          <a:bodyPr wrap="square" rtlCol="0">
            <a:spAutoFit/>
          </a:bodyPr>
          <a:lstStyle/>
          <a:p>
            <a:r>
              <a:rPr lang="en-IN" dirty="0"/>
              <a:t>                 1 . 1/2</a:t>
            </a:r>
          </a:p>
          <a:p>
            <a:r>
              <a:rPr lang="en-IN" dirty="0"/>
              <a:t>1.1/2 + 1/4.1/3 + 1/8.1/6</a:t>
            </a:r>
          </a:p>
        </p:txBody>
      </p:sp>
    </p:spTree>
    <p:extLst>
      <p:ext uri="{BB962C8B-B14F-4D97-AF65-F5344CB8AC3E}">
        <p14:creationId xmlns:p14="http://schemas.microsoft.com/office/powerpoint/2010/main" val="21567821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1038</TotalTime>
  <Words>6672</Words>
  <Application>Microsoft Office PowerPoint</Application>
  <PresentationFormat>Widescreen</PresentationFormat>
  <Paragraphs>824</Paragraphs>
  <Slides>115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24" baseType="lpstr">
      <vt:lpstr>Arial</vt:lpstr>
      <vt:lpstr>Calibri</vt:lpstr>
      <vt:lpstr>Calibri Light</vt:lpstr>
      <vt:lpstr>Cambria Math</vt:lpstr>
      <vt:lpstr>Times New Roman</vt:lpstr>
      <vt:lpstr>Wingdings</vt:lpstr>
      <vt:lpstr>Wingdings 3</vt:lpstr>
      <vt:lpstr>Retrospect</vt:lpstr>
      <vt:lpstr>Worksheet</vt:lpstr>
      <vt:lpstr>DATA ANALYTICS &amp; BUSINESS INTELLIGENCE</vt:lpstr>
      <vt:lpstr>BRIDGING THE GAP BETWEEN MANAGEMENT &amp; TECHNOLOGY</vt:lpstr>
      <vt:lpstr>DATA  ANALYTICS  AND  BUSINESS INTELLIGENCE</vt:lpstr>
      <vt:lpstr>COURSES</vt:lpstr>
      <vt:lpstr>                                                MODULE                   PROBABILITY &amp; STATISTICS</vt:lpstr>
      <vt:lpstr>REFERENCES</vt:lpstr>
      <vt:lpstr>STRUCTURE OF MY PRESENTATION:</vt:lpstr>
      <vt:lpstr>PowerPoint Presentation</vt:lpstr>
      <vt:lpstr>PowerPoint Presentation</vt:lpstr>
      <vt:lpstr>DATA ANALYTICS</vt:lpstr>
      <vt:lpstr>Examples of Applications</vt:lpstr>
      <vt:lpstr>Evolution of Business Analytics</vt:lpstr>
      <vt:lpstr>A Visual Perspective of Data Analytics</vt:lpstr>
      <vt:lpstr>Impacts and Challenges</vt:lpstr>
      <vt:lpstr>Phases of Analytics :</vt:lpstr>
      <vt:lpstr>Tools </vt:lpstr>
      <vt:lpstr>Data for Business Analytics </vt:lpstr>
      <vt:lpstr>Examples of Data Sources and Uses</vt:lpstr>
      <vt:lpstr>Big Data</vt:lpstr>
      <vt:lpstr>Measurement Scales</vt:lpstr>
      <vt:lpstr>Data Tables</vt:lpstr>
      <vt:lpstr>Data Tables</vt:lpstr>
      <vt:lpstr>Data Tables</vt:lpstr>
      <vt:lpstr>Data Tables</vt:lpstr>
      <vt:lpstr>From Data to Probability</vt:lpstr>
      <vt:lpstr>From Data to Probability(contd.)</vt:lpstr>
      <vt:lpstr>From Data to Probability(contd.)</vt:lpstr>
      <vt:lpstr>From Data to Probability(contd.)</vt:lpstr>
      <vt:lpstr>Basic Concepts of Probability</vt:lpstr>
      <vt:lpstr>MEASURE OF PROBABILITY</vt:lpstr>
      <vt:lpstr>Definitions of Probability</vt:lpstr>
      <vt:lpstr>Rules of Probability</vt:lpstr>
      <vt:lpstr>Some Definitions(contd.) :</vt:lpstr>
      <vt:lpstr>Rules of Probability</vt:lpstr>
      <vt:lpstr>Example : Classical Definition of Probability</vt:lpstr>
      <vt:lpstr>Example : Relative Frequency Definition of Probability</vt:lpstr>
      <vt:lpstr>          Algebra of Events</vt:lpstr>
      <vt:lpstr>Rules of Probability(contd.)</vt:lpstr>
      <vt:lpstr>Rules of Probability</vt:lpstr>
      <vt:lpstr>Rules of Probability(contd.)</vt:lpstr>
      <vt:lpstr>Probability Rules and Formulas</vt:lpstr>
      <vt:lpstr>Example : Computing the Probability of an Event</vt:lpstr>
      <vt:lpstr>Complement of an Event</vt:lpstr>
      <vt:lpstr>Rules for Probability(contd.)</vt:lpstr>
      <vt:lpstr>Example : Computing the Probability of the Complement of an Event</vt:lpstr>
      <vt:lpstr>Rules for Probability(contd.)</vt:lpstr>
      <vt:lpstr>Example : Computing the Probability of Mutually Exclusive Events</vt:lpstr>
      <vt:lpstr>Non-Mutually Exclusive Events</vt:lpstr>
      <vt:lpstr>Rules for Probability(contd.)</vt:lpstr>
      <vt:lpstr>Example : Computing the Probability of Non – Mutually Exclusive Events</vt:lpstr>
      <vt:lpstr>JOINT &amp; MARGINAL PROBABILITY</vt:lpstr>
      <vt:lpstr>Joint and Marginal Probability</vt:lpstr>
      <vt:lpstr>Application of Joint and Marginal Probability</vt:lpstr>
      <vt:lpstr>Example : Applying Probability Rules to Joint Events </vt:lpstr>
      <vt:lpstr>Example (contd.)</vt:lpstr>
      <vt:lpstr>Joint/Marginal Probability Rule</vt:lpstr>
      <vt:lpstr>Example (contd.)</vt:lpstr>
      <vt:lpstr>Conditional Probability</vt:lpstr>
      <vt:lpstr>Conditional Probability Formula</vt:lpstr>
      <vt:lpstr>    Example </vt:lpstr>
      <vt:lpstr>Ans.</vt:lpstr>
      <vt:lpstr>Variations of the Conditional Probability Formula </vt:lpstr>
      <vt:lpstr>Extension of the Multiplication Law</vt:lpstr>
      <vt:lpstr>Example</vt:lpstr>
      <vt:lpstr>Ans.</vt:lpstr>
      <vt:lpstr>Example : Computing a Conditional Probability in a Cross-Tabulation</vt:lpstr>
      <vt:lpstr>Example : Conditional Probability in Marketing</vt:lpstr>
      <vt:lpstr>Example : Using the Conditional Probability Formula</vt:lpstr>
      <vt:lpstr>Example :  CONDITIONAL/JOINT/MARGINAL PROBABILITY : DIAGNOSTIC TESTING</vt:lpstr>
      <vt:lpstr>Example :  DIAGNOSTIC TESTING</vt:lpstr>
      <vt:lpstr>Example :  DIAGNOSTIC TESTING(contd.) </vt:lpstr>
      <vt:lpstr>Example :  DIAGNOSTIC TESTING(contd.) </vt:lpstr>
      <vt:lpstr> DIAGNOSTIC TESTING(contd.) </vt:lpstr>
      <vt:lpstr> DIAGNOSTIC TESTING(contd.)</vt:lpstr>
      <vt:lpstr>FRAUD DETECTION</vt:lpstr>
      <vt:lpstr>PowerPoint Presentation</vt:lpstr>
      <vt:lpstr>ANALYSIS</vt:lpstr>
      <vt:lpstr>PowerPoint Presentation</vt:lpstr>
      <vt:lpstr>ANALYSIS</vt:lpstr>
      <vt:lpstr>PowerPoint Presentation</vt:lpstr>
      <vt:lpstr>PowerPoint Presentation</vt:lpstr>
      <vt:lpstr>PowerPoint Presentation</vt:lpstr>
      <vt:lpstr>PowerPoint Presentation</vt:lpstr>
      <vt:lpstr>ANALYSIS</vt:lpstr>
      <vt:lpstr>PowerPoint Presentation</vt:lpstr>
      <vt:lpstr>ANALYSIS</vt:lpstr>
      <vt:lpstr>PowerPoint Presentation</vt:lpstr>
      <vt:lpstr>ANALYSIS</vt:lpstr>
      <vt:lpstr>INDEPENDENT EVENTS </vt:lpstr>
      <vt:lpstr>Independent Events</vt:lpstr>
      <vt:lpstr>Example</vt:lpstr>
      <vt:lpstr>Ans.</vt:lpstr>
      <vt:lpstr>PowerPoint Presentation</vt:lpstr>
      <vt:lpstr>Example : Determining if Two Events are Independent </vt:lpstr>
      <vt:lpstr> BAYE’S THEOREM</vt:lpstr>
      <vt:lpstr>Example</vt:lpstr>
      <vt:lpstr>Ans.</vt:lpstr>
      <vt:lpstr>Example</vt:lpstr>
      <vt:lpstr>Ans.</vt:lpstr>
      <vt:lpstr>Example</vt:lpstr>
      <vt:lpstr>Ans.</vt:lpstr>
      <vt:lpstr>Example </vt:lpstr>
      <vt:lpstr>Ans. </vt:lpstr>
      <vt:lpstr>SPAM FILTERING/ FILTERING JUNK MAIL</vt:lpstr>
      <vt:lpstr>PowerPoint Presentation</vt:lpstr>
      <vt:lpstr>PowerPoint Presentation</vt:lpstr>
      <vt:lpstr>PowerPoint Presentation</vt:lpstr>
      <vt:lpstr>APPLICATION OF BAYE’S THEOREM</vt:lpstr>
      <vt:lpstr> </vt:lpstr>
      <vt:lpstr> </vt:lpstr>
      <vt:lpstr> </vt:lpstr>
      <vt:lpstr> </vt:lpstr>
      <vt:lpstr> </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&amp; BUSINESS INTELLIGENCE</dc:title>
  <dc:creator>hcl</dc:creator>
  <cp:lastModifiedBy>Ekansh Dhingra</cp:lastModifiedBy>
  <cp:revision>139</cp:revision>
  <dcterms:created xsi:type="dcterms:W3CDTF">2020-01-16T08:56:42Z</dcterms:created>
  <dcterms:modified xsi:type="dcterms:W3CDTF">2020-01-31T06:24:50Z</dcterms:modified>
</cp:coreProperties>
</file>