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0" r:id="rId1"/>
  </p:sldMasterIdLst>
  <p:sldIdLst>
    <p:sldId id="257" r:id="rId2"/>
    <p:sldId id="281" r:id="rId3"/>
    <p:sldId id="268" r:id="rId4"/>
    <p:sldId id="275" r:id="rId5"/>
    <p:sldId id="259" r:id="rId6"/>
    <p:sldId id="279" r:id="rId7"/>
    <p:sldId id="271" r:id="rId8"/>
    <p:sldId id="273" r:id="rId9"/>
    <p:sldId id="274" r:id="rId10"/>
    <p:sldId id="277" r:id="rId11"/>
    <p:sldId id="260" r:id="rId12"/>
    <p:sldId id="261" r:id="rId13"/>
    <p:sldId id="280" r:id="rId14"/>
    <p:sldId id="263" r:id="rId15"/>
    <p:sldId id="276" r:id="rId16"/>
    <p:sldId id="265"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60"/>
  </p:normalViewPr>
  <p:slideViewPr>
    <p:cSldViewPr snapToGrid="0">
      <p:cViewPr varScale="1">
        <p:scale>
          <a:sx n="67" d="100"/>
          <a:sy n="67" d="100"/>
        </p:scale>
        <p:origin x="6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0C0817-A112-4847-8014-A94B7D2A4EA3}" type="datetime1">
              <a:rPr lang="en-US" smtClean="0"/>
              <a:t>2/22/2020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55685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2/22/2020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412383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2/22/2020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099957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2/22/2020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0023310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2/22/2020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728319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2/22/2020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923186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2/22/2020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0791554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1581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24046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0867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42101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4039126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8854701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95475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05937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2970598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2/22/2020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95651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FA2B21-3FCD-4721-B95C-427943F61125}" type="datetime1">
              <a:rPr lang="en-US" smtClean="0"/>
              <a:t>2/22/2020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098710180"/>
      </p:ext>
    </p:extLst>
  </p:cSld>
  <p:clrMap bg1="dk1" tx1="lt1" bg2="dk2" tx2="lt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 id="2147484072" r:id="rId12"/>
    <p:sldLayoutId id="2147484073" r:id="rId13"/>
    <p:sldLayoutId id="2147484074" r:id="rId14"/>
    <p:sldLayoutId id="2147484075" r:id="rId15"/>
    <p:sldLayoutId id="2147484076" r:id="rId16"/>
    <p:sldLayoutId id="2147484077"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video" Target="NULL" TargetMode="External"/><Relationship Id="rId7" Type="http://schemas.openxmlformats.org/officeDocument/2006/relationships/image" Target="../media/image12.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1.png"/><Relationship Id="rId5" Type="http://schemas.openxmlformats.org/officeDocument/2006/relationships/slideLayout" Target="../slideLayouts/slideLayout4.xml"/><Relationship Id="rId4" Type="http://schemas.microsoft.com/office/2007/relationships/media" Target="../media/media2.mp4"/></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3.mp4"/><Relationship Id="rId1" Type="http://schemas.openxmlformats.org/officeDocument/2006/relationships/video" Target="NULL" TargetMode="Externa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59BBF-8852-43FB-BAF1-16B6116559E8}"/>
              </a:ext>
            </a:extLst>
          </p:cNvPr>
          <p:cNvSpPr>
            <a:spLocks noGrp="1"/>
          </p:cNvSpPr>
          <p:nvPr>
            <p:ph type="ctrTitle"/>
          </p:nvPr>
        </p:nvSpPr>
        <p:spPr>
          <a:xfrm>
            <a:off x="1066801" y="114300"/>
            <a:ext cx="10868024" cy="2387600"/>
          </a:xfrm>
        </p:spPr>
        <p:txBody>
          <a:bodyPr>
            <a:normAutofit/>
          </a:bodyPr>
          <a:lstStyle/>
          <a:p>
            <a:r>
              <a:rPr lang="en-US" sz="6000" dirty="0">
                <a:solidFill>
                  <a:schemeClr val="bg2">
                    <a:lumMod val="75000"/>
                  </a:schemeClr>
                </a:solidFill>
              </a:rPr>
              <a:t>HUMAN ACTIVITY RECOGNITION</a:t>
            </a:r>
            <a:endParaRPr lang="en-IN" sz="6000" dirty="0">
              <a:solidFill>
                <a:schemeClr val="bg2">
                  <a:lumMod val="75000"/>
                </a:schemeClr>
              </a:solidFill>
            </a:endParaRPr>
          </a:p>
        </p:txBody>
      </p:sp>
      <p:pic>
        <p:nvPicPr>
          <p:cNvPr id="6" name="Picture 5">
            <a:extLst>
              <a:ext uri="{FF2B5EF4-FFF2-40B4-BE49-F238E27FC236}">
                <a16:creationId xmlns:a16="http://schemas.microsoft.com/office/drawing/2014/main" id="{AD65E762-1F0F-4B96-BA60-4455DACB3A07}"/>
              </a:ext>
            </a:extLst>
          </p:cNvPr>
          <p:cNvPicPr>
            <a:picLocks noChangeAspect="1"/>
          </p:cNvPicPr>
          <p:nvPr/>
        </p:nvPicPr>
        <p:blipFill>
          <a:blip r:embed="rId2"/>
          <a:stretch>
            <a:fillRect/>
          </a:stretch>
        </p:blipFill>
        <p:spPr>
          <a:xfrm>
            <a:off x="3181350" y="3896070"/>
            <a:ext cx="9010650" cy="2961930"/>
          </a:xfrm>
          <a:prstGeom prst="rect">
            <a:avLst/>
          </a:prstGeom>
        </p:spPr>
      </p:pic>
    </p:spTree>
    <p:extLst>
      <p:ext uri="{BB962C8B-B14F-4D97-AF65-F5344CB8AC3E}">
        <p14:creationId xmlns:p14="http://schemas.microsoft.com/office/powerpoint/2010/main" val="1094294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FFD4E-8161-4DB0-AAC9-082F78007B3F}"/>
              </a:ext>
            </a:extLst>
          </p:cNvPr>
          <p:cNvSpPr>
            <a:spLocks noGrp="1"/>
          </p:cNvSpPr>
          <p:nvPr>
            <p:ph type="title"/>
          </p:nvPr>
        </p:nvSpPr>
        <p:spPr/>
        <p:txBody>
          <a:bodyPr>
            <a:normAutofit/>
          </a:bodyPr>
          <a:lstStyle/>
          <a:p>
            <a:pPr algn="ctr"/>
            <a:r>
              <a:rPr lang="en-US" sz="4400" dirty="0">
                <a:solidFill>
                  <a:srgbClr val="002060"/>
                </a:solidFill>
              </a:rPr>
              <a:t>Demo videos</a:t>
            </a:r>
            <a:endParaRPr lang="en-IN" sz="4400" dirty="0">
              <a:solidFill>
                <a:srgbClr val="002060"/>
              </a:solidFill>
            </a:endParaRPr>
          </a:p>
        </p:txBody>
      </p:sp>
      <p:pic>
        <p:nvPicPr>
          <p:cNvPr id="9" name="2546904D">
            <a:hlinkClick r:id="" action="ppaction://media"/>
            <a:extLst>
              <a:ext uri="{FF2B5EF4-FFF2-40B4-BE49-F238E27FC236}">
                <a16:creationId xmlns:a16="http://schemas.microsoft.com/office/drawing/2014/main" id="{4FD01BA7-BBC2-4DDC-98B3-F5CF839B2CDA}"/>
              </a:ext>
            </a:extLst>
          </p:cNvPr>
          <p:cNvPicPr>
            <a:picLocks noGrp="1" noChangeAspect="1"/>
          </p:cNvPicPr>
          <p:nvPr>
            <p:ph sz="half" idx="2"/>
            <a:videoFile r:link="rId2"/>
            <p:extLst>
              <p:ext uri="{DAA4B4D4-6D71-4841-9C94-3DE7FCFB9230}">
                <p14:media xmlns:p14="http://schemas.microsoft.com/office/powerpoint/2010/main" r:embed="rId1"/>
              </p:ext>
            </p:extLst>
          </p:nvPr>
        </p:nvPicPr>
        <p:blipFill>
          <a:blip r:embed="rId6">
            <a:lum bright="20000" contrast="40000"/>
          </a:blip>
          <a:stretch>
            <a:fillRect/>
          </a:stretch>
        </p:blipFill>
        <p:spPr>
          <a:xfrm>
            <a:off x="7242010" y="2911713"/>
            <a:ext cx="2676525" cy="236579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3" name="7FEE535F">
            <a:hlinkClick r:id="" action="ppaction://media"/>
            <a:extLst>
              <a:ext uri="{FF2B5EF4-FFF2-40B4-BE49-F238E27FC236}">
                <a16:creationId xmlns:a16="http://schemas.microsoft.com/office/drawing/2014/main" id="{F9FBC167-672B-41BC-B34C-0EC4D53B1982}"/>
              </a:ext>
            </a:extLst>
          </p:cNvPr>
          <p:cNvPicPr>
            <a:picLocks noGrp="1" noChangeAspect="1"/>
          </p:cNvPicPr>
          <p:nvPr>
            <p:ph sz="half" idx="1"/>
            <a:videoFile r:link="rId3"/>
            <p:extLst>
              <p:ext uri="{DAA4B4D4-6D71-4841-9C94-3DE7FCFB9230}">
                <p14:media xmlns:p14="http://schemas.microsoft.com/office/powerpoint/2010/main" r:embed="rId4">
                  <p14:trim st="330" end="1079.9999"/>
                </p14:media>
              </p:ext>
            </p:extLst>
          </p:nvPr>
        </p:nvPicPr>
        <p:blipFill>
          <a:blip r:embed="rId7">
            <a:lum contrast="20000"/>
          </a:blip>
          <a:stretch>
            <a:fillRect/>
          </a:stretch>
        </p:blipFill>
        <p:spPr>
          <a:xfrm>
            <a:off x="2416342" y="2867025"/>
            <a:ext cx="2533650" cy="241047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74817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02" fill="hold"/>
                                        <p:tgtEl>
                                          <p:spTgt spid="13"/>
                                        </p:tgtEl>
                                      </p:cBhvr>
                                    </p:cmd>
                                  </p:childTnLst>
                                </p:cTn>
                              </p:par>
                            </p:childTnLst>
                          </p:cTn>
                        </p:par>
                        <p:par>
                          <p:cTn id="7" fill="hold">
                            <p:stCondLst>
                              <p:cond delay="3102"/>
                            </p:stCondLst>
                            <p:childTnLst>
                              <p:par>
                                <p:cTn id="8" presetID="1" presetClass="mediacall" presetSubtype="0" fill="hold" nodeType="afterEffect">
                                  <p:stCondLst>
                                    <p:cond delay="0"/>
                                  </p:stCondLst>
                                  <p:childTnLst>
                                    <p:cmd type="call" cmd="playFrom(0.0)">
                                      <p:cBhvr>
                                        <p:cTn id="9" dur="4223"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0" fill="hold" display="0">
                  <p:stCondLst>
                    <p:cond delay="indefinite"/>
                  </p:stCondLst>
                </p:cTn>
                <p:tgtEl>
                  <p:spTgt spid="13"/>
                </p:tgtEl>
              </p:cMediaNode>
            </p:video>
            <p:seq concurrent="1" nextAc="seek">
              <p:cTn id="11" restart="whenNotActive" fill="hold" evtFilter="cancelBubble" nodeType="interactiveSeq">
                <p:stCondLst>
                  <p:cond evt="onClick" delay="0">
                    <p:tgtEl>
                      <p:spTgt spid="13"/>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13"/>
                                        </p:tgtEl>
                                      </p:cBhvr>
                                    </p:cmd>
                                  </p:childTnLst>
                                </p:cTn>
                              </p:par>
                            </p:childTnLst>
                          </p:cTn>
                        </p:par>
                      </p:childTnLst>
                    </p:cTn>
                  </p:par>
                </p:childTnLst>
              </p:cTn>
              <p:nextCondLst>
                <p:cond evt="onClick" delay="0">
                  <p:tgtEl>
                    <p:spTgt spid="13"/>
                  </p:tgtEl>
                </p:cond>
              </p:nextCondLst>
            </p:seq>
            <p:video>
              <p:cMediaNode vol="80000">
                <p:cTn id="16" fill="hold" display="0">
                  <p:stCondLst>
                    <p:cond delay="indefinite"/>
                  </p:stCondLst>
                </p:cTn>
                <p:tgtEl>
                  <p:spTgt spid="9"/>
                </p:tgtEl>
              </p:cMediaNode>
            </p:video>
            <p:seq concurrent="1" nextAc="seek">
              <p:cTn id="17" restart="whenNotActive" fill="hold" evtFilter="cancelBubble" nodeType="interactiveSeq">
                <p:stCondLst>
                  <p:cond evt="onClick" delay="0">
                    <p:tgtEl>
                      <p:spTgt spid="9"/>
                    </p:tgtEl>
                  </p:cond>
                </p:stCondLst>
                <p:endSync evt="end" delay="0">
                  <p:rtn val="all"/>
                </p:endSync>
                <p:childTnLst>
                  <p:par>
                    <p:cTn id="18" fill="hold">
                      <p:stCondLst>
                        <p:cond delay="0"/>
                      </p:stCondLst>
                      <p:childTnLst>
                        <p:par>
                          <p:cTn id="19" fill="hold">
                            <p:stCondLst>
                              <p:cond delay="0"/>
                            </p:stCondLst>
                            <p:childTnLst>
                              <p:par>
                                <p:cTn id="20" presetID="2" presetClass="mediacall" presetSubtype="0" fill="hold" nodeType="clickEffect">
                                  <p:stCondLst>
                                    <p:cond delay="0"/>
                                  </p:stCondLst>
                                  <p:childTnLst>
                                    <p:cmd type="call" cmd="togglePause">
                                      <p:cBhvr>
                                        <p:cTn id="21"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3659-E824-4C20-B964-EDFCF039C288}"/>
              </a:ext>
            </a:extLst>
          </p:cNvPr>
          <p:cNvSpPr>
            <a:spLocks noGrp="1"/>
          </p:cNvSpPr>
          <p:nvPr>
            <p:ph type="title"/>
          </p:nvPr>
        </p:nvSpPr>
        <p:spPr/>
        <p:txBody>
          <a:bodyPr>
            <a:normAutofit/>
          </a:bodyPr>
          <a:lstStyle/>
          <a:p>
            <a:r>
              <a:rPr lang="en-US" sz="4000" dirty="0">
                <a:solidFill>
                  <a:srgbClr val="002060"/>
                </a:solidFill>
              </a:rPr>
              <a:t>second CLASS OF ACTIVITIES</a:t>
            </a:r>
            <a:endParaRPr lang="en-IN" sz="4000" dirty="0">
              <a:solidFill>
                <a:srgbClr val="002060"/>
              </a:solidFill>
            </a:endParaRPr>
          </a:p>
        </p:txBody>
      </p:sp>
      <p:sp>
        <p:nvSpPr>
          <p:cNvPr id="3" name="Content Placeholder 2">
            <a:extLst>
              <a:ext uri="{FF2B5EF4-FFF2-40B4-BE49-F238E27FC236}">
                <a16:creationId xmlns:a16="http://schemas.microsoft.com/office/drawing/2014/main" id="{57BC4F02-01A3-468B-A623-433E4307CE98}"/>
              </a:ext>
            </a:extLst>
          </p:cNvPr>
          <p:cNvSpPr>
            <a:spLocks noGrp="1"/>
          </p:cNvSpPr>
          <p:nvPr>
            <p:ph idx="1"/>
          </p:nvPr>
        </p:nvSpPr>
        <p:spPr/>
        <p:txBody>
          <a:bodyPr>
            <a:normAutofit/>
          </a:bodyPr>
          <a:lstStyle/>
          <a:p>
            <a:pPr marL="0" indent="0">
              <a:buNone/>
            </a:pPr>
            <a:r>
              <a:rPr lang="en-US" dirty="0"/>
              <a:t> </a:t>
            </a:r>
            <a:r>
              <a:rPr lang="en-US" sz="3000" dirty="0"/>
              <a:t>The second class includes those activities in which there is no motion of the entire body, thus the previous method can’t be used to extract the human silhouette. In this case the image of the actual background is needed so that arithmetic subtraction can be performed on every frame to get the human silhouette. This includes- one hand wave, two hand wave and bending.</a:t>
            </a:r>
            <a:endParaRPr lang="en-IN" sz="3000" dirty="0"/>
          </a:p>
        </p:txBody>
      </p:sp>
    </p:spTree>
    <p:extLst>
      <p:ext uri="{BB962C8B-B14F-4D97-AF65-F5344CB8AC3E}">
        <p14:creationId xmlns:p14="http://schemas.microsoft.com/office/powerpoint/2010/main" val="601992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D5C83-2A7F-47DA-94DA-1DDDE6674130}"/>
              </a:ext>
            </a:extLst>
          </p:cNvPr>
          <p:cNvSpPr>
            <a:spLocks noGrp="1"/>
          </p:cNvSpPr>
          <p:nvPr>
            <p:ph type="title"/>
          </p:nvPr>
        </p:nvSpPr>
        <p:spPr/>
        <p:txBody>
          <a:bodyPr>
            <a:normAutofit/>
          </a:bodyPr>
          <a:lstStyle/>
          <a:p>
            <a:r>
              <a:rPr lang="en-US" sz="4000" dirty="0">
                <a:solidFill>
                  <a:srgbClr val="002060"/>
                </a:solidFill>
              </a:rPr>
              <a:t>Approach (binary image)</a:t>
            </a:r>
            <a:endParaRPr lang="en-IN" sz="4000" dirty="0">
              <a:solidFill>
                <a:srgbClr val="002060"/>
              </a:solidFill>
            </a:endParaRPr>
          </a:p>
        </p:txBody>
      </p:sp>
      <p:sp>
        <p:nvSpPr>
          <p:cNvPr id="3" name="Content Placeholder 2">
            <a:extLst>
              <a:ext uri="{FF2B5EF4-FFF2-40B4-BE49-F238E27FC236}">
                <a16:creationId xmlns:a16="http://schemas.microsoft.com/office/drawing/2014/main" id="{03989B21-411B-4777-9FBA-24BFA3F5A0C4}"/>
              </a:ext>
            </a:extLst>
          </p:cNvPr>
          <p:cNvSpPr>
            <a:spLocks noGrp="1"/>
          </p:cNvSpPr>
          <p:nvPr>
            <p:ph idx="1"/>
          </p:nvPr>
        </p:nvSpPr>
        <p:spPr/>
        <p:txBody>
          <a:bodyPr>
            <a:normAutofit/>
          </a:bodyPr>
          <a:lstStyle/>
          <a:p>
            <a:pPr marL="0" indent="0">
              <a:buNone/>
            </a:pPr>
            <a:r>
              <a:rPr lang="en-US" sz="3200" dirty="0"/>
              <a:t>BINARY IMAGE - In this case, the binary image implies the image with the human silhouette represented in white and the background completely blackened. After subtracting the actual background from the generated frame, image thresholding was applied to get the binary image.</a:t>
            </a:r>
            <a:endParaRPr lang="en-IN" sz="3200" dirty="0"/>
          </a:p>
        </p:txBody>
      </p:sp>
    </p:spTree>
    <p:extLst>
      <p:ext uri="{BB962C8B-B14F-4D97-AF65-F5344CB8AC3E}">
        <p14:creationId xmlns:p14="http://schemas.microsoft.com/office/powerpoint/2010/main" val="1311877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1B8D-34D8-4C0F-ADDD-5DF236E96792}"/>
              </a:ext>
            </a:extLst>
          </p:cNvPr>
          <p:cNvSpPr>
            <a:spLocks noGrp="1"/>
          </p:cNvSpPr>
          <p:nvPr>
            <p:ph type="title"/>
          </p:nvPr>
        </p:nvSpPr>
        <p:spPr>
          <a:xfrm>
            <a:off x="1217613" y="0"/>
            <a:ext cx="9905998" cy="772132"/>
          </a:xfrm>
        </p:spPr>
        <p:txBody>
          <a:bodyPr/>
          <a:lstStyle/>
          <a:p>
            <a:r>
              <a:rPr lang="en-US" dirty="0"/>
              <a:t>           </a:t>
            </a:r>
            <a:r>
              <a:rPr lang="en-US" dirty="0">
                <a:solidFill>
                  <a:srgbClr val="002060"/>
                </a:solidFill>
              </a:rPr>
              <a:t>Generation of binary image</a:t>
            </a:r>
            <a:endParaRPr lang="en-IN" dirty="0">
              <a:solidFill>
                <a:srgbClr val="002060"/>
              </a:solidFill>
            </a:endParaRPr>
          </a:p>
        </p:txBody>
      </p:sp>
      <p:pic>
        <p:nvPicPr>
          <p:cNvPr id="4" name="Content Placeholder 3">
            <a:extLst>
              <a:ext uri="{FF2B5EF4-FFF2-40B4-BE49-F238E27FC236}">
                <a16:creationId xmlns:a16="http://schemas.microsoft.com/office/drawing/2014/main" id="{CCB4110C-819C-4A2F-93AE-63005802B373}"/>
              </a:ext>
            </a:extLst>
          </p:cNvPr>
          <p:cNvPicPr>
            <a:picLocks noGrp="1" noChangeAspect="1"/>
          </p:cNvPicPr>
          <p:nvPr>
            <p:ph idx="1"/>
          </p:nvPr>
        </p:nvPicPr>
        <p:blipFill>
          <a:blip r:embed="rId2"/>
          <a:stretch>
            <a:fillRect/>
          </a:stretch>
        </p:blipFill>
        <p:spPr>
          <a:xfrm>
            <a:off x="1902375" y="771525"/>
            <a:ext cx="8384075" cy="6086475"/>
          </a:xfrm>
          <a:prstGeom prst="rect">
            <a:avLst/>
          </a:prstGeom>
        </p:spPr>
      </p:pic>
    </p:spTree>
    <p:extLst>
      <p:ext uri="{BB962C8B-B14F-4D97-AF65-F5344CB8AC3E}">
        <p14:creationId xmlns:p14="http://schemas.microsoft.com/office/powerpoint/2010/main" val="412896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F6778-DFA4-4A99-A9B4-22ABC6B4B4B9}"/>
              </a:ext>
            </a:extLst>
          </p:cNvPr>
          <p:cNvSpPr>
            <a:spLocks noGrp="1"/>
          </p:cNvSpPr>
          <p:nvPr>
            <p:ph type="title"/>
          </p:nvPr>
        </p:nvSpPr>
        <p:spPr>
          <a:xfrm>
            <a:off x="1370013" y="0"/>
            <a:ext cx="9905998" cy="1066799"/>
          </a:xfrm>
        </p:spPr>
        <p:txBody>
          <a:bodyPr/>
          <a:lstStyle/>
          <a:p>
            <a:pPr algn="ctr"/>
            <a:r>
              <a:rPr lang="en-US" dirty="0">
                <a:solidFill>
                  <a:srgbClr val="002060"/>
                </a:solidFill>
              </a:rPr>
              <a:t>Binary IMAGES</a:t>
            </a:r>
            <a:endParaRPr lang="en-IN" dirty="0">
              <a:solidFill>
                <a:srgbClr val="002060"/>
              </a:solidFill>
            </a:endParaRPr>
          </a:p>
        </p:txBody>
      </p:sp>
      <p:pic>
        <p:nvPicPr>
          <p:cNvPr id="10" name="Content Placeholder 9">
            <a:extLst>
              <a:ext uri="{FF2B5EF4-FFF2-40B4-BE49-F238E27FC236}">
                <a16:creationId xmlns:a16="http://schemas.microsoft.com/office/drawing/2014/main" id="{37805ACA-76FC-4FB3-B675-96BB7DF341B8}"/>
              </a:ext>
            </a:extLst>
          </p:cNvPr>
          <p:cNvPicPr>
            <a:picLocks noGrp="1" noChangeAspect="1"/>
          </p:cNvPicPr>
          <p:nvPr>
            <p:ph idx="1"/>
          </p:nvPr>
        </p:nvPicPr>
        <p:blipFill>
          <a:blip r:embed="rId2"/>
          <a:stretch>
            <a:fillRect/>
          </a:stretch>
        </p:blipFill>
        <p:spPr>
          <a:xfrm>
            <a:off x="2220269" y="1066800"/>
            <a:ext cx="7748287" cy="5791200"/>
          </a:xfrm>
          <a:prstGeom prst="rect">
            <a:avLst/>
          </a:prstGeom>
        </p:spPr>
      </p:pic>
    </p:spTree>
    <p:extLst>
      <p:ext uri="{BB962C8B-B14F-4D97-AF65-F5344CB8AC3E}">
        <p14:creationId xmlns:p14="http://schemas.microsoft.com/office/powerpoint/2010/main" val="3809392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A23-4186-4526-9DB4-060CA9FFB82D}"/>
              </a:ext>
            </a:extLst>
          </p:cNvPr>
          <p:cNvSpPr>
            <a:spLocks noGrp="1"/>
          </p:cNvSpPr>
          <p:nvPr>
            <p:ph type="title"/>
          </p:nvPr>
        </p:nvSpPr>
        <p:spPr>
          <a:xfrm>
            <a:off x="1536050" y="199630"/>
            <a:ext cx="5934508" cy="819942"/>
          </a:xfrm>
        </p:spPr>
        <p:txBody>
          <a:bodyPr>
            <a:normAutofit/>
          </a:bodyPr>
          <a:lstStyle/>
          <a:p>
            <a:r>
              <a:rPr lang="en-US" sz="3600" dirty="0">
                <a:solidFill>
                  <a:srgbClr val="002060"/>
                </a:solidFill>
              </a:rPr>
              <a:t>TRAINING AND TESTING</a:t>
            </a:r>
            <a:endParaRPr lang="en-IN" sz="3600" dirty="0">
              <a:solidFill>
                <a:srgbClr val="002060"/>
              </a:solidFill>
            </a:endParaRPr>
          </a:p>
        </p:txBody>
      </p:sp>
      <p:sp>
        <p:nvSpPr>
          <p:cNvPr id="4" name="Text Placeholder 3">
            <a:extLst>
              <a:ext uri="{FF2B5EF4-FFF2-40B4-BE49-F238E27FC236}">
                <a16:creationId xmlns:a16="http://schemas.microsoft.com/office/drawing/2014/main" id="{0481CDB0-6C56-4DC9-BF6E-742342904BB3}"/>
              </a:ext>
            </a:extLst>
          </p:cNvPr>
          <p:cNvSpPr>
            <a:spLocks noGrp="1"/>
          </p:cNvSpPr>
          <p:nvPr>
            <p:ph type="body" sz="half" idx="2"/>
          </p:nvPr>
        </p:nvSpPr>
        <p:spPr>
          <a:xfrm>
            <a:off x="1228723" y="1343024"/>
            <a:ext cx="6410327" cy="5315345"/>
          </a:xfrm>
        </p:spPr>
        <p:txBody>
          <a:bodyPr>
            <a:noAutofit/>
          </a:bodyPr>
          <a:lstStyle/>
          <a:p>
            <a:r>
              <a:rPr lang="en-US" sz="2800" dirty="0"/>
              <a:t>Convolutional Neural Network was used for the training part. The training accuracy was around 95%.</a:t>
            </a:r>
          </a:p>
          <a:p>
            <a:r>
              <a:rPr lang="en-US" sz="2800" dirty="0"/>
              <a:t>For testing a video, frames were generated and these frames were converted to binary images. This binary image was the fed to the </a:t>
            </a:r>
            <a:r>
              <a:rPr lang="en-US" sz="2800" dirty="0" err="1"/>
              <a:t>cnn</a:t>
            </a:r>
            <a:r>
              <a:rPr lang="en-US" sz="2800" dirty="0"/>
              <a:t> model and accordingly the label was predicted. All these frames were displayed along with the label. </a:t>
            </a:r>
            <a:endParaRPr lang="en-IN" sz="2800" dirty="0"/>
          </a:p>
        </p:txBody>
      </p:sp>
      <p:pic>
        <p:nvPicPr>
          <p:cNvPr id="11" name="Picture Placeholder 10">
            <a:extLst>
              <a:ext uri="{FF2B5EF4-FFF2-40B4-BE49-F238E27FC236}">
                <a16:creationId xmlns:a16="http://schemas.microsoft.com/office/drawing/2014/main" id="{23835CEC-7ABE-475E-BACE-EA93C700131D}"/>
              </a:ext>
            </a:extLst>
          </p:cNvPr>
          <p:cNvPicPr>
            <a:picLocks noGrp="1" noChangeAspect="1"/>
          </p:cNvPicPr>
          <p:nvPr>
            <p:ph type="pic" idx="1"/>
          </p:nvPr>
        </p:nvPicPr>
        <p:blipFill>
          <a:blip r:embed="rId2"/>
          <a:srcRect l="18701" r="18701"/>
          <a:stretch>
            <a:fillRect/>
          </a:stretch>
        </p:blipFill>
        <p:spPr>
          <a:xfrm>
            <a:off x="7812522" y="743347"/>
            <a:ext cx="3666690" cy="5181599"/>
          </a:xfrm>
          <a:prstGeom prst="rect">
            <a:avLst/>
          </a:prstGeom>
        </p:spPr>
      </p:pic>
    </p:spTree>
    <p:extLst>
      <p:ext uri="{BB962C8B-B14F-4D97-AF65-F5344CB8AC3E}">
        <p14:creationId xmlns:p14="http://schemas.microsoft.com/office/powerpoint/2010/main" val="1862704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07C3C-910D-4440-BA5E-6B2B4FEE0260}"/>
              </a:ext>
            </a:extLst>
          </p:cNvPr>
          <p:cNvSpPr>
            <a:spLocks noGrp="1"/>
          </p:cNvSpPr>
          <p:nvPr>
            <p:ph type="title"/>
          </p:nvPr>
        </p:nvSpPr>
        <p:spPr/>
        <p:txBody>
          <a:bodyPr>
            <a:normAutofit/>
          </a:bodyPr>
          <a:lstStyle/>
          <a:p>
            <a:pPr algn="ctr"/>
            <a:r>
              <a:rPr lang="en-US" sz="4400" dirty="0">
                <a:solidFill>
                  <a:srgbClr val="002060"/>
                </a:solidFill>
              </a:rPr>
              <a:t>Demo video</a:t>
            </a:r>
            <a:endParaRPr lang="en-IN" sz="4400" dirty="0">
              <a:solidFill>
                <a:srgbClr val="002060"/>
              </a:solidFill>
            </a:endParaRPr>
          </a:p>
        </p:txBody>
      </p:sp>
      <p:pic>
        <p:nvPicPr>
          <p:cNvPr id="5" name="E37F7902">
            <a:hlinkClick r:id="" action="ppaction://media"/>
            <a:extLst>
              <a:ext uri="{FF2B5EF4-FFF2-40B4-BE49-F238E27FC236}">
                <a16:creationId xmlns:a16="http://schemas.microsoft.com/office/drawing/2014/main" id="{32250C42-824E-4DD6-8842-B98AB241B891}"/>
              </a:ext>
            </a:extLst>
          </p:cNvPr>
          <p:cNvPicPr>
            <a:picLocks noGrp="1" noChangeAspect="1"/>
          </p:cNvPicPr>
          <p:nvPr>
            <p:ph idx="1"/>
            <a:videoFile r:link="rId1"/>
            <p:extLst>
              <p:ext uri="{DAA4B4D4-6D71-4841-9C94-3DE7FCFB9230}">
                <p14:media xmlns:p14="http://schemas.microsoft.com/office/powerpoint/2010/main" r:embed="rId2">
                  <p14:trim st="330"/>
                </p14:media>
              </p:ext>
            </p:extLst>
          </p:nvPr>
        </p:nvPicPr>
        <p:blipFill>
          <a:blip r:embed="rId4">
            <a:lum bright="20000" contrast="40000"/>
          </a:blip>
          <a:stretch>
            <a:fillRect/>
          </a:stretch>
        </p:blipFill>
        <p:spPr>
          <a:xfrm>
            <a:off x="4362450" y="2908509"/>
            <a:ext cx="3228976" cy="288269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18004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893"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EAF1A-A3C6-4E31-B2FA-66DE409EA09D}"/>
              </a:ext>
            </a:extLst>
          </p:cNvPr>
          <p:cNvSpPr>
            <a:spLocks noGrp="1"/>
          </p:cNvSpPr>
          <p:nvPr>
            <p:ph type="title"/>
          </p:nvPr>
        </p:nvSpPr>
        <p:spPr>
          <a:xfrm>
            <a:off x="1341438" y="2504468"/>
            <a:ext cx="9905998" cy="1478570"/>
          </a:xfrm>
        </p:spPr>
        <p:txBody>
          <a:bodyPr>
            <a:normAutofit/>
          </a:bodyPr>
          <a:lstStyle/>
          <a:p>
            <a:pPr algn="ctr"/>
            <a:r>
              <a:rPr lang="en-US" sz="8000" dirty="0"/>
              <a:t>THANK YOU !</a:t>
            </a:r>
            <a:endParaRPr lang="en-IN" sz="8000" dirty="0"/>
          </a:p>
        </p:txBody>
      </p:sp>
    </p:spTree>
    <p:extLst>
      <p:ext uri="{BB962C8B-B14F-4D97-AF65-F5344CB8AC3E}">
        <p14:creationId xmlns:p14="http://schemas.microsoft.com/office/powerpoint/2010/main" val="3700889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70A0-66F3-453E-8F36-9E6C105C81FF}"/>
              </a:ext>
            </a:extLst>
          </p:cNvPr>
          <p:cNvSpPr>
            <a:spLocks noGrp="1"/>
          </p:cNvSpPr>
          <p:nvPr>
            <p:ph type="title"/>
          </p:nvPr>
        </p:nvSpPr>
        <p:spPr/>
        <p:txBody>
          <a:bodyPr>
            <a:normAutofit/>
          </a:bodyPr>
          <a:lstStyle/>
          <a:p>
            <a:r>
              <a:rPr lang="en-US" sz="4800" dirty="0">
                <a:solidFill>
                  <a:srgbClr val="002060"/>
                </a:solidFill>
              </a:rPr>
              <a:t>USES</a:t>
            </a:r>
            <a:endParaRPr lang="en-IN" sz="4800" dirty="0">
              <a:solidFill>
                <a:srgbClr val="002060"/>
              </a:solidFill>
            </a:endParaRPr>
          </a:p>
        </p:txBody>
      </p:sp>
      <p:sp>
        <p:nvSpPr>
          <p:cNvPr id="3" name="Content Placeholder 2">
            <a:extLst>
              <a:ext uri="{FF2B5EF4-FFF2-40B4-BE49-F238E27FC236}">
                <a16:creationId xmlns:a16="http://schemas.microsoft.com/office/drawing/2014/main" id="{0E6286AF-CF07-4C3C-8CB2-8A21733ED88E}"/>
              </a:ext>
            </a:extLst>
          </p:cNvPr>
          <p:cNvSpPr>
            <a:spLocks noGrp="1"/>
          </p:cNvSpPr>
          <p:nvPr>
            <p:ph idx="1"/>
          </p:nvPr>
        </p:nvSpPr>
        <p:spPr/>
        <p:txBody>
          <a:bodyPr>
            <a:normAutofit/>
          </a:bodyPr>
          <a:lstStyle/>
          <a:p>
            <a:r>
              <a:rPr lang="en-US" sz="3600" dirty="0"/>
              <a:t>CCTV surveillance (theft or violence detection)</a:t>
            </a:r>
          </a:p>
          <a:p>
            <a:r>
              <a:rPr lang="en-US" sz="3600" dirty="0"/>
              <a:t>Human computer interaction (through gesture recognition)</a:t>
            </a:r>
          </a:p>
          <a:p>
            <a:r>
              <a:rPr lang="en-US" sz="3600" dirty="0"/>
              <a:t>Health care (fall detection)</a:t>
            </a:r>
            <a:endParaRPr lang="en-IN" sz="3600" dirty="0"/>
          </a:p>
        </p:txBody>
      </p:sp>
    </p:spTree>
    <p:extLst>
      <p:ext uri="{BB962C8B-B14F-4D97-AF65-F5344CB8AC3E}">
        <p14:creationId xmlns:p14="http://schemas.microsoft.com/office/powerpoint/2010/main" val="862289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DE5E8-7091-499F-BB8C-062A938A75A1}"/>
              </a:ext>
            </a:extLst>
          </p:cNvPr>
          <p:cNvSpPr>
            <a:spLocks noGrp="1"/>
          </p:cNvSpPr>
          <p:nvPr>
            <p:ph type="title"/>
          </p:nvPr>
        </p:nvSpPr>
        <p:spPr/>
        <p:txBody>
          <a:bodyPr>
            <a:normAutofit/>
          </a:bodyPr>
          <a:lstStyle/>
          <a:p>
            <a:r>
              <a:rPr lang="en-US" sz="5400" dirty="0">
                <a:solidFill>
                  <a:srgbClr val="002060"/>
                </a:solidFill>
              </a:rPr>
              <a:t>DESCRIPTION</a:t>
            </a:r>
            <a:endParaRPr lang="en-IN" sz="5400" dirty="0">
              <a:solidFill>
                <a:srgbClr val="002060"/>
              </a:solidFill>
            </a:endParaRPr>
          </a:p>
        </p:txBody>
      </p:sp>
      <p:sp>
        <p:nvSpPr>
          <p:cNvPr id="3" name="Content Placeholder 2">
            <a:extLst>
              <a:ext uri="{FF2B5EF4-FFF2-40B4-BE49-F238E27FC236}">
                <a16:creationId xmlns:a16="http://schemas.microsoft.com/office/drawing/2014/main" id="{B341530A-31DC-4AE8-8D0B-7F016560824C}"/>
              </a:ext>
            </a:extLst>
          </p:cNvPr>
          <p:cNvSpPr>
            <a:spLocks noGrp="1"/>
          </p:cNvSpPr>
          <p:nvPr>
            <p:ph idx="1"/>
          </p:nvPr>
        </p:nvSpPr>
        <p:spPr/>
        <p:txBody>
          <a:bodyPr>
            <a:normAutofit fontScale="85000" lnSpcReduction="20000"/>
          </a:bodyPr>
          <a:lstStyle/>
          <a:p>
            <a:pPr marL="0" indent="0">
              <a:buNone/>
            </a:pPr>
            <a:r>
              <a:rPr lang="en-US" sz="3600" dirty="0"/>
              <a:t>This project is implemented in python. OpenCV was used for pre-processing of data and </a:t>
            </a:r>
            <a:r>
              <a:rPr lang="en-US" sz="3600" dirty="0" err="1"/>
              <a:t>Keras</a:t>
            </a:r>
            <a:r>
              <a:rPr lang="en-US" sz="3600" dirty="0"/>
              <a:t> library (with </a:t>
            </a:r>
            <a:r>
              <a:rPr lang="en-US" sz="3600" dirty="0" err="1"/>
              <a:t>Tensorflow</a:t>
            </a:r>
            <a:r>
              <a:rPr lang="en-US" sz="3600" dirty="0"/>
              <a:t> backend) for training the model.</a:t>
            </a:r>
          </a:p>
          <a:p>
            <a:pPr marL="0" indent="0">
              <a:buNone/>
            </a:pPr>
            <a:r>
              <a:rPr lang="en-US" sz="3600" dirty="0"/>
              <a:t>Currently, it classifies eight different human activities - walking, running, jogging, galloping (sideways), leaping (jumping horizontally), one hand wave, two hand wave and bending. </a:t>
            </a:r>
            <a:endParaRPr lang="en-IN" sz="3600" dirty="0"/>
          </a:p>
        </p:txBody>
      </p:sp>
    </p:spTree>
    <p:extLst>
      <p:ext uri="{BB962C8B-B14F-4D97-AF65-F5344CB8AC3E}">
        <p14:creationId xmlns:p14="http://schemas.microsoft.com/office/powerpoint/2010/main" val="2348943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3FF1-6691-4F08-8A1A-8453AD938A49}"/>
              </a:ext>
            </a:extLst>
          </p:cNvPr>
          <p:cNvSpPr>
            <a:spLocks noGrp="1"/>
          </p:cNvSpPr>
          <p:nvPr>
            <p:ph type="title"/>
          </p:nvPr>
        </p:nvSpPr>
        <p:spPr/>
        <p:txBody>
          <a:bodyPr>
            <a:normAutofit/>
          </a:bodyPr>
          <a:lstStyle/>
          <a:p>
            <a:r>
              <a:rPr lang="en-US" sz="4400" dirty="0">
                <a:solidFill>
                  <a:srgbClr val="002060"/>
                </a:solidFill>
              </a:rPr>
              <a:t>FIRST CLASS OF ACTIVITIES</a:t>
            </a:r>
            <a:endParaRPr lang="en-IN" sz="4400" dirty="0">
              <a:solidFill>
                <a:srgbClr val="002060"/>
              </a:solidFill>
            </a:endParaRPr>
          </a:p>
        </p:txBody>
      </p:sp>
      <p:sp>
        <p:nvSpPr>
          <p:cNvPr id="3" name="Content Placeholder 2">
            <a:extLst>
              <a:ext uri="{FF2B5EF4-FFF2-40B4-BE49-F238E27FC236}">
                <a16:creationId xmlns:a16="http://schemas.microsoft.com/office/drawing/2014/main" id="{485C0439-4245-445A-A5FA-144A661D77EB}"/>
              </a:ext>
            </a:extLst>
          </p:cNvPr>
          <p:cNvSpPr>
            <a:spLocks noGrp="1"/>
          </p:cNvSpPr>
          <p:nvPr>
            <p:ph idx="1"/>
          </p:nvPr>
        </p:nvSpPr>
        <p:spPr/>
        <p:txBody>
          <a:bodyPr>
            <a:normAutofit/>
          </a:bodyPr>
          <a:lstStyle/>
          <a:p>
            <a:pPr marL="0" indent="0">
              <a:buNone/>
            </a:pPr>
            <a:r>
              <a:rPr lang="en-US" sz="3200" dirty="0"/>
              <a:t>These eight activities fall into two classes. The first class includes those activities in which there is a motion of the entire body, thus the moving human silhouette can be easily extracted from the static background. This class includes- running, walking, leaping, galloping and jogging.</a:t>
            </a:r>
            <a:endParaRPr lang="en-IN" sz="3200" dirty="0"/>
          </a:p>
        </p:txBody>
      </p:sp>
    </p:spTree>
    <p:extLst>
      <p:ext uri="{BB962C8B-B14F-4D97-AF65-F5344CB8AC3E}">
        <p14:creationId xmlns:p14="http://schemas.microsoft.com/office/powerpoint/2010/main" val="3638462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32548-B27E-4B78-824D-86125B0A3B71}"/>
              </a:ext>
            </a:extLst>
          </p:cNvPr>
          <p:cNvSpPr>
            <a:spLocks noGrp="1"/>
          </p:cNvSpPr>
          <p:nvPr>
            <p:ph type="title"/>
          </p:nvPr>
        </p:nvSpPr>
        <p:spPr/>
        <p:txBody>
          <a:bodyPr>
            <a:normAutofit/>
          </a:bodyPr>
          <a:lstStyle/>
          <a:p>
            <a:r>
              <a:rPr lang="en-US" sz="4000" dirty="0">
                <a:solidFill>
                  <a:srgbClr val="002060"/>
                </a:solidFill>
              </a:rPr>
              <a:t>APPROACH (BINARY MOTION IMAGE)</a:t>
            </a:r>
            <a:endParaRPr lang="en-IN" sz="4000" dirty="0">
              <a:solidFill>
                <a:srgbClr val="002060"/>
              </a:solidFill>
            </a:endParaRPr>
          </a:p>
        </p:txBody>
      </p:sp>
      <p:sp>
        <p:nvSpPr>
          <p:cNvPr id="3" name="Content Placeholder 2">
            <a:extLst>
              <a:ext uri="{FF2B5EF4-FFF2-40B4-BE49-F238E27FC236}">
                <a16:creationId xmlns:a16="http://schemas.microsoft.com/office/drawing/2014/main" id="{AF08382C-F24C-472A-9082-3859B8AE7F26}"/>
              </a:ext>
            </a:extLst>
          </p:cNvPr>
          <p:cNvSpPr>
            <a:spLocks noGrp="1"/>
          </p:cNvSpPr>
          <p:nvPr>
            <p:ph idx="1"/>
          </p:nvPr>
        </p:nvSpPr>
        <p:spPr/>
        <p:txBody>
          <a:bodyPr>
            <a:normAutofit/>
          </a:bodyPr>
          <a:lstStyle/>
          <a:p>
            <a:pPr marL="0" indent="0">
              <a:buNone/>
            </a:pPr>
            <a:r>
              <a:rPr lang="en-US" sz="3200" dirty="0"/>
              <a:t>Binary Motion Images – The representation of action video sequence by combining the image sequences into a single image in such a way that the recent frames are given more weightage as compared to the previous ones, is called Binary Motion Image.</a:t>
            </a:r>
            <a:endParaRPr lang="en-IN" sz="3200" dirty="0"/>
          </a:p>
        </p:txBody>
      </p:sp>
    </p:spTree>
    <p:extLst>
      <p:ext uri="{BB962C8B-B14F-4D97-AF65-F5344CB8AC3E}">
        <p14:creationId xmlns:p14="http://schemas.microsoft.com/office/powerpoint/2010/main" val="214122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9C941-D587-41F6-8E07-F55258F872B3}"/>
              </a:ext>
            </a:extLst>
          </p:cNvPr>
          <p:cNvSpPr>
            <a:spLocks noGrp="1"/>
          </p:cNvSpPr>
          <p:nvPr>
            <p:ph type="title"/>
          </p:nvPr>
        </p:nvSpPr>
        <p:spPr>
          <a:xfrm>
            <a:off x="1636713" y="0"/>
            <a:ext cx="9905998" cy="876907"/>
          </a:xfrm>
        </p:spPr>
        <p:txBody>
          <a:bodyPr/>
          <a:lstStyle/>
          <a:p>
            <a:r>
              <a:rPr lang="en-US" dirty="0"/>
              <a:t>   </a:t>
            </a:r>
            <a:r>
              <a:rPr lang="en-US" dirty="0">
                <a:solidFill>
                  <a:srgbClr val="002060"/>
                </a:solidFill>
              </a:rPr>
              <a:t>Generation of binary motion image</a:t>
            </a:r>
            <a:endParaRPr lang="en-IN" dirty="0">
              <a:solidFill>
                <a:srgbClr val="002060"/>
              </a:solidFill>
            </a:endParaRPr>
          </a:p>
        </p:txBody>
      </p:sp>
      <p:pic>
        <p:nvPicPr>
          <p:cNvPr id="7" name="Content Placeholder 6">
            <a:extLst>
              <a:ext uri="{FF2B5EF4-FFF2-40B4-BE49-F238E27FC236}">
                <a16:creationId xmlns:a16="http://schemas.microsoft.com/office/drawing/2014/main" id="{B9D09C2D-C5A7-4A62-9719-90365D68E91C}"/>
              </a:ext>
            </a:extLst>
          </p:cNvPr>
          <p:cNvPicPr>
            <a:picLocks noGrp="1" noChangeAspect="1"/>
          </p:cNvPicPr>
          <p:nvPr>
            <p:ph idx="1"/>
          </p:nvPr>
        </p:nvPicPr>
        <p:blipFill>
          <a:blip r:embed="rId2"/>
          <a:stretch>
            <a:fillRect/>
          </a:stretch>
        </p:blipFill>
        <p:spPr>
          <a:xfrm>
            <a:off x="2549045" y="790575"/>
            <a:ext cx="7090736" cy="6067425"/>
          </a:xfrm>
          <a:prstGeom prst="rect">
            <a:avLst/>
          </a:prstGeom>
        </p:spPr>
      </p:pic>
    </p:spTree>
    <p:extLst>
      <p:ext uri="{BB962C8B-B14F-4D97-AF65-F5344CB8AC3E}">
        <p14:creationId xmlns:p14="http://schemas.microsoft.com/office/powerpoint/2010/main" val="3545091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A931B-BB76-4A90-928A-729BF345951B}"/>
              </a:ext>
            </a:extLst>
          </p:cNvPr>
          <p:cNvSpPr>
            <a:spLocks noGrp="1"/>
          </p:cNvSpPr>
          <p:nvPr>
            <p:ph type="title"/>
          </p:nvPr>
        </p:nvSpPr>
        <p:spPr>
          <a:xfrm>
            <a:off x="1143000" y="104168"/>
            <a:ext cx="10342561" cy="1029307"/>
          </a:xfrm>
        </p:spPr>
        <p:txBody>
          <a:bodyPr>
            <a:normAutofit/>
          </a:bodyPr>
          <a:lstStyle/>
          <a:p>
            <a:pPr algn="ctr"/>
            <a:r>
              <a:rPr lang="en-US" sz="5400" b="1" dirty="0">
                <a:solidFill>
                  <a:schemeClr val="bg2">
                    <a:lumMod val="75000"/>
                  </a:schemeClr>
                </a:solidFill>
              </a:rPr>
              <a:t>INTENSITY FUNCTION</a:t>
            </a:r>
            <a:endParaRPr lang="en-IN" sz="5400" b="1" dirty="0">
              <a:solidFill>
                <a:schemeClr val="bg2">
                  <a:lumMod val="75000"/>
                </a:schemeClr>
              </a:solidFill>
            </a:endParaRPr>
          </a:p>
        </p:txBody>
      </p:sp>
      <p:sp>
        <p:nvSpPr>
          <p:cNvPr id="3" name="Content Placeholder 2">
            <a:extLst>
              <a:ext uri="{FF2B5EF4-FFF2-40B4-BE49-F238E27FC236}">
                <a16:creationId xmlns:a16="http://schemas.microsoft.com/office/drawing/2014/main" id="{C90A5FAD-F9C4-4C49-8B67-2E077C56FAE9}"/>
              </a:ext>
            </a:extLst>
          </p:cNvPr>
          <p:cNvSpPr>
            <a:spLocks noGrp="1"/>
          </p:cNvSpPr>
          <p:nvPr>
            <p:ph idx="1"/>
          </p:nvPr>
        </p:nvSpPr>
        <p:spPr>
          <a:xfrm>
            <a:off x="1143000" y="905482"/>
            <a:ext cx="9905999" cy="5848350"/>
          </a:xfrm>
        </p:spPr>
        <p:txBody>
          <a:bodyPr>
            <a:normAutofit lnSpcReduction="10000"/>
          </a:bodyPr>
          <a:lstStyle/>
          <a:p>
            <a:pPr marL="0" indent="0" algn="ctr">
              <a:buNone/>
            </a:pPr>
            <a:r>
              <a:rPr lang="en-IN" dirty="0">
                <a:latin typeface="Arial" panose="020B0604020202020204" pitchFamily="34" charset="0"/>
                <a:cs typeface="Arial" panose="020B0604020202020204" pitchFamily="34" charset="0"/>
              </a:rPr>
              <a:t> </a:t>
            </a:r>
          </a:p>
          <a:p>
            <a:pPr marL="0" indent="0" algn="ctr">
              <a:buNone/>
            </a:pPr>
            <a:r>
              <a:rPr lang="en-IN" dirty="0">
                <a:latin typeface="Arial" panose="020B0604020202020204" pitchFamily="34" charset="0"/>
                <a:cs typeface="Arial" panose="020B0604020202020204" pitchFamily="34" charset="0"/>
              </a:rPr>
              <a:t>j=0 TO TOTAL NO. OF FRAMES GENERATED</a:t>
            </a:r>
          </a:p>
          <a:p>
            <a:pPr marL="0" indent="0" algn="ctr">
              <a:buNone/>
            </a:pPr>
            <a:r>
              <a:rPr lang="en-IN" dirty="0">
                <a:latin typeface="Arial" panose="020B0604020202020204" pitchFamily="34" charset="0"/>
                <a:cs typeface="Arial" panose="020B0604020202020204" pitchFamily="34" charset="0"/>
              </a:rPr>
              <a:t>f(j)=</a:t>
            </a:r>
            <a:r>
              <a:rPr lang="en-IN" dirty="0" err="1">
                <a:latin typeface="Arial" panose="020B0604020202020204" pitchFamily="34" charset="0"/>
                <a:cs typeface="Arial" panose="020B0604020202020204" pitchFamily="34" charset="0"/>
              </a:rPr>
              <a:t>jth</a:t>
            </a:r>
            <a:r>
              <a:rPr lang="en-IN" dirty="0">
                <a:latin typeface="Arial" panose="020B0604020202020204" pitchFamily="34" charset="0"/>
                <a:cs typeface="Arial" panose="020B0604020202020204" pitchFamily="34" charset="0"/>
              </a:rPr>
              <a:t> EXTRACTED MASK</a:t>
            </a:r>
          </a:p>
          <a:p>
            <a:pPr marL="0" indent="0" algn="ctr">
              <a:buNone/>
            </a:pPr>
            <a:r>
              <a:rPr lang="en-IN" dirty="0">
                <a:latin typeface="Arial" panose="020B0604020202020204" pitchFamily="34" charset="0"/>
                <a:cs typeface="Arial" panose="020B0604020202020204" pitchFamily="34" charset="0"/>
              </a:rPr>
              <a:t>I(j)= INTENSITY OF </a:t>
            </a:r>
            <a:r>
              <a:rPr lang="en-IN" dirty="0" err="1">
                <a:latin typeface="Arial" panose="020B0604020202020204" pitchFamily="34" charset="0"/>
                <a:cs typeface="Arial" panose="020B0604020202020204" pitchFamily="34" charset="0"/>
              </a:rPr>
              <a:t>jth</a:t>
            </a:r>
            <a:r>
              <a:rPr lang="en-IN" dirty="0">
                <a:latin typeface="Arial" panose="020B0604020202020204" pitchFamily="34" charset="0"/>
                <a:cs typeface="Arial" panose="020B0604020202020204" pitchFamily="34" charset="0"/>
              </a:rPr>
              <a:t> FRAME</a:t>
            </a:r>
          </a:p>
          <a:p>
            <a:pPr marL="0" indent="0" algn="ctr">
              <a:buNone/>
            </a:pPr>
            <a:r>
              <a:rPr lang="en-IN" dirty="0">
                <a:latin typeface="Arial" panose="020B0604020202020204" pitchFamily="34" charset="0"/>
                <a:cs typeface="Arial" panose="020B0604020202020204" pitchFamily="34" charset="0"/>
              </a:rPr>
              <a:t>c=TOTAL DURATION OF VIDEO</a:t>
            </a:r>
          </a:p>
          <a:p>
            <a:pPr marL="0" indent="0" algn="ctr">
              <a:buNone/>
            </a:pPr>
            <a:r>
              <a:rPr lang="en-IN" dirty="0">
                <a:latin typeface="Arial" panose="020B0604020202020204" pitchFamily="34" charset="0"/>
                <a:cs typeface="Arial" panose="020B0604020202020204" pitchFamily="34" charset="0"/>
              </a:rPr>
              <a:t>t=TIME INTERVAL BETWEEN GENERATION OF 2 CONSECUTIVE FRAMES</a:t>
            </a:r>
          </a:p>
          <a:p>
            <a:pPr marL="0" indent="0" algn="ctr">
              <a:buNone/>
            </a:pPr>
            <a:r>
              <a:rPr lang="en-IN" dirty="0">
                <a:latin typeface="Arial" panose="020B0604020202020204" pitchFamily="34" charset="0"/>
                <a:cs typeface="Arial" panose="020B0604020202020204" pitchFamily="34" charset="0"/>
              </a:rPr>
              <a:t>For every j, c=c-t </a:t>
            </a:r>
          </a:p>
          <a:p>
            <a:pPr marL="0" indent="0" algn="ctr">
              <a:buNone/>
            </a:pPr>
            <a:r>
              <a:rPr lang="en-IN" sz="3600" b="1" dirty="0">
                <a:latin typeface="Arial" panose="020B0604020202020204" pitchFamily="34" charset="0"/>
                <a:cs typeface="Arial" panose="020B0604020202020204" pitchFamily="34" charset="0"/>
              </a:rPr>
              <a:t>I(j)</a:t>
            </a:r>
            <a:r>
              <a:rPr lang="en-IN" sz="4000" b="1" dirty="0"/>
              <a:t>∝</a:t>
            </a:r>
            <a:r>
              <a:rPr lang="en-IN" sz="4000" b="1" dirty="0">
                <a:latin typeface="Arial" panose="020B0604020202020204" pitchFamily="34" charset="0"/>
                <a:cs typeface="Arial" panose="020B0604020202020204" pitchFamily="34" charset="0"/>
              </a:rPr>
              <a:t> </a:t>
            </a:r>
            <a:r>
              <a:rPr lang="en-IN" sz="3600" b="1" dirty="0">
                <a:latin typeface="Arial" panose="020B0604020202020204" pitchFamily="34" charset="0"/>
                <a:cs typeface="Arial" panose="020B0604020202020204" pitchFamily="34" charset="0"/>
              </a:rPr>
              <a:t>1/c^3</a:t>
            </a:r>
          </a:p>
          <a:p>
            <a:pPr marL="0" indent="0" algn="ctr">
              <a:buNone/>
            </a:pPr>
            <a:r>
              <a:rPr lang="en-IN" sz="4000" b="1" dirty="0">
                <a:latin typeface="Arial" panose="020B0604020202020204" pitchFamily="34" charset="0"/>
                <a:cs typeface="Arial" panose="020B0604020202020204" pitchFamily="34" charset="0"/>
              </a:rPr>
              <a:t>BMI= ∑f( j ) I( j )</a:t>
            </a:r>
          </a:p>
          <a:p>
            <a:pPr algn="ct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9670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9424-92F0-4ED1-B9BA-65144530D660}"/>
              </a:ext>
            </a:extLst>
          </p:cNvPr>
          <p:cNvSpPr>
            <a:spLocks noGrp="1"/>
          </p:cNvSpPr>
          <p:nvPr>
            <p:ph type="title"/>
          </p:nvPr>
        </p:nvSpPr>
        <p:spPr>
          <a:xfrm>
            <a:off x="1143001" y="314325"/>
            <a:ext cx="9905998" cy="1028700"/>
          </a:xfrm>
        </p:spPr>
        <p:txBody>
          <a:bodyPr>
            <a:normAutofit/>
          </a:bodyPr>
          <a:lstStyle/>
          <a:p>
            <a:pPr algn="ctr"/>
            <a:r>
              <a:rPr lang="en-US" sz="4000" dirty="0">
                <a:solidFill>
                  <a:srgbClr val="002060"/>
                </a:solidFill>
              </a:rPr>
              <a:t>BINARY MOTION IMAGES</a:t>
            </a:r>
            <a:endParaRPr lang="en-IN" sz="4000" dirty="0">
              <a:solidFill>
                <a:srgbClr val="002060"/>
              </a:solidFill>
            </a:endParaRPr>
          </a:p>
        </p:txBody>
      </p:sp>
      <p:pic>
        <p:nvPicPr>
          <p:cNvPr id="3" name="Picture 2">
            <a:extLst>
              <a:ext uri="{FF2B5EF4-FFF2-40B4-BE49-F238E27FC236}">
                <a16:creationId xmlns:a16="http://schemas.microsoft.com/office/drawing/2014/main" id="{290EDD1E-54A3-404B-878E-11EFF2278226}"/>
              </a:ext>
            </a:extLst>
          </p:cNvPr>
          <p:cNvPicPr>
            <a:picLocks noChangeAspect="1"/>
          </p:cNvPicPr>
          <p:nvPr/>
        </p:nvPicPr>
        <p:blipFill>
          <a:blip r:embed="rId2"/>
          <a:stretch>
            <a:fillRect/>
          </a:stretch>
        </p:blipFill>
        <p:spPr>
          <a:xfrm>
            <a:off x="1143001" y="1495425"/>
            <a:ext cx="2124075" cy="1933575"/>
          </a:xfrm>
          <a:prstGeom prst="rect">
            <a:avLst/>
          </a:prstGeom>
        </p:spPr>
      </p:pic>
      <p:pic>
        <p:nvPicPr>
          <p:cNvPr id="4" name="Picture 3">
            <a:extLst>
              <a:ext uri="{FF2B5EF4-FFF2-40B4-BE49-F238E27FC236}">
                <a16:creationId xmlns:a16="http://schemas.microsoft.com/office/drawing/2014/main" id="{35924B6E-F712-4AE1-8B93-893A9ACDFC32}"/>
              </a:ext>
            </a:extLst>
          </p:cNvPr>
          <p:cNvPicPr>
            <a:picLocks noChangeAspect="1"/>
          </p:cNvPicPr>
          <p:nvPr/>
        </p:nvPicPr>
        <p:blipFill>
          <a:blip r:embed="rId3"/>
          <a:stretch>
            <a:fillRect/>
          </a:stretch>
        </p:blipFill>
        <p:spPr>
          <a:xfrm>
            <a:off x="4738687" y="1447800"/>
            <a:ext cx="2124075" cy="1981200"/>
          </a:xfrm>
          <a:prstGeom prst="rect">
            <a:avLst/>
          </a:prstGeom>
        </p:spPr>
      </p:pic>
      <p:pic>
        <p:nvPicPr>
          <p:cNvPr id="5" name="Picture 4">
            <a:extLst>
              <a:ext uri="{FF2B5EF4-FFF2-40B4-BE49-F238E27FC236}">
                <a16:creationId xmlns:a16="http://schemas.microsoft.com/office/drawing/2014/main" id="{DBB4B704-ADD1-4536-8409-E9298120508F}"/>
              </a:ext>
            </a:extLst>
          </p:cNvPr>
          <p:cNvPicPr>
            <a:picLocks noChangeAspect="1"/>
          </p:cNvPicPr>
          <p:nvPr/>
        </p:nvPicPr>
        <p:blipFill>
          <a:blip r:embed="rId4"/>
          <a:stretch>
            <a:fillRect/>
          </a:stretch>
        </p:blipFill>
        <p:spPr>
          <a:xfrm>
            <a:off x="8334373" y="1438275"/>
            <a:ext cx="2171700" cy="1990725"/>
          </a:xfrm>
          <a:prstGeom prst="rect">
            <a:avLst/>
          </a:prstGeom>
        </p:spPr>
      </p:pic>
      <p:pic>
        <p:nvPicPr>
          <p:cNvPr id="6" name="Picture 5">
            <a:extLst>
              <a:ext uri="{FF2B5EF4-FFF2-40B4-BE49-F238E27FC236}">
                <a16:creationId xmlns:a16="http://schemas.microsoft.com/office/drawing/2014/main" id="{CC75950D-D62C-4948-B3AD-ACC04444AE03}"/>
              </a:ext>
            </a:extLst>
          </p:cNvPr>
          <p:cNvPicPr>
            <a:picLocks noChangeAspect="1"/>
          </p:cNvPicPr>
          <p:nvPr/>
        </p:nvPicPr>
        <p:blipFill>
          <a:blip r:embed="rId5"/>
          <a:stretch>
            <a:fillRect/>
          </a:stretch>
        </p:blipFill>
        <p:spPr>
          <a:xfrm>
            <a:off x="2976562" y="4324350"/>
            <a:ext cx="2143125" cy="1943100"/>
          </a:xfrm>
          <a:prstGeom prst="rect">
            <a:avLst/>
          </a:prstGeom>
        </p:spPr>
      </p:pic>
      <p:pic>
        <p:nvPicPr>
          <p:cNvPr id="7" name="Picture 6">
            <a:extLst>
              <a:ext uri="{FF2B5EF4-FFF2-40B4-BE49-F238E27FC236}">
                <a16:creationId xmlns:a16="http://schemas.microsoft.com/office/drawing/2014/main" id="{033CC188-3447-4A7E-AB74-7FD8E3E2C7CB}"/>
              </a:ext>
            </a:extLst>
          </p:cNvPr>
          <p:cNvPicPr>
            <a:picLocks noChangeAspect="1"/>
          </p:cNvPicPr>
          <p:nvPr/>
        </p:nvPicPr>
        <p:blipFill>
          <a:blip r:embed="rId6"/>
          <a:stretch>
            <a:fillRect/>
          </a:stretch>
        </p:blipFill>
        <p:spPr>
          <a:xfrm>
            <a:off x="6767512" y="4286250"/>
            <a:ext cx="2143125" cy="1981200"/>
          </a:xfrm>
          <a:prstGeom prst="rect">
            <a:avLst/>
          </a:prstGeom>
        </p:spPr>
      </p:pic>
    </p:spTree>
    <p:extLst>
      <p:ext uri="{BB962C8B-B14F-4D97-AF65-F5344CB8AC3E}">
        <p14:creationId xmlns:p14="http://schemas.microsoft.com/office/powerpoint/2010/main" val="173664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0A8C-3994-456D-95C1-5018064A81CF}"/>
              </a:ext>
            </a:extLst>
          </p:cNvPr>
          <p:cNvSpPr>
            <a:spLocks noGrp="1"/>
          </p:cNvSpPr>
          <p:nvPr>
            <p:ph type="title"/>
          </p:nvPr>
        </p:nvSpPr>
        <p:spPr>
          <a:xfrm>
            <a:off x="1141410" y="333375"/>
            <a:ext cx="5934508" cy="992186"/>
          </a:xfrm>
        </p:spPr>
        <p:txBody>
          <a:bodyPr>
            <a:normAutofit/>
          </a:bodyPr>
          <a:lstStyle/>
          <a:p>
            <a:r>
              <a:rPr lang="en-US" sz="3600" dirty="0">
                <a:solidFill>
                  <a:srgbClr val="002060"/>
                </a:solidFill>
              </a:rPr>
              <a:t>Training and testing</a:t>
            </a:r>
            <a:endParaRPr lang="en-IN" sz="3600" dirty="0">
              <a:solidFill>
                <a:srgbClr val="002060"/>
              </a:solidFill>
            </a:endParaRPr>
          </a:p>
        </p:txBody>
      </p:sp>
      <p:sp>
        <p:nvSpPr>
          <p:cNvPr id="4" name="Text Placeholder 3">
            <a:extLst>
              <a:ext uri="{FF2B5EF4-FFF2-40B4-BE49-F238E27FC236}">
                <a16:creationId xmlns:a16="http://schemas.microsoft.com/office/drawing/2014/main" id="{01D055C2-E4E6-4F3A-8F2A-B45CDF2AE5A9}"/>
              </a:ext>
            </a:extLst>
          </p:cNvPr>
          <p:cNvSpPr>
            <a:spLocks noGrp="1"/>
          </p:cNvSpPr>
          <p:nvPr>
            <p:ph type="body" sz="half" idx="2"/>
          </p:nvPr>
        </p:nvSpPr>
        <p:spPr>
          <a:xfrm>
            <a:off x="1141410" y="1685925"/>
            <a:ext cx="5934511" cy="4324350"/>
          </a:xfrm>
        </p:spPr>
        <p:txBody>
          <a:bodyPr>
            <a:noAutofit/>
          </a:bodyPr>
          <a:lstStyle/>
          <a:p>
            <a:r>
              <a:rPr lang="en-US" sz="2800" dirty="0"/>
              <a:t>Convolutional Neural Network was used for the training part. The training accuracy was around 83%.</a:t>
            </a:r>
          </a:p>
          <a:p>
            <a:r>
              <a:rPr lang="en-US" sz="2800" dirty="0"/>
              <a:t>For testing the binary motion image was generated for given video sequence and it was fed to the </a:t>
            </a:r>
            <a:r>
              <a:rPr lang="en-US" sz="2800" dirty="0" err="1"/>
              <a:t>cnn</a:t>
            </a:r>
            <a:r>
              <a:rPr lang="en-US" sz="2800" dirty="0"/>
              <a:t> model. The video was then displayed with the predicted label.</a:t>
            </a:r>
            <a:endParaRPr lang="en-IN" sz="2800" dirty="0"/>
          </a:p>
        </p:txBody>
      </p:sp>
      <p:pic>
        <p:nvPicPr>
          <p:cNvPr id="9" name="Picture Placeholder 8">
            <a:extLst>
              <a:ext uri="{FF2B5EF4-FFF2-40B4-BE49-F238E27FC236}">
                <a16:creationId xmlns:a16="http://schemas.microsoft.com/office/drawing/2014/main" id="{E9D11360-A4CE-4E10-B9D0-D8E35A5A35F3}"/>
              </a:ext>
            </a:extLst>
          </p:cNvPr>
          <p:cNvPicPr>
            <a:picLocks noGrp="1" noChangeAspect="1"/>
          </p:cNvPicPr>
          <p:nvPr>
            <p:ph type="pic" idx="1"/>
          </p:nvPr>
        </p:nvPicPr>
        <p:blipFill>
          <a:blip r:embed="rId2"/>
          <a:srcRect l="4722" r="4722"/>
          <a:stretch>
            <a:fillRect/>
          </a:stretch>
        </p:blipFill>
        <p:spPr>
          <a:prstGeom prst="rect">
            <a:avLst/>
          </a:prstGeom>
        </p:spPr>
      </p:pic>
    </p:spTree>
    <p:extLst>
      <p:ext uri="{BB962C8B-B14F-4D97-AF65-F5344CB8AC3E}">
        <p14:creationId xmlns:p14="http://schemas.microsoft.com/office/powerpoint/2010/main" val="2266128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1305</TotalTime>
  <Words>529</Words>
  <Application>Microsoft Office PowerPoint</Application>
  <PresentationFormat>Widescreen</PresentationFormat>
  <Paragraphs>39</Paragraphs>
  <Slides>17</Slides>
  <Notes>0</Notes>
  <HiddenSlides>0</HiddenSlides>
  <MMClips>3</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Tw Cen MT</vt:lpstr>
      <vt:lpstr>Circuit</vt:lpstr>
      <vt:lpstr>HUMAN ACTIVITY RECOGNITION</vt:lpstr>
      <vt:lpstr>USES</vt:lpstr>
      <vt:lpstr>DESCRIPTION</vt:lpstr>
      <vt:lpstr>FIRST CLASS OF ACTIVITIES</vt:lpstr>
      <vt:lpstr>APPROACH (BINARY MOTION IMAGE)</vt:lpstr>
      <vt:lpstr>   Generation of binary motion image</vt:lpstr>
      <vt:lpstr>INTENSITY FUNCTION</vt:lpstr>
      <vt:lpstr>BINARY MOTION IMAGES</vt:lpstr>
      <vt:lpstr>Training and testing</vt:lpstr>
      <vt:lpstr>Demo videos</vt:lpstr>
      <vt:lpstr>second CLASS OF ACTIVITIES</vt:lpstr>
      <vt:lpstr>Approach (binary image)</vt:lpstr>
      <vt:lpstr>           Generation of binary image</vt:lpstr>
      <vt:lpstr>Binary IMAGES</vt:lpstr>
      <vt:lpstr>TRAINING AND TESTING</vt:lpstr>
      <vt:lpstr>Demo video</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ACTIVITY RECOGNITION</dc:title>
  <dc:creator>Abhilasha Sinha</dc:creator>
  <cp:lastModifiedBy>Abhilasha Sinha</cp:lastModifiedBy>
  <cp:revision>51</cp:revision>
  <dcterms:created xsi:type="dcterms:W3CDTF">2019-07-18T14:39:32Z</dcterms:created>
  <dcterms:modified xsi:type="dcterms:W3CDTF">2020-02-22T13:12:20Z</dcterms:modified>
</cp:coreProperties>
</file>