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60" r:id="rId4"/>
    <p:sldId id="261" r:id="rId5"/>
    <p:sldId id="262" r:id="rId6"/>
    <p:sldId id="263" r:id="rId7"/>
    <p:sldId id="265" r:id="rId8"/>
    <p:sldId id="264" r:id="rId9"/>
    <p:sldId id="259" r:id="rId10"/>
  </p:sldIdLst>
  <p:sldSz cx="12192000" cy="6858000"/>
  <p:notesSz cx="6858000" cy="9144000"/>
  <p:embeddedFontLst>
    <p:embeddedFont>
      <p:font typeface="Lato Black" panose="020F0502020204030203" pitchFamily="34" charset="0"/>
      <p:bold r:id="rId12"/>
      <p:boldItalic r:id="rId13"/>
    </p:embeddedFont>
    <p:embeddedFont>
      <p:font typeface="Libre Baskerville" panose="02000000000000000000" pitchFamily="2" charset="0"/>
      <p:regular r:id="rId14"/>
      <p:bold r:id="rId15"/>
      <p: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doppalapudi-abilasha"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Abhilasha20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127.0.0.1:5000/" TargetMode="Externa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20256" y="0"/>
            <a:ext cx="12190815" cy="6858000"/>
          </a:xfrm>
          <a:prstGeom prst="rect">
            <a:avLst/>
          </a:prstGeom>
          <a:noFill/>
          <a:ln>
            <a:noFill/>
          </a:ln>
        </p:spPr>
      </p:pic>
      <p:sp>
        <p:nvSpPr>
          <p:cNvPr id="99" name="Google Shape;99;p1"/>
          <p:cNvSpPr txBox="1"/>
          <p:nvPr/>
        </p:nvSpPr>
        <p:spPr>
          <a:xfrm>
            <a:off x="2472904" y="3717986"/>
            <a:ext cx="7246189" cy="16003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4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CODE REFACTORING AND BUG FIXING</a:t>
            </a:r>
            <a:endParaRPr sz="40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1032779" y="1505649"/>
            <a:ext cx="10500459" cy="466277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1800"/>
              <a:buFont typeface="Arial"/>
              <a:buChar char="•"/>
            </a:pPr>
            <a:r>
              <a:rPr lang="en-IN" sz="1800" i="0" u="none" strike="noStrike" cap="none"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libri"/>
              </a:rPr>
              <a:t>I am </a:t>
            </a:r>
            <a:r>
              <a:rPr lang="en-IN" sz="1800" dirty="0" err="1">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libri"/>
              </a:rPr>
              <a:t>A</a:t>
            </a:r>
            <a:r>
              <a:rPr lang="en-IN" sz="1800" i="0" u="none" strike="noStrike" cap="none" dirty="0" err="1">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libri"/>
              </a:rPr>
              <a:t>bilasha</a:t>
            </a:r>
            <a:r>
              <a:rPr lang="en-IN" sz="1800" i="0" u="none" strike="noStrike" cap="none"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libri"/>
              </a:rPr>
              <a:t> Doppalapudi , graduated in Computer </a:t>
            </a:r>
            <a:r>
              <a:rPr lang="en-IN" sz="1800"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libri"/>
              </a:rPr>
              <a:t>S</a:t>
            </a:r>
            <a:r>
              <a:rPr lang="en-IN" sz="1800" i="0" u="none" strike="noStrike" cap="none"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libri"/>
              </a:rPr>
              <a:t>cience </a:t>
            </a:r>
            <a:r>
              <a:rPr lang="en-IN" sz="1800"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libri"/>
              </a:rPr>
              <a:t>E</a:t>
            </a:r>
            <a:r>
              <a:rPr lang="en-IN" sz="1800" i="0" u="none" strike="noStrike" cap="none"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libri"/>
              </a:rPr>
              <a:t>ngineering from Nannapaneni Venkata </a:t>
            </a:r>
            <a:r>
              <a:rPr lang="en-IN" sz="1800"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libri"/>
              </a:rPr>
              <a:t>R</a:t>
            </a:r>
            <a:r>
              <a:rPr lang="en-IN" sz="1800" i="0" u="none" strike="noStrike" cap="none"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libri"/>
              </a:rPr>
              <a:t>ao college of engineering and technology in the year 2023.</a:t>
            </a:r>
          </a:p>
          <a:p>
            <a:pPr marR="0" lvl="0" algn="l" rtl="0">
              <a:lnSpc>
                <a:spcPct val="150000"/>
              </a:lnSpc>
              <a:spcBef>
                <a:spcPts val="0"/>
              </a:spcBef>
              <a:spcAft>
                <a:spcPts val="0"/>
              </a:spcAft>
              <a:buClr>
                <a:schemeClr val="dk1"/>
              </a:buClr>
              <a:buSzPts val="1800"/>
            </a:pPr>
            <a:endParaRPr lang="en-IN" sz="1800" i="0" u="none" strike="noStrike" cap="none"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libri"/>
            </a:endParaRPr>
          </a:p>
          <a:p>
            <a:pPr marL="285750" marR="0" lvl="0" indent="-285750" algn="l" rtl="0">
              <a:lnSpc>
                <a:spcPct val="150000"/>
              </a:lnSpc>
              <a:spcBef>
                <a:spcPts val="0"/>
              </a:spcBef>
              <a:spcAft>
                <a:spcPts val="0"/>
              </a:spcAft>
              <a:buClr>
                <a:schemeClr val="dk1"/>
              </a:buClr>
              <a:buSzPts val="1800"/>
              <a:buFont typeface="Arial"/>
              <a:buChar char="•"/>
            </a:pPr>
            <a:r>
              <a:rPr lang="en-US" sz="180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Learning data science is valuable due to its high demand and versatility across industries. It enables individuals to extract valuable insights, predict future trends, and automate processes for efficiency gains. Data science skills offer a competitive edge in various career paths, including data analysis, engineering, and science roles. </a:t>
            </a:r>
          </a:p>
          <a:p>
            <a:pPr marR="0" lvl="0" algn="l" rtl="0">
              <a:lnSpc>
                <a:spcPct val="150000"/>
              </a:lnSpc>
              <a:spcBef>
                <a:spcPts val="0"/>
              </a:spcBef>
              <a:spcAft>
                <a:spcPts val="0"/>
              </a:spcAft>
              <a:buClr>
                <a:schemeClr val="dk1"/>
              </a:buClr>
              <a:buSzPts val="1800"/>
            </a:pPr>
            <a:endParaRPr lang="en-US" sz="180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l" rtl="0">
              <a:lnSpc>
                <a:spcPct val="150000"/>
              </a:lnSpc>
              <a:spcBef>
                <a:spcPts val="0"/>
              </a:spcBef>
              <a:spcAft>
                <a:spcPts val="0"/>
              </a:spcAft>
              <a:buClr>
                <a:schemeClr val="dk1"/>
              </a:buClr>
              <a:buSzPts val="1800"/>
              <a:buFont typeface="Arial"/>
              <a:buChar char="•"/>
            </a:pPr>
            <a:r>
              <a:rPr lang="en-US" sz="180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Furthermore, it contributes to addressing societal challenges by informing decision-making processes. </a:t>
            </a:r>
            <a:endParaRPr lang="en-IN" sz="1800" i="0" u="none" strike="noStrike" cap="none"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libri"/>
            </a:endParaRPr>
          </a:p>
          <a:p>
            <a:pPr marL="285750" marR="0" lvl="0" indent="-285750" algn="l" rtl="0">
              <a:lnSpc>
                <a:spcPct val="150000"/>
              </a:lnSpc>
              <a:spcBef>
                <a:spcPts val="0"/>
              </a:spcBef>
              <a:spcAft>
                <a:spcPts val="0"/>
              </a:spcAft>
              <a:buClr>
                <a:schemeClr val="dk1"/>
              </a:buClr>
              <a:buSzPts val="1800"/>
              <a:buFont typeface="Calibri"/>
              <a:buChar char="•"/>
            </a:pPr>
            <a:r>
              <a:rPr lang="en-IN" sz="1800"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libri"/>
              </a:rPr>
              <a:t>LinkedIn URL  : </a:t>
            </a:r>
            <a:r>
              <a:rPr lang="en-IN" sz="1800" i="0"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linkedin.com/in/</a:t>
            </a:r>
            <a:r>
              <a:rPr lang="en-IN" sz="1800" i="0" u="sng"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doppalapudi-abilasha</a:t>
            </a:r>
            <a:endParaRPr lang="en-IN" sz="1800"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Calibri"/>
            </a:endParaRPr>
          </a:p>
          <a:p>
            <a:pPr marR="0" lvl="0" algn="l" rtl="0">
              <a:lnSpc>
                <a:spcPct val="150000"/>
              </a:lnSpc>
              <a:spcBef>
                <a:spcPts val="0"/>
              </a:spcBef>
              <a:spcAft>
                <a:spcPts val="0"/>
              </a:spcAft>
              <a:buClr>
                <a:schemeClr val="dk1"/>
              </a:buClr>
              <a:buSzPts val="1800"/>
            </a:pPr>
            <a:r>
              <a:rPr lang="en-IN" sz="1800"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libri"/>
              </a:rPr>
              <a:t>     GitHub URL     </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Calibri"/>
              </a:rPr>
              <a:t>: </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Calibri"/>
                <a:hlinkClick r:id="rId4">
                  <a:extLst>
                    <a:ext uri="{A12FA001-AC4F-418D-AE19-62706E023703}">
                      <ahyp:hlinkClr xmlns:ahyp="http://schemas.microsoft.com/office/drawing/2018/hyperlinkcolor" val="tx"/>
                    </a:ext>
                  </a:extLst>
                </a:hlinkClick>
              </a:rPr>
              <a:t>https://github.com/Abhilasha201</a:t>
            </a:r>
            <a:endPar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Calibri"/>
            </a:endParaRPr>
          </a:p>
        </p:txBody>
      </p:sp>
      <p:sp>
        <p:nvSpPr>
          <p:cNvPr id="105" name="Google Shape;105;p3"/>
          <p:cNvSpPr txBox="1"/>
          <p:nvPr/>
        </p:nvSpPr>
        <p:spPr>
          <a:xfrm>
            <a:off x="1032779" y="524709"/>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i="0" u="none" strike="noStrike" cap="none" dirty="0">
                <a:solidFill>
                  <a:srgbClr val="FF0000"/>
                </a:solidFill>
                <a:latin typeface="Times New Roman" panose="02020603050405020304" pitchFamily="18" charset="0"/>
                <a:ea typeface="Lato Black"/>
                <a:cs typeface="Times New Roman" panose="02020603050405020304" pitchFamily="18" charset="0"/>
                <a:sym typeface="Lato Black"/>
              </a:rPr>
              <a:t>ABOUT ME</a:t>
            </a:r>
            <a:endParaRPr lang="en-IN" sz="18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505E29-D34E-F86A-DB14-59C0C78D903A}"/>
              </a:ext>
            </a:extLst>
          </p:cNvPr>
          <p:cNvSpPr txBox="1"/>
          <p:nvPr/>
        </p:nvSpPr>
        <p:spPr>
          <a:xfrm>
            <a:off x="973394" y="668594"/>
            <a:ext cx="8377083" cy="584775"/>
          </a:xfrm>
          <a:prstGeom prst="rect">
            <a:avLst/>
          </a:prstGeom>
          <a:noFill/>
        </p:spPr>
        <p:txBody>
          <a:bodyPr wrap="square" rtlCol="0">
            <a:spAutoFit/>
          </a:bodyPr>
          <a:lstStyle/>
          <a:p>
            <a:r>
              <a:rPr lang="en-IN" sz="32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ABOUT THE PROJECT </a:t>
            </a:r>
          </a:p>
        </p:txBody>
      </p:sp>
      <p:sp>
        <p:nvSpPr>
          <p:cNvPr id="4" name="TextBox 3">
            <a:extLst>
              <a:ext uri="{FF2B5EF4-FFF2-40B4-BE49-F238E27FC236}">
                <a16:creationId xmlns:a16="http://schemas.microsoft.com/office/drawing/2014/main" id="{346A9597-E327-7C01-04D1-19661F3CC40A}"/>
              </a:ext>
            </a:extLst>
          </p:cNvPr>
          <p:cNvSpPr txBox="1"/>
          <p:nvPr/>
        </p:nvSpPr>
        <p:spPr>
          <a:xfrm>
            <a:off x="1111045" y="1674674"/>
            <a:ext cx="9153832" cy="4062651"/>
          </a:xfrm>
          <a:prstGeom prst="rect">
            <a:avLst/>
          </a:prstGeom>
          <a:noFill/>
        </p:spPr>
        <p:txBody>
          <a:bodyPr wrap="square" rtlCol="0">
            <a:spAutoFit/>
          </a:bodyPr>
          <a:lstStyle/>
          <a:p>
            <a:r>
              <a:rPr lang="en-US" sz="2400" b="1" i="0" dirty="0">
                <a:solidFill>
                  <a:srgbClr val="FF0000"/>
                </a:solidFill>
                <a:effectLst/>
                <a:latin typeface="Times New Roman" panose="02020603050405020304" pitchFamily="18" charset="0"/>
                <a:cs typeface="Times New Roman" panose="02020603050405020304" pitchFamily="18" charset="0"/>
              </a:rPr>
              <a:t>TASK</a:t>
            </a:r>
            <a:endParaRPr lang="en-US" sz="1800" b="1" i="0" dirty="0">
              <a:solidFill>
                <a:srgbClr val="FF0000"/>
              </a:solidFill>
              <a:effectLst/>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Debugging is an essential part of the development process, and Flask provides several tools to help you identify and fix issues in your application. In this guide, we will explore how to use Flask's built-in debugger and logging features to identify and fix common bugs.</a:t>
            </a:r>
          </a:p>
          <a:p>
            <a:pPr marL="285750" indent="-285750">
              <a:lnSpc>
                <a:spcPct val="150000"/>
              </a:lnSpc>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When your code fails, you will likely be shown an error message that explains why it's failing. Take the time to understand the error message, as it often points to the problem clearly and even declares at what line it's happening.</a:t>
            </a:r>
          </a:p>
          <a:p>
            <a:pPr marL="285750" indent="-285750">
              <a:lnSpc>
                <a:spcPct val="150000"/>
              </a:lnSpc>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Sometimes, restarting the debugger can help in identifying the bug. This is because it clears any breakpoints or variables that may have been set during the previous debugging session.</a:t>
            </a:r>
            <a:endParaRPr lang="en-US" sz="1800" dirty="0">
              <a:solidFill>
                <a:schemeClr val="tx1"/>
              </a:solidFill>
              <a:latin typeface="Times New Roman" panose="02020603050405020304" pitchFamily="18" charset="0"/>
              <a:cs typeface="Times New Roman" panose="02020603050405020304" pitchFamily="18" charset="0"/>
            </a:endParaRP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2986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EA037-C2C0-90C5-D7C6-8E220C0878D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441DBEB-CDA7-8DC3-369F-A3C2B1542F89}"/>
              </a:ext>
            </a:extLst>
          </p:cNvPr>
          <p:cNvSpPr txBox="1"/>
          <p:nvPr/>
        </p:nvSpPr>
        <p:spPr>
          <a:xfrm>
            <a:off x="973394" y="668594"/>
            <a:ext cx="8377083" cy="646331"/>
          </a:xfrm>
          <a:prstGeom prst="rect">
            <a:avLst/>
          </a:prstGeom>
          <a:noFill/>
        </p:spPr>
        <p:txBody>
          <a:bodyPr wrap="square" rtlCol="0">
            <a:spAutoFit/>
          </a:bodyPr>
          <a:lstStyle/>
          <a:p>
            <a:r>
              <a:rPr lang="en-IN" sz="36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ABOUT THE PROJECT </a:t>
            </a:r>
          </a:p>
        </p:txBody>
      </p:sp>
      <p:sp>
        <p:nvSpPr>
          <p:cNvPr id="6" name="TextBox 5">
            <a:extLst>
              <a:ext uri="{FF2B5EF4-FFF2-40B4-BE49-F238E27FC236}">
                <a16:creationId xmlns:a16="http://schemas.microsoft.com/office/drawing/2014/main" id="{797EBAA3-5F45-B5E8-B8AF-EEE7A1B90354}"/>
              </a:ext>
            </a:extLst>
          </p:cNvPr>
          <p:cNvSpPr txBox="1"/>
          <p:nvPr/>
        </p:nvSpPr>
        <p:spPr>
          <a:xfrm>
            <a:off x="1101213" y="1789471"/>
            <a:ext cx="7875639" cy="39241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enable Flask's debugger, you can set the debug parameter to True when creating the Flask app.</a:t>
            </a:r>
          </a:p>
          <a:p>
            <a:endParaRPr lang="en-US" altLang="en-US" sz="18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en-US" sz="18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altLang="en-US" sz="1800" dirty="0">
              <a:solidFill>
                <a:schemeClr val="tx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With debugging enabled, Flask will provide more detailed error messages and a user-friendly debugger interface when an exception occurs</a:t>
            </a:r>
            <a:r>
              <a:rPr lang="en-US" sz="1800" b="0" i="0" dirty="0">
                <a:solidFill>
                  <a:srgbClr val="D1D5DB"/>
                </a:solidFill>
                <a:effectLst/>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2400" dirty="0">
              <a:solidFill>
                <a:srgbClr val="D1D5DB"/>
              </a:solidFill>
              <a:latin typeface="Times New Roman" panose="02020603050405020304" pitchFamily="18" charset="0"/>
              <a:cs typeface="Times New Roman" panose="02020603050405020304" pitchFamily="18" charset="0"/>
            </a:endParaRPr>
          </a:p>
          <a:p>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F8817F5-011F-49DD-EB9E-BB0E5193B330}"/>
              </a:ext>
            </a:extLst>
          </p:cNvPr>
          <p:cNvPicPr>
            <a:picLocks noChangeAspect="1"/>
          </p:cNvPicPr>
          <p:nvPr/>
        </p:nvPicPr>
        <p:blipFill>
          <a:blip r:embed="rId2"/>
          <a:stretch>
            <a:fillRect/>
          </a:stretch>
        </p:blipFill>
        <p:spPr>
          <a:xfrm>
            <a:off x="1567748" y="2843568"/>
            <a:ext cx="2724530" cy="752580"/>
          </a:xfrm>
          <a:prstGeom prst="rect">
            <a:avLst/>
          </a:prstGeom>
        </p:spPr>
      </p:pic>
    </p:spTree>
    <p:extLst>
      <p:ext uri="{BB962C8B-B14F-4D97-AF65-F5344CB8AC3E}">
        <p14:creationId xmlns:p14="http://schemas.microsoft.com/office/powerpoint/2010/main" val="3460670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24DDC6-7B5D-E902-C165-3F7E013F9D0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683CF42-8159-E9FF-0D30-68F197197A84}"/>
              </a:ext>
            </a:extLst>
          </p:cNvPr>
          <p:cNvSpPr txBox="1"/>
          <p:nvPr/>
        </p:nvSpPr>
        <p:spPr>
          <a:xfrm>
            <a:off x="953729" y="599768"/>
            <a:ext cx="9861755" cy="646331"/>
          </a:xfrm>
          <a:prstGeom prst="rect">
            <a:avLst/>
          </a:prstGeom>
          <a:noFill/>
        </p:spPr>
        <p:txBody>
          <a:bodyPr wrap="square" rtlCol="0">
            <a:spAutoFit/>
          </a:bodyPr>
          <a:lstStyle/>
          <a:p>
            <a:pPr algn="l"/>
            <a:r>
              <a:rPr lang="en-US" sz="3600" b="1" i="0" dirty="0">
                <a:solidFill>
                  <a:srgbClr val="FF0000"/>
                </a:solidFill>
                <a:effectLst/>
                <a:latin typeface="Times New Roman" panose="02020603050405020304" pitchFamily="18" charset="0"/>
                <a:cs typeface="Times New Roman" panose="02020603050405020304" pitchFamily="18" charset="0"/>
              </a:rPr>
              <a:t>DEBUGGING TIPS AND BEST PRACTICES</a:t>
            </a:r>
          </a:p>
        </p:txBody>
      </p:sp>
      <p:sp>
        <p:nvSpPr>
          <p:cNvPr id="6" name="TextBox 5">
            <a:extLst>
              <a:ext uri="{FF2B5EF4-FFF2-40B4-BE49-F238E27FC236}">
                <a16:creationId xmlns:a16="http://schemas.microsoft.com/office/drawing/2014/main" id="{30CB7D74-C830-8FF3-D0D2-FBAD54B9B365}"/>
              </a:ext>
            </a:extLst>
          </p:cNvPr>
          <p:cNvSpPr txBox="1"/>
          <p:nvPr/>
        </p:nvSpPr>
        <p:spPr>
          <a:xfrm>
            <a:off x="1101213" y="1465006"/>
            <a:ext cx="9714271" cy="4613058"/>
          </a:xfrm>
          <a:prstGeom prst="rect">
            <a:avLst/>
          </a:prstGeom>
          <a:noFill/>
        </p:spPr>
        <p:txBody>
          <a:bodyPr wrap="square" rtlCol="0">
            <a:spAutoFit/>
          </a:bodyPr>
          <a:lstStyle/>
          <a:p>
            <a:pPr algn="l">
              <a:lnSpc>
                <a:spcPct val="150000"/>
              </a:lnSpc>
            </a:pPr>
            <a:r>
              <a:rPr lang="en-US" sz="1800" b="0" i="0" dirty="0">
                <a:solidFill>
                  <a:schemeClr val="tx1"/>
                </a:solidFill>
                <a:effectLst/>
                <a:latin typeface="Times New Roman" panose="02020603050405020304" pitchFamily="18" charset="0"/>
                <a:cs typeface="Times New Roman" panose="02020603050405020304" pitchFamily="18" charset="0"/>
              </a:rPr>
              <a:t>Here are some tips and best practices for debugging Flask applications:</a:t>
            </a:r>
          </a:p>
          <a:p>
            <a:pPr algn="l">
              <a:lnSpc>
                <a:spcPct val="150000"/>
              </a:lnSpc>
            </a:pP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Use logging to track the behavior of your application. This can help you identify issues before they become critical.</a:t>
            </a:r>
          </a:p>
          <a:p>
            <a:pPr marL="285750" indent="-285750" algn="l">
              <a:lnSpc>
                <a:spcPct val="150000"/>
              </a:lnSpc>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Use the interactive debugger to inspect the state of the application when an exception occurs.</a:t>
            </a:r>
          </a:p>
          <a:p>
            <a:pPr marL="285750" indent="-285750" algn="l">
              <a:lnSpc>
                <a:spcPct val="150000"/>
              </a:lnSpc>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When reporting a bug, provide as much information as possible, including the error message and any relevant log messages.</a:t>
            </a:r>
          </a:p>
          <a:p>
            <a:pPr marL="285750" indent="-285750" algn="l">
              <a:lnSpc>
                <a:spcPct val="150000"/>
              </a:lnSpc>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When debugging, try to isolate the issue to a specific part of the code. This can help you identify the root cause of the problem.</a:t>
            </a:r>
          </a:p>
          <a:p>
            <a:pPr marL="285750" indent="-285750" algn="l">
              <a:lnSpc>
                <a:spcPct val="150000"/>
              </a:lnSpc>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Use version control to track changes to your code. This can help you identify when a bug was introduced and revert changes if necessary.</a:t>
            </a:r>
          </a:p>
        </p:txBody>
      </p:sp>
    </p:spTree>
    <p:extLst>
      <p:ext uri="{BB962C8B-B14F-4D97-AF65-F5344CB8AC3E}">
        <p14:creationId xmlns:p14="http://schemas.microsoft.com/office/powerpoint/2010/main" val="329074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EFD5A-2B91-A528-DBCD-BD88E8A3EA5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B21256C-5FF7-6517-15A9-27A58998BE1E}"/>
              </a:ext>
            </a:extLst>
          </p:cNvPr>
          <p:cNvSpPr txBox="1"/>
          <p:nvPr/>
        </p:nvSpPr>
        <p:spPr>
          <a:xfrm>
            <a:off x="825910" y="210429"/>
            <a:ext cx="8377083" cy="646331"/>
          </a:xfrm>
          <a:prstGeom prst="rect">
            <a:avLst/>
          </a:prstGeom>
          <a:noFill/>
        </p:spPr>
        <p:txBody>
          <a:bodyPr wrap="square" rtlCol="0">
            <a:spAutoFit/>
          </a:bodyPr>
          <a:lstStyle/>
          <a:p>
            <a:pPr algn="l"/>
            <a:r>
              <a:rPr lang="en-US" sz="3600" b="1" i="0" dirty="0">
                <a:solidFill>
                  <a:srgbClr val="FF0000"/>
                </a:solidFill>
                <a:effectLst/>
                <a:latin typeface="Times New Roman" panose="02020603050405020304" pitchFamily="18" charset="0"/>
                <a:cs typeface="Times New Roman" panose="02020603050405020304" pitchFamily="18" charset="0"/>
              </a:rPr>
              <a:t>AFTER DEBUGGING</a:t>
            </a:r>
          </a:p>
        </p:txBody>
      </p:sp>
      <p:pic>
        <p:nvPicPr>
          <p:cNvPr id="4" name="Picture 3">
            <a:extLst>
              <a:ext uri="{FF2B5EF4-FFF2-40B4-BE49-F238E27FC236}">
                <a16:creationId xmlns:a16="http://schemas.microsoft.com/office/drawing/2014/main" id="{EBF2AE63-30AA-7C33-FEDF-A73753358EFC}"/>
              </a:ext>
            </a:extLst>
          </p:cNvPr>
          <p:cNvPicPr>
            <a:picLocks noChangeAspect="1"/>
          </p:cNvPicPr>
          <p:nvPr/>
        </p:nvPicPr>
        <p:blipFill>
          <a:blip r:embed="rId2"/>
          <a:stretch>
            <a:fillRect/>
          </a:stretch>
        </p:blipFill>
        <p:spPr>
          <a:xfrm>
            <a:off x="6481147" y="1584346"/>
            <a:ext cx="5247048" cy="4582164"/>
          </a:xfrm>
          <a:prstGeom prst="rect">
            <a:avLst/>
          </a:prstGeom>
        </p:spPr>
      </p:pic>
      <p:pic>
        <p:nvPicPr>
          <p:cNvPr id="7" name="Picture 6">
            <a:extLst>
              <a:ext uri="{FF2B5EF4-FFF2-40B4-BE49-F238E27FC236}">
                <a16:creationId xmlns:a16="http://schemas.microsoft.com/office/drawing/2014/main" id="{CCE648AF-4D75-5C1C-60FA-AF6F73F8E23D}"/>
              </a:ext>
            </a:extLst>
          </p:cNvPr>
          <p:cNvPicPr>
            <a:picLocks noChangeAspect="1"/>
          </p:cNvPicPr>
          <p:nvPr/>
        </p:nvPicPr>
        <p:blipFill>
          <a:blip r:embed="rId3"/>
          <a:stretch>
            <a:fillRect/>
          </a:stretch>
        </p:blipFill>
        <p:spPr>
          <a:xfrm>
            <a:off x="825910" y="1584346"/>
            <a:ext cx="5247048" cy="4582164"/>
          </a:xfrm>
          <a:prstGeom prst="rect">
            <a:avLst/>
          </a:prstGeom>
        </p:spPr>
      </p:pic>
      <p:sp>
        <p:nvSpPr>
          <p:cNvPr id="8" name="TextBox 7">
            <a:extLst>
              <a:ext uri="{FF2B5EF4-FFF2-40B4-BE49-F238E27FC236}">
                <a16:creationId xmlns:a16="http://schemas.microsoft.com/office/drawing/2014/main" id="{44834B69-B448-63BA-F065-7F9A190F3781}"/>
              </a:ext>
            </a:extLst>
          </p:cNvPr>
          <p:cNvSpPr txBox="1"/>
          <p:nvPr/>
        </p:nvSpPr>
        <p:spPr>
          <a:xfrm>
            <a:off x="825910" y="1140542"/>
            <a:ext cx="3647767" cy="304800"/>
          </a:xfrm>
          <a:prstGeom prst="rect">
            <a:avLst/>
          </a:prstGeom>
          <a:noFill/>
        </p:spPr>
        <p:txBody>
          <a:bodyPr wrap="square" rtlCol="0">
            <a:spAutoFit/>
          </a:bodyPr>
          <a:lstStyle/>
          <a:p>
            <a:r>
              <a:rPr lang="en-IN" b="1" dirty="0">
                <a:solidFill>
                  <a:srgbClr val="FF0000"/>
                </a:solidFill>
                <a:latin typeface="Times New Roman" panose="02020603050405020304" pitchFamily="18" charset="0"/>
                <a:cs typeface="Times New Roman" panose="02020603050405020304" pitchFamily="18" charset="0"/>
              </a:rPr>
              <a:t>BEFORE</a:t>
            </a:r>
          </a:p>
        </p:txBody>
      </p:sp>
      <p:sp>
        <p:nvSpPr>
          <p:cNvPr id="9" name="TextBox 8">
            <a:extLst>
              <a:ext uri="{FF2B5EF4-FFF2-40B4-BE49-F238E27FC236}">
                <a16:creationId xmlns:a16="http://schemas.microsoft.com/office/drawing/2014/main" id="{F2F341B6-06B9-46C6-B581-6ECEA1692D93}"/>
              </a:ext>
            </a:extLst>
          </p:cNvPr>
          <p:cNvSpPr txBox="1"/>
          <p:nvPr/>
        </p:nvSpPr>
        <p:spPr>
          <a:xfrm>
            <a:off x="6410632" y="1113661"/>
            <a:ext cx="2703871" cy="307777"/>
          </a:xfrm>
          <a:prstGeom prst="rect">
            <a:avLst/>
          </a:prstGeom>
          <a:noFill/>
        </p:spPr>
        <p:txBody>
          <a:bodyPr wrap="square" rtlCol="0">
            <a:spAutoFit/>
          </a:bodyPr>
          <a:lstStyle/>
          <a:p>
            <a:r>
              <a:rPr lang="en-IN" b="1" dirty="0">
                <a:solidFill>
                  <a:srgbClr val="FF0000"/>
                </a:solidFill>
                <a:latin typeface="Times New Roman" panose="02020603050405020304" pitchFamily="18" charset="0"/>
                <a:cs typeface="Times New Roman" panose="02020603050405020304" pitchFamily="18" charset="0"/>
              </a:rPr>
              <a:t>AFTER</a:t>
            </a:r>
          </a:p>
        </p:txBody>
      </p:sp>
    </p:spTree>
    <p:extLst>
      <p:ext uri="{BB962C8B-B14F-4D97-AF65-F5344CB8AC3E}">
        <p14:creationId xmlns:p14="http://schemas.microsoft.com/office/powerpoint/2010/main" val="2016212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D9F02-9E27-0EE6-C7E1-189AFAB27E6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6ECCCE1-D459-EA52-8099-DD99F1A67392}"/>
              </a:ext>
            </a:extLst>
          </p:cNvPr>
          <p:cNvSpPr txBox="1"/>
          <p:nvPr/>
        </p:nvSpPr>
        <p:spPr>
          <a:xfrm>
            <a:off x="1150374" y="645501"/>
            <a:ext cx="7875639" cy="584775"/>
          </a:xfrm>
          <a:prstGeom prst="rect">
            <a:avLst/>
          </a:prstGeom>
          <a:noFill/>
        </p:spPr>
        <p:txBody>
          <a:bodyPr wrap="square" rtlCol="0">
            <a:spAutoFit/>
          </a:bodyPr>
          <a:lstStyle/>
          <a:p>
            <a:r>
              <a:rPr lang="en-IN" sz="3200" b="1" dirty="0">
                <a:solidFill>
                  <a:srgbClr val="FF0000"/>
                </a:solidFill>
                <a:latin typeface="Times New Roman" panose="02020603050405020304" pitchFamily="18" charset="0"/>
                <a:cs typeface="Times New Roman" panose="02020603050405020304" pitchFamily="18" charset="0"/>
              </a:rPr>
              <a:t>OUTPUT </a:t>
            </a:r>
          </a:p>
        </p:txBody>
      </p:sp>
      <p:sp>
        <p:nvSpPr>
          <p:cNvPr id="5" name="TextBox 4">
            <a:extLst>
              <a:ext uri="{FF2B5EF4-FFF2-40B4-BE49-F238E27FC236}">
                <a16:creationId xmlns:a16="http://schemas.microsoft.com/office/drawing/2014/main" id="{F2FA53AA-821F-2AFB-0880-D555B56EB116}"/>
              </a:ext>
            </a:extLst>
          </p:cNvPr>
          <p:cNvSpPr txBox="1"/>
          <p:nvPr/>
        </p:nvSpPr>
        <p:spPr>
          <a:xfrm>
            <a:off x="1317523" y="1543665"/>
            <a:ext cx="8396748" cy="584775"/>
          </a:xfrm>
          <a:prstGeom prst="rect">
            <a:avLst/>
          </a:prstGeom>
          <a:noFill/>
        </p:spPr>
        <p:txBody>
          <a:bodyPr wrap="square" rtlCol="0">
            <a:spAutoFit/>
          </a:bodyPr>
          <a:lstStyle/>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HERE is the link for the display page </a:t>
            </a:r>
            <a:r>
              <a:rPr lang="en-IN" sz="1800" dirty="0">
                <a:latin typeface="Times New Roman" panose="02020603050405020304" pitchFamily="18" charset="0"/>
                <a:cs typeface="Times New Roman" panose="02020603050405020304" pitchFamily="18" charset="0"/>
                <a:hlinkClick r:id="rId2"/>
              </a:rPr>
              <a:t>http://127.0.0.1:5000</a:t>
            </a:r>
            <a:endParaRPr lang="en-IN" sz="1800" dirty="0">
              <a:latin typeface="Times New Roman" panose="02020603050405020304" pitchFamily="18" charset="0"/>
              <a:cs typeface="Times New Roman" panose="02020603050405020304" pitchFamily="18" charset="0"/>
            </a:endParaRPr>
          </a:p>
          <a:p>
            <a:endParaRPr lang="en-IN" dirty="0"/>
          </a:p>
        </p:txBody>
      </p:sp>
      <p:pic>
        <p:nvPicPr>
          <p:cNvPr id="12" name="Picture 11">
            <a:extLst>
              <a:ext uri="{FF2B5EF4-FFF2-40B4-BE49-F238E27FC236}">
                <a16:creationId xmlns:a16="http://schemas.microsoft.com/office/drawing/2014/main" id="{789033BC-0F0E-1719-5676-BA5D559618DB}"/>
              </a:ext>
            </a:extLst>
          </p:cNvPr>
          <p:cNvPicPr>
            <a:picLocks noChangeAspect="1"/>
          </p:cNvPicPr>
          <p:nvPr/>
        </p:nvPicPr>
        <p:blipFill>
          <a:blip r:embed="rId3"/>
          <a:stretch>
            <a:fillRect/>
          </a:stretch>
        </p:blipFill>
        <p:spPr>
          <a:xfrm>
            <a:off x="1791709" y="1971208"/>
            <a:ext cx="5344271" cy="2286319"/>
          </a:xfrm>
          <a:prstGeom prst="rect">
            <a:avLst/>
          </a:prstGeom>
        </p:spPr>
      </p:pic>
      <p:sp>
        <p:nvSpPr>
          <p:cNvPr id="13" name="TextBox 12">
            <a:extLst>
              <a:ext uri="{FF2B5EF4-FFF2-40B4-BE49-F238E27FC236}">
                <a16:creationId xmlns:a16="http://schemas.microsoft.com/office/drawing/2014/main" id="{11F5132A-1C84-5291-F072-1BA8DE84EA5B}"/>
              </a:ext>
            </a:extLst>
          </p:cNvPr>
          <p:cNvSpPr txBox="1"/>
          <p:nvPr/>
        </p:nvSpPr>
        <p:spPr>
          <a:xfrm>
            <a:off x="1543665" y="3420466"/>
            <a:ext cx="6361471" cy="646331"/>
          </a:xfrm>
          <a:prstGeom prst="rect">
            <a:avLst/>
          </a:prstGeom>
          <a:noFill/>
        </p:spPr>
        <p:txBody>
          <a:bodyPr wrap="square" rtlCol="0">
            <a:spAutoFit/>
          </a:bodyPr>
          <a:lstStyle/>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After we are giving data we can see the display page as </a:t>
            </a:r>
          </a:p>
          <a:p>
            <a:endParaRPr lang="en-IN" sz="18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77B13159-09CF-9CE0-337B-3F46FFAB9C76}"/>
              </a:ext>
            </a:extLst>
          </p:cNvPr>
          <p:cNvPicPr>
            <a:picLocks noChangeAspect="1"/>
          </p:cNvPicPr>
          <p:nvPr/>
        </p:nvPicPr>
        <p:blipFill>
          <a:blip r:embed="rId4"/>
          <a:stretch>
            <a:fillRect/>
          </a:stretch>
        </p:blipFill>
        <p:spPr>
          <a:xfrm>
            <a:off x="1697671" y="4004464"/>
            <a:ext cx="5010849" cy="2619741"/>
          </a:xfrm>
          <a:prstGeom prst="rect">
            <a:avLst/>
          </a:prstGeom>
        </p:spPr>
      </p:pic>
    </p:spTree>
    <p:extLst>
      <p:ext uri="{BB962C8B-B14F-4D97-AF65-F5344CB8AC3E}">
        <p14:creationId xmlns:p14="http://schemas.microsoft.com/office/powerpoint/2010/main" val="3040830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3FF7D9-2FE5-C3B0-4E09-B2FF9E64F10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F40EBB4-9CB9-DDD4-9722-C8C0C2ECD257}"/>
              </a:ext>
            </a:extLst>
          </p:cNvPr>
          <p:cNvSpPr txBox="1"/>
          <p:nvPr/>
        </p:nvSpPr>
        <p:spPr>
          <a:xfrm>
            <a:off x="953729" y="495565"/>
            <a:ext cx="8377083" cy="646331"/>
          </a:xfrm>
          <a:prstGeom prst="rect">
            <a:avLst/>
          </a:prstGeom>
          <a:noFill/>
        </p:spPr>
        <p:txBody>
          <a:bodyPr wrap="square" rtlCol="0">
            <a:spAutoFit/>
          </a:bodyPr>
          <a:lstStyle/>
          <a:p>
            <a:pPr algn="l"/>
            <a:r>
              <a:rPr lang="en-US" sz="3600" b="1" i="0" dirty="0">
                <a:solidFill>
                  <a:srgbClr val="FF0000"/>
                </a:solidFill>
                <a:effectLst/>
                <a:latin typeface="Times New Roman" panose="02020603050405020304" pitchFamily="18" charset="0"/>
                <a:cs typeface="Times New Roman" panose="02020603050405020304" pitchFamily="18" charset="0"/>
              </a:rPr>
              <a:t>CONCLUSION</a:t>
            </a:r>
          </a:p>
        </p:txBody>
      </p:sp>
      <p:sp>
        <p:nvSpPr>
          <p:cNvPr id="5" name="TextBox 4">
            <a:extLst>
              <a:ext uri="{FF2B5EF4-FFF2-40B4-BE49-F238E27FC236}">
                <a16:creationId xmlns:a16="http://schemas.microsoft.com/office/drawing/2014/main" id="{8904BEE7-6797-BB40-A35B-FCFD2948CDC9}"/>
              </a:ext>
            </a:extLst>
          </p:cNvPr>
          <p:cNvSpPr txBox="1"/>
          <p:nvPr/>
        </p:nvSpPr>
        <p:spPr>
          <a:xfrm>
            <a:off x="953729" y="1352179"/>
            <a:ext cx="9694606" cy="4613058"/>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Debugging is an essential part of the development process, and Flask provides several tools to help you identify and fix issues in your application.</a:t>
            </a:r>
          </a:p>
          <a:p>
            <a:pPr marL="285750" indent="-285750" algn="l">
              <a:lnSpc>
                <a:spcPct val="150000"/>
              </a:lnSpc>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 By using logging, the interactive debugger, and best practices, you can quickly and efficiently diagnose and fix bugs in your Flask applications.</a:t>
            </a:r>
          </a:p>
          <a:p>
            <a:pPr marL="285750" indent="-285750">
              <a:lnSpc>
                <a:spcPct val="150000"/>
              </a:lnSpc>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To use the interactive debugger, your Flask application must be run in development mode.</a:t>
            </a:r>
          </a:p>
          <a:p>
            <a:pPr marL="285750" indent="-285750" algn="l">
              <a:lnSpc>
                <a:spcPct val="150000"/>
              </a:lnSpc>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When deploying your Flask application to a production server, it's important to disable debugging to prevent unauthorized access to sensitive information.</a:t>
            </a:r>
          </a:p>
          <a:p>
            <a:pPr marL="285750" indent="-285750" algn="l">
              <a:lnSpc>
                <a:spcPct val="150000"/>
              </a:lnSpc>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To improve your Flask application, consider using logging, error handling, version control, and web frameworks for database interactions and user authentication.</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By following the experience points and implementing the suggested improvements, you can create a robust and efficient Flask application that is easy to debug and maintain.</a:t>
            </a:r>
            <a:endParaRPr lang="en-US"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3086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602</Words>
  <Application>Microsoft Office PowerPoint</Application>
  <PresentationFormat>Widescreen</PresentationFormat>
  <Paragraphs>44</Paragraphs>
  <Slides>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Libre Baskerville</vt:lpstr>
      <vt:lpstr>Times New Roman</vt:lpstr>
      <vt:lpstr>Lato Black</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Doppalapudi Abhilasha</cp:lastModifiedBy>
  <cp:revision>2</cp:revision>
  <dcterms:created xsi:type="dcterms:W3CDTF">2021-02-16T05:19:01Z</dcterms:created>
  <dcterms:modified xsi:type="dcterms:W3CDTF">2024-02-28T10:34:12Z</dcterms:modified>
</cp:coreProperties>
</file>