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4" r:id="rId6"/>
    <p:sldId id="265" r:id="rId7"/>
    <p:sldId id="266" r:id="rId8"/>
    <p:sldId id="267" r:id="rId9"/>
    <p:sldId id="268" r:id="rId10"/>
    <p:sldId id="270" r:id="rId11"/>
    <p:sldId id="271" r:id="rId12"/>
    <p:sldId id="273" r:id="rId13"/>
    <p:sldId id="276" r:id="rId14"/>
    <p:sldId id="275"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091EF-E61C-4FC8-AD91-39D98D55F82E}" type="datetimeFigureOut">
              <a:rPr lang="en-US" smtClean="0"/>
              <a:pPr/>
              <a:t>3/7/2020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A1A267-FFDA-401F-BF5A-BC32D23FFD90}" type="slidenum">
              <a:rPr lang="en-US" smtClean="0"/>
              <a:pPr/>
              <a:t>‹#›</a:t>
            </a:fld>
            <a:endParaRPr lang="en-US"/>
          </a:p>
        </p:txBody>
      </p:sp>
    </p:spTree>
    <p:extLst>
      <p:ext uri="{BB962C8B-B14F-4D97-AF65-F5344CB8AC3E}">
        <p14:creationId xmlns="" xmlns:p14="http://schemas.microsoft.com/office/powerpoint/2010/main" val="81267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1A267-FFDA-401F-BF5A-BC32D23FFD90}" type="slidenum">
              <a:rPr lang="en-US" smtClean="0"/>
              <a:pPr/>
              <a:t>4</a:t>
            </a:fld>
            <a:endParaRPr lang="en-US"/>
          </a:p>
        </p:txBody>
      </p:sp>
    </p:spTree>
    <p:extLst>
      <p:ext uri="{BB962C8B-B14F-4D97-AF65-F5344CB8AC3E}">
        <p14:creationId xmlns="" xmlns:p14="http://schemas.microsoft.com/office/powerpoint/2010/main" val="533870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D1E9AF-2470-4E08-BF04-D23D468E05E8}"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F985E-31EB-4FA7-917A-D0981D3ECB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D1E9AF-2470-4E08-BF04-D23D468E05E8}"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F985E-31EB-4FA7-917A-D0981D3ECB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D1E9AF-2470-4E08-BF04-D23D468E05E8}"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F985E-31EB-4FA7-917A-D0981D3ECB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D1E9AF-2470-4E08-BF04-D23D468E05E8}"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F985E-31EB-4FA7-917A-D0981D3ECB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D1E9AF-2470-4E08-BF04-D23D468E05E8}"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F985E-31EB-4FA7-917A-D0981D3ECB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D1E9AF-2470-4E08-BF04-D23D468E05E8}"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F985E-31EB-4FA7-917A-D0981D3ECB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D1E9AF-2470-4E08-BF04-D23D468E05E8}" type="datetimeFigureOut">
              <a:rPr lang="en-US" smtClean="0"/>
              <a:pPr/>
              <a:t>3/7/2020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F985E-31EB-4FA7-917A-D0981D3ECB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D1E9AF-2470-4E08-BF04-D23D468E05E8}" type="datetimeFigureOut">
              <a:rPr lang="en-US" smtClean="0"/>
              <a:pPr/>
              <a:t>3/7/2020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F985E-31EB-4FA7-917A-D0981D3ECB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1E9AF-2470-4E08-BF04-D23D468E05E8}" type="datetimeFigureOut">
              <a:rPr lang="en-US" smtClean="0"/>
              <a:pPr/>
              <a:t>3/7/2020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F985E-31EB-4FA7-917A-D0981D3ECB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D1E9AF-2470-4E08-BF04-D23D468E05E8}"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F985E-31EB-4FA7-917A-D0981D3ECB22}"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DD1E9AF-2470-4E08-BF04-D23D468E05E8}" type="datetimeFigureOut">
              <a:rPr lang="en-US" smtClean="0"/>
              <a:pPr/>
              <a:t>3/7/2020</a:t>
            </a:fld>
            <a:endParaRPr lang="en-US"/>
          </a:p>
        </p:txBody>
      </p:sp>
      <p:sp>
        <p:nvSpPr>
          <p:cNvPr id="9" name="Slide Number Placeholder 8"/>
          <p:cNvSpPr>
            <a:spLocks noGrp="1"/>
          </p:cNvSpPr>
          <p:nvPr>
            <p:ph type="sldNum" sz="quarter" idx="11"/>
          </p:nvPr>
        </p:nvSpPr>
        <p:spPr/>
        <p:txBody>
          <a:bodyPr/>
          <a:lstStyle/>
          <a:p>
            <a:fld id="{C79F985E-31EB-4FA7-917A-D0981D3ECB22}"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79F985E-31EB-4FA7-917A-D0981D3ECB22}"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DD1E9AF-2470-4E08-BF04-D23D468E05E8}" type="datetimeFigureOut">
              <a:rPr lang="en-US" smtClean="0"/>
              <a:pPr/>
              <a:t>3/7/2020</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1000" y="381000"/>
            <a:ext cx="7848600" cy="6172200"/>
          </a:xfrm>
          <a:prstGeom prst="rect">
            <a:avLst/>
          </a:prstGeom>
        </p:spPr>
      </p:pic>
    </p:spTree>
    <p:extLst>
      <p:ext uri="{BB962C8B-B14F-4D97-AF65-F5344CB8AC3E}">
        <p14:creationId xmlns="" xmlns:p14="http://schemas.microsoft.com/office/powerpoint/2010/main" val="2364913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1143000"/>
          </a:xfrm>
        </p:spPr>
        <p:txBody>
          <a:bodyPr/>
          <a:lstStyle/>
          <a:p>
            <a:r>
              <a:rPr lang="en-US" sz="3200" dirty="0" smtClean="0">
                <a:latin typeface="Times New Roman" panose="02020603050405020304" pitchFamily="18" charset="0"/>
                <a:cs typeface="Times New Roman" panose="02020603050405020304" pitchFamily="18" charset="0"/>
              </a:rPr>
              <a:t>            SOFTWARE REQUIREMENTS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fontAlgn="base"/>
            <a:r>
              <a:rPr lang="en-US" sz="2400" dirty="0">
                <a:latin typeface="Times New Roman" pitchFamily="18" charset="0"/>
                <a:cs typeface="Times New Roman" pitchFamily="18" charset="0"/>
              </a:rPr>
              <a:t>Operating </a:t>
            </a:r>
            <a:r>
              <a:rPr lang="en-US" sz="2400" dirty="0" smtClean="0">
                <a:latin typeface="Times New Roman" pitchFamily="18" charset="0"/>
                <a:cs typeface="Times New Roman" pitchFamily="18" charset="0"/>
              </a:rPr>
              <a:t>System     </a:t>
            </a:r>
            <a:r>
              <a:rPr lang="en-US" sz="2400" dirty="0">
                <a:latin typeface="Times New Roman" pitchFamily="18" charset="0"/>
                <a:cs typeface="Times New Roman" pitchFamily="18" charset="0"/>
              </a:rPr>
              <a:t>:   Windows </a:t>
            </a:r>
            <a:r>
              <a:rPr lang="en-US" sz="2400" dirty="0" smtClean="0">
                <a:latin typeface="Times New Roman" pitchFamily="18" charset="0"/>
                <a:cs typeface="Times New Roman" pitchFamily="18" charset="0"/>
              </a:rPr>
              <a:t> 10.</a:t>
            </a:r>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Coding Language     :   </a:t>
            </a:r>
            <a:r>
              <a:rPr lang="en-US" sz="2400" dirty="0" smtClean="0">
                <a:latin typeface="Times New Roman" pitchFamily="18" charset="0"/>
                <a:cs typeface="Times New Roman" pitchFamily="18" charset="0"/>
              </a:rPr>
              <a:t>JAVA</a:t>
            </a:r>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Tool                          : </a:t>
            </a:r>
            <a:r>
              <a:rPr lang="en-US" sz="2400" dirty="0" smtClean="0">
                <a:latin typeface="Times New Roman" pitchFamily="18" charset="0"/>
                <a:cs typeface="Times New Roman" pitchFamily="18" charset="0"/>
              </a:rPr>
              <a:t> Eclipse </a:t>
            </a:r>
            <a:endParaRPr lang="en-US" sz="2400" dirty="0">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123987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           SYSTEM IMPLEMENTATION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7158" y="1600200"/>
            <a:ext cx="7929618" cy="4800600"/>
          </a:xfrm>
        </p:spPr>
        <p:txBody>
          <a:bodyPr/>
          <a:lstStyle/>
          <a:p>
            <a:pPr marL="114300" indent="0">
              <a:buNone/>
            </a:pPr>
            <a:r>
              <a:rPr lang="en-US" sz="2800" dirty="0" smtClean="0">
                <a:solidFill>
                  <a:schemeClr val="accent2">
                    <a:lumMod val="50000"/>
                  </a:schemeClr>
                </a:solidFill>
              </a:rPr>
              <a:t>Admin Login:</a:t>
            </a:r>
          </a:p>
          <a:p>
            <a:pPr marL="114300" indent="0">
              <a:buNone/>
            </a:pPr>
            <a:r>
              <a:rPr lang="en-US" sz="2400" dirty="0" smtClean="0">
                <a:latin typeface="Times New Roman" panose="02020603050405020304" pitchFamily="18" charset="0"/>
                <a:cs typeface="Times New Roman" panose="02020603050405020304" pitchFamily="18" charset="0"/>
              </a:rPr>
              <a:t>After entering  to the home page </a:t>
            </a:r>
            <a:r>
              <a:rPr lang="en-US" sz="2400" dirty="0">
                <a:latin typeface="Times New Roman" panose="02020603050405020304" pitchFamily="18" charset="0"/>
                <a:cs typeface="Times New Roman" panose="02020603050405020304" pitchFamily="18" charset="0"/>
              </a:rPr>
              <a:t>librarian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can choose </a:t>
            </a:r>
            <a:r>
              <a:rPr lang="en-US" sz="2400" dirty="0" smtClean="0">
                <a:latin typeface="Times New Roman" panose="02020603050405020304" pitchFamily="18" charset="0"/>
                <a:cs typeface="Times New Roman" panose="02020603050405020304" pitchFamily="18" charset="0"/>
              </a:rPr>
              <a:t>the admin login </a:t>
            </a:r>
            <a:r>
              <a:rPr lang="en-US" sz="2400" dirty="0">
                <a:latin typeface="Times New Roman" panose="02020603050405020304" pitchFamily="18" charset="0"/>
                <a:cs typeface="Times New Roman" panose="02020603050405020304" pitchFamily="18" charset="0"/>
              </a:rPr>
              <a:t>option where they are asked to enter username and password, and if he/she is a valid user then a login page will be </a:t>
            </a:r>
            <a:r>
              <a:rPr lang="en-US" sz="2400" dirty="0" smtClean="0">
                <a:latin typeface="Times New Roman" panose="02020603050405020304" pitchFamily="18" charset="0"/>
                <a:cs typeface="Times New Roman" panose="02020603050405020304" pitchFamily="18" charset="0"/>
              </a:rPr>
              <a:t>displayed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14282" y="4648199"/>
            <a:ext cx="123351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HOMEs</a:t>
            </a:r>
            <a:endParaRPr lang="en-US" dirty="0">
              <a:solidFill>
                <a:srgbClr val="FFFF00"/>
              </a:solidFill>
            </a:endParaRPr>
          </a:p>
        </p:txBody>
      </p:sp>
      <p:sp>
        <p:nvSpPr>
          <p:cNvPr id="5" name="Oval 4"/>
          <p:cNvSpPr/>
          <p:nvPr/>
        </p:nvSpPr>
        <p:spPr>
          <a:xfrm>
            <a:off x="1911927" y="4191001"/>
            <a:ext cx="1295400" cy="1523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ADMIN LOGIN</a:t>
            </a:r>
          </a:p>
          <a:p>
            <a:pPr algn="ctr"/>
            <a:r>
              <a:rPr lang="en-US" dirty="0" smtClean="0">
                <a:solidFill>
                  <a:srgbClr val="FFFF00"/>
                </a:solidFill>
              </a:rPr>
              <a:t>PAGE</a:t>
            </a:r>
            <a:endParaRPr lang="en-US" dirty="0">
              <a:solidFill>
                <a:srgbClr val="FFFF00"/>
              </a:solidFill>
            </a:endParaRPr>
          </a:p>
        </p:txBody>
      </p:sp>
      <p:sp>
        <p:nvSpPr>
          <p:cNvPr id="6" name="Oval 5"/>
          <p:cNvSpPr/>
          <p:nvPr/>
        </p:nvSpPr>
        <p:spPr>
          <a:xfrm>
            <a:off x="3816927" y="4184072"/>
            <a:ext cx="1676400" cy="1523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ENTER USERNAME AND PASSWORD</a:t>
            </a:r>
            <a:endParaRPr lang="en-US" dirty="0">
              <a:solidFill>
                <a:srgbClr val="FFFF00"/>
              </a:solidFill>
            </a:endParaRPr>
          </a:p>
        </p:txBody>
      </p:sp>
      <p:sp>
        <p:nvSpPr>
          <p:cNvPr id="7" name="Oval 6"/>
          <p:cNvSpPr/>
          <p:nvPr/>
        </p:nvSpPr>
        <p:spPr>
          <a:xfrm>
            <a:off x="6324600" y="4191001"/>
            <a:ext cx="1524000" cy="15239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CHECK  VALIDITY</a:t>
            </a:r>
            <a:endParaRPr lang="en-US" dirty="0">
              <a:solidFill>
                <a:srgbClr val="FFFF00"/>
              </a:solidFill>
            </a:endParaRPr>
          </a:p>
        </p:txBody>
      </p:sp>
      <p:sp>
        <p:nvSpPr>
          <p:cNvPr id="8" name="Rectangle 7"/>
          <p:cNvSpPr/>
          <p:nvPr/>
        </p:nvSpPr>
        <p:spPr>
          <a:xfrm>
            <a:off x="5943600" y="33528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LIBRARYMANAGEMET SYSTEM DATABASE</a:t>
            </a:r>
            <a:endParaRPr lang="en-US" dirty="0">
              <a:solidFill>
                <a:srgbClr val="FFFF00"/>
              </a:solidFill>
            </a:endParaRPr>
          </a:p>
        </p:txBody>
      </p:sp>
      <p:sp>
        <p:nvSpPr>
          <p:cNvPr id="9" name="Rectangle 8"/>
          <p:cNvSpPr/>
          <p:nvPr/>
        </p:nvSpPr>
        <p:spPr>
          <a:xfrm>
            <a:off x="6172200" y="6206836"/>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ADMIN LOGIN PAGE</a:t>
            </a:r>
            <a:endParaRPr lang="en-US" dirty="0">
              <a:solidFill>
                <a:srgbClr val="FFFF00"/>
              </a:solidFill>
            </a:endParaRPr>
          </a:p>
        </p:txBody>
      </p:sp>
      <p:cxnSp>
        <p:nvCxnSpPr>
          <p:cNvPr id="13" name="Straight Arrow Connector 12"/>
          <p:cNvCxnSpPr>
            <a:stCxn id="4" idx="3"/>
          </p:cNvCxnSpPr>
          <p:nvPr/>
        </p:nvCxnSpPr>
        <p:spPr>
          <a:xfrm>
            <a:off x="1447801" y="4952999"/>
            <a:ext cx="46412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a:endCxn id="6" idx="2"/>
          </p:cNvCxnSpPr>
          <p:nvPr/>
        </p:nvCxnSpPr>
        <p:spPr>
          <a:xfrm flipV="1">
            <a:off x="3207327" y="4946072"/>
            <a:ext cx="609600" cy="69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6"/>
            <a:endCxn id="7" idx="2"/>
          </p:cNvCxnSpPr>
          <p:nvPr/>
        </p:nvCxnSpPr>
        <p:spPr>
          <a:xfrm>
            <a:off x="5493327" y="4946072"/>
            <a:ext cx="831273" cy="69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0"/>
            <a:endCxn id="8" idx="2"/>
          </p:cNvCxnSpPr>
          <p:nvPr/>
        </p:nvCxnSpPr>
        <p:spPr>
          <a:xfrm flipV="1">
            <a:off x="7086600" y="3962400"/>
            <a:ext cx="0" cy="228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4"/>
          </p:cNvCxnSpPr>
          <p:nvPr/>
        </p:nvCxnSpPr>
        <p:spPr>
          <a:xfrm>
            <a:off x="7086600" y="5714998"/>
            <a:ext cx="0" cy="491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0293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7620000" cy="1643074"/>
          </a:xfrm>
        </p:spPr>
        <p:txBody>
          <a:bodyPr/>
          <a:lstStyle/>
          <a:p>
            <a:r>
              <a:rPr lang="en-US" sz="2400" dirty="0">
                <a:solidFill>
                  <a:schemeClr val="accent2">
                    <a:lumMod val="50000"/>
                  </a:schemeClr>
                </a:solidFill>
                <a:latin typeface="Times New Roman" panose="02020603050405020304" pitchFamily="18" charset="0"/>
                <a:cs typeface="Times New Roman" panose="02020603050405020304" pitchFamily="18" charset="0"/>
              </a:rPr>
              <a:t>User login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After entering to the home page of the website, user can choose the user login option where they are asked to enter username and password, and if he/she is a valid user then a user login page will be displayed</a:t>
            </a:r>
            <a:endParaRPr lang="en-US" sz="2400" dirty="0"/>
          </a:p>
        </p:txBody>
      </p:sp>
      <p:sp>
        <p:nvSpPr>
          <p:cNvPr id="3" name="Content Placeholder 2"/>
          <p:cNvSpPr txBox="1">
            <a:spLocks/>
          </p:cNvSpPr>
          <p:nvPr/>
        </p:nvSpPr>
        <p:spPr>
          <a:xfrm>
            <a:off x="457200" y="2057400"/>
            <a:ext cx="7620000" cy="43434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endParaRPr lang="en-US" dirty="0"/>
          </a:p>
        </p:txBody>
      </p:sp>
      <p:sp>
        <p:nvSpPr>
          <p:cNvPr id="4" name="Rectangle 3"/>
          <p:cNvSpPr/>
          <p:nvPr/>
        </p:nvSpPr>
        <p:spPr>
          <a:xfrm>
            <a:off x="152400" y="4315691"/>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HOME</a:t>
            </a:r>
            <a:endParaRPr lang="en-US" dirty="0">
              <a:solidFill>
                <a:srgbClr val="FFFF00"/>
              </a:solidFill>
            </a:endParaRPr>
          </a:p>
        </p:txBody>
      </p:sp>
      <p:sp>
        <p:nvSpPr>
          <p:cNvPr id="5" name="Oval 4"/>
          <p:cNvSpPr/>
          <p:nvPr/>
        </p:nvSpPr>
        <p:spPr>
          <a:xfrm>
            <a:off x="2209800" y="3974522"/>
            <a:ext cx="1524000" cy="1267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USER LOGIN PAGE</a:t>
            </a:r>
            <a:endParaRPr lang="en-US" dirty="0">
              <a:solidFill>
                <a:srgbClr val="FFFF00"/>
              </a:solidFill>
            </a:endParaRPr>
          </a:p>
        </p:txBody>
      </p:sp>
      <p:sp>
        <p:nvSpPr>
          <p:cNvPr id="6" name="Oval 5"/>
          <p:cNvSpPr/>
          <p:nvPr/>
        </p:nvSpPr>
        <p:spPr>
          <a:xfrm>
            <a:off x="4419600" y="3886200"/>
            <a:ext cx="1524000" cy="1343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ENTER USERNAME AND PASSWORD</a:t>
            </a:r>
            <a:endParaRPr lang="en-US" dirty="0">
              <a:solidFill>
                <a:srgbClr val="FFFF00"/>
              </a:solidFill>
            </a:endParaRPr>
          </a:p>
        </p:txBody>
      </p:sp>
      <p:sp>
        <p:nvSpPr>
          <p:cNvPr id="7" name="Oval 6"/>
          <p:cNvSpPr/>
          <p:nvPr/>
        </p:nvSpPr>
        <p:spPr>
          <a:xfrm>
            <a:off x="6858000" y="3886201"/>
            <a:ext cx="1447800" cy="1343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ADMIN DATABASE</a:t>
            </a:r>
            <a:endParaRPr lang="en-US" dirty="0">
              <a:solidFill>
                <a:srgbClr val="FFFF00"/>
              </a:solidFill>
            </a:endParaRPr>
          </a:p>
        </p:txBody>
      </p:sp>
      <p:sp>
        <p:nvSpPr>
          <p:cNvPr id="8" name="Rectangle 7"/>
          <p:cNvSpPr/>
          <p:nvPr/>
        </p:nvSpPr>
        <p:spPr>
          <a:xfrm>
            <a:off x="6317673" y="22098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LIBRARY MANAGEMENT SYSTEM DATABASE</a:t>
            </a:r>
            <a:endParaRPr lang="en-US" dirty="0">
              <a:solidFill>
                <a:srgbClr val="FFFF00"/>
              </a:solidFill>
            </a:endParaRPr>
          </a:p>
        </p:txBody>
      </p:sp>
      <p:sp>
        <p:nvSpPr>
          <p:cNvPr id="9" name="Rectangle 8"/>
          <p:cNvSpPr/>
          <p:nvPr/>
        </p:nvSpPr>
        <p:spPr>
          <a:xfrm>
            <a:off x="6553200" y="59436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USER LOGIN PAGE</a:t>
            </a:r>
            <a:endParaRPr lang="en-US" dirty="0">
              <a:solidFill>
                <a:srgbClr val="FFFF00"/>
              </a:solidFill>
            </a:endParaRPr>
          </a:p>
        </p:txBody>
      </p:sp>
      <p:cxnSp>
        <p:nvCxnSpPr>
          <p:cNvPr id="10" name="Straight Arrow Connector 9"/>
          <p:cNvCxnSpPr>
            <a:endCxn id="5" idx="2"/>
          </p:cNvCxnSpPr>
          <p:nvPr/>
        </p:nvCxnSpPr>
        <p:spPr>
          <a:xfrm flipV="1">
            <a:off x="1524000" y="4608368"/>
            <a:ext cx="685800" cy="24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6"/>
            <a:endCxn id="6" idx="2"/>
          </p:cNvCxnSpPr>
          <p:nvPr/>
        </p:nvCxnSpPr>
        <p:spPr>
          <a:xfrm flipV="1">
            <a:off x="3733800" y="4558146"/>
            <a:ext cx="685800" cy="502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6"/>
            <a:endCxn id="7" idx="2"/>
          </p:cNvCxnSpPr>
          <p:nvPr/>
        </p:nvCxnSpPr>
        <p:spPr>
          <a:xfrm>
            <a:off x="5943600" y="4558146"/>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467600" y="30480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581900" y="5105400"/>
            <a:ext cx="0" cy="713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658424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001000" cy="1752600"/>
          </a:xfrm>
        </p:spPr>
        <p:txBody>
          <a:bodyPr/>
          <a:lstStyle/>
          <a:p>
            <a:r>
              <a:rPr lang="en-US" sz="2400" dirty="0">
                <a:solidFill>
                  <a:schemeClr val="accent2">
                    <a:lumMod val="50000"/>
                  </a:schemeClr>
                </a:solidFill>
              </a:rPr>
              <a:t>Book search </a:t>
            </a:r>
            <a:r>
              <a:rPr lang="en-US" sz="2400" dirty="0" smtClean="0">
                <a:solidFill>
                  <a:schemeClr val="accent2">
                    <a:lumMod val="50000"/>
                  </a:schemeClr>
                </a:solidFill>
              </a:rPr>
              <a:t>:</a:t>
            </a:r>
            <a:r>
              <a:rPr lang="en-US" sz="2400" dirty="0"/>
              <a:t/>
            </a:r>
            <a:br>
              <a:rPr lang="en-US" sz="2400" dirty="0"/>
            </a:br>
            <a:r>
              <a:rPr lang="en-US" sz="2400" dirty="0"/>
              <a:t>After the home page login there will be an option of the book search where after entering book detail like author name</a:t>
            </a:r>
            <a:r>
              <a:rPr lang="en-US" sz="2400" dirty="0" smtClean="0"/>
              <a:t>, </a:t>
            </a:r>
            <a:r>
              <a:rPr lang="en-US" sz="2400" dirty="0"/>
              <a:t>book name etc. book details will be displayed </a:t>
            </a:r>
            <a:r>
              <a:rPr lang="en-US" sz="2400" dirty="0" smtClean="0"/>
              <a:t>.</a:t>
            </a:r>
            <a:endParaRPr lang="en-US" sz="2400" dirty="0"/>
          </a:p>
        </p:txBody>
      </p:sp>
      <p:sp>
        <p:nvSpPr>
          <p:cNvPr id="3" name="Rectangle 2"/>
          <p:cNvSpPr/>
          <p:nvPr/>
        </p:nvSpPr>
        <p:spPr>
          <a:xfrm>
            <a:off x="20782" y="40767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HOME</a:t>
            </a:r>
            <a:endParaRPr lang="en-US" dirty="0">
              <a:solidFill>
                <a:srgbClr val="FFFF00"/>
              </a:solidFill>
            </a:endParaRPr>
          </a:p>
        </p:txBody>
      </p:sp>
      <p:sp>
        <p:nvSpPr>
          <p:cNvPr id="4" name="Oval 3"/>
          <p:cNvSpPr/>
          <p:nvPr/>
        </p:nvSpPr>
        <p:spPr>
          <a:xfrm>
            <a:off x="2209800" y="3733800"/>
            <a:ext cx="14478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SELECT SEARCH OPTION</a:t>
            </a:r>
            <a:endParaRPr lang="en-US" dirty="0">
              <a:solidFill>
                <a:srgbClr val="FFFF00"/>
              </a:solidFill>
            </a:endParaRPr>
          </a:p>
        </p:txBody>
      </p:sp>
      <p:sp>
        <p:nvSpPr>
          <p:cNvPr id="5" name="Oval 4"/>
          <p:cNvSpPr/>
          <p:nvPr/>
        </p:nvSpPr>
        <p:spPr>
          <a:xfrm>
            <a:off x="4426527" y="3733800"/>
            <a:ext cx="14478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ENTER BOOK DETAIL</a:t>
            </a:r>
            <a:endParaRPr lang="en-US" dirty="0">
              <a:solidFill>
                <a:srgbClr val="FFFF00"/>
              </a:solidFill>
            </a:endParaRPr>
          </a:p>
        </p:txBody>
      </p:sp>
      <p:sp>
        <p:nvSpPr>
          <p:cNvPr id="6" name="Rectangle 5"/>
          <p:cNvSpPr/>
          <p:nvPr/>
        </p:nvSpPr>
        <p:spPr>
          <a:xfrm>
            <a:off x="6629400" y="3957205"/>
            <a:ext cx="1828800" cy="848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LIBRARY MANAGEMENT SYSTEM</a:t>
            </a:r>
            <a:endParaRPr lang="en-US" dirty="0">
              <a:solidFill>
                <a:srgbClr val="FFFF00"/>
              </a:solidFill>
            </a:endParaRPr>
          </a:p>
        </p:txBody>
      </p:sp>
      <p:sp>
        <p:nvSpPr>
          <p:cNvPr id="7" name="Oval 6"/>
          <p:cNvSpPr/>
          <p:nvPr/>
        </p:nvSpPr>
        <p:spPr>
          <a:xfrm>
            <a:off x="6629400" y="5410200"/>
            <a:ext cx="1524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DISPLAY BOOK DETAILS</a:t>
            </a:r>
            <a:endParaRPr lang="en-US" dirty="0">
              <a:solidFill>
                <a:srgbClr val="FFFF00"/>
              </a:solidFill>
            </a:endParaRPr>
          </a:p>
        </p:txBody>
      </p:sp>
      <p:cxnSp>
        <p:nvCxnSpPr>
          <p:cNvPr id="11" name="Straight Arrow Connector 10"/>
          <p:cNvCxnSpPr>
            <a:stCxn id="3" idx="3"/>
            <a:endCxn id="4" idx="2"/>
          </p:cNvCxnSpPr>
          <p:nvPr/>
        </p:nvCxnSpPr>
        <p:spPr>
          <a:xfrm>
            <a:off x="1468582" y="4381500"/>
            <a:ext cx="7412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6"/>
            <a:endCxn id="5" idx="2"/>
          </p:cNvCxnSpPr>
          <p:nvPr/>
        </p:nvCxnSpPr>
        <p:spPr>
          <a:xfrm>
            <a:off x="3657600" y="4381500"/>
            <a:ext cx="7689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a:endCxn id="6" idx="1"/>
          </p:cNvCxnSpPr>
          <p:nvPr/>
        </p:nvCxnSpPr>
        <p:spPr>
          <a:xfrm>
            <a:off x="5874327" y="4381500"/>
            <a:ext cx="7550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2"/>
          </p:cNvCxnSpPr>
          <p:nvPr/>
        </p:nvCxnSpPr>
        <p:spPr>
          <a:xfrm>
            <a:off x="7543800" y="4805795"/>
            <a:ext cx="0" cy="6044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55630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077200" cy="2087562"/>
          </a:xfrm>
        </p:spPr>
        <p:txBody>
          <a:bodyPr/>
          <a:lstStyle/>
          <a:p>
            <a:r>
              <a:rPr lang="en-US" sz="2600" dirty="0">
                <a:solidFill>
                  <a:schemeClr val="accent2">
                    <a:lumMod val="50000"/>
                  </a:schemeClr>
                </a:solidFill>
              </a:rPr>
              <a:t>Book borrow </a:t>
            </a:r>
            <a:r>
              <a:rPr lang="en-US" sz="2600" dirty="0" smtClean="0">
                <a:solidFill>
                  <a:schemeClr val="accent2">
                    <a:lumMod val="50000"/>
                  </a:schemeClr>
                </a:solidFill>
              </a:rPr>
              <a:t>:</a:t>
            </a:r>
            <a:r>
              <a:rPr lang="en-US" sz="2400" dirty="0"/>
              <a:t/>
            </a:r>
            <a:br>
              <a:rPr lang="en-US" sz="2400" dirty="0"/>
            </a:br>
            <a:r>
              <a:rPr lang="en-US" sz="2400" dirty="0"/>
              <a:t>The book borrow Data Flow Diagram is the one where after entering </a:t>
            </a:r>
            <a:r>
              <a:rPr lang="en-US" sz="2400" dirty="0" smtClean="0"/>
              <a:t>user login  </a:t>
            </a:r>
            <a:r>
              <a:rPr lang="en-US" sz="2400" dirty="0"/>
              <a:t>page he/she can select a book borrow option where after entering the book detail, he/she can select the book borrow </a:t>
            </a:r>
            <a:r>
              <a:rPr lang="en-US" sz="2400" dirty="0" smtClean="0"/>
              <a:t>option. </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228600" y="4106141"/>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HOME</a:t>
            </a:r>
            <a:endParaRPr lang="en-US" dirty="0">
              <a:solidFill>
                <a:srgbClr val="FFFF00"/>
              </a:solidFill>
            </a:endParaRPr>
          </a:p>
        </p:txBody>
      </p:sp>
      <p:sp>
        <p:nvSpPr>
          <p:cNvPr id="4" name="Oval 3"/>
          <p:cNvSpPr/>
          <p:nvPr/>
        </p:nvSpPr>
        <p:spPr>
          <a:xfrm>
            <a:off x="2438400" y="3848100"/>
            <a:ext cx="1447800" cy="1181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SEARCH BOOK</a:t>
            </a:r>
            <a:endParaRPr lang="en-US" dirty="0">
              <a:solidFill>
                <a:srgbClr val="FFFF00"/>
              </a:solidFill>
            </a:endParaRPr>
          </a:p>
        </p:txBody>
      </p:sp>
      <p:sp>
        <p:nvSpPr>
          <p:cNvPr id="5" name="Oval 4"/>
          <p:cNvSpPr/>
          <p:nvPr/>
        </p:nvSpPr>
        <p:spPr>
          <a:xfrm>
            <a:off x="6629400" y="3643314"/>
            <a:ext cx="1600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BORROW BOOK</a:t>
            </a:r>
            <a:endParaRPr lang="en-US" dirty="0">
              <a:solidFill>
                <a:srgbClr val="FFFF00"/>
              </a:solidFill>
            </a:endParaRPr>
          </a:p>
        </p:txBody>
      </p:sp>
      <p:sp>
        <p:nvSpPr>
          <p:cNvPr id="6" name="Rectangle 5"/>
          <p:cNvSpPr/>
          <p:nvPr/>
        </p:nvSpPr>
        <p:spPr>
          <a:xfrm>
            <a:off x="4703618" y="4029941"/>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DISPLAY BOOK DETAILS</a:t>
            </a:r>
            <a:endParaRPr lang="en-US" dirty="0">
              <a:solidFill>
                <a:srgbClr val="FFFF00"/>
              </a:solidFill>
            </a:endParaRPr>
          </a:p>
        </p:txBody>
      </p:sp>
      <p:sp>
        <p:nvSpPr>
          <p:cNvPr id="7" name="Rectangle 6"/>
          <p:cNvSpPr/>
          <p:nvPr/>
        </p:nvSpPr>
        <p:spPr>
          <a:xfrm>
            <a:off x="6324600" y="56388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LIBRARY MANAGEMET SYSTEM</a:t>
            </a:r>
          </a:p>
          <a:p>
            <a:pPr algn="ctr"/>
            <a:r>
              <a:rPr lang="en-US" dirty="0" smtClean="0">
                <a:solidFill>
                  <a:srgbClr val="FFFF00"/>
                </a:solidFill>
              </a:rPr>
              <a:t>DATABASE</a:t>
            </a:r>
            <a:endParaRPr lang="en-US" dirty="0">
              <a:solidFill>
                <a:srgbClr val="FFFF00"/>
              </a:solidFill>
            </a:endParaRPr>
          </a:p>
        </p:txBody>
      </p:sp>
      <p:sp>
        <p:nvSpPr>
          <p:cNvPr id="8" name="Rectangle 7"/>
          <p:cNvSpPr/>
          <p:nvPr/>
        </p:nvSpPr>
        <p:spPr>
          <a:xfrm>
            <a:off x="2095500" y="5666509"/>
            <a:ext cx="2133600" cy="1087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LIBRARY MANAGEMENT </a:t>
            </a:r>
          </a:p>
          <a:p>
            <a:pPr algn="ctr"/>
            <a:r>
              <a:rPr lang="en-US" dirty="0" smtClean="0">
                <a:solidFill>
                  <a:srgbClr val="FFFF00"/>
                </a:solidFill>
              </a:rPr>
              <a:t>SYSTEM </a:t>
            </a:r>
          </a:p>
          <a:p>
            <a:pPr algn="ctr"/>
            <a:r>
              <a:rPr lang="en-US" dirty="0" smtClean="0">
                <a:solidFill>
                  <a:srgbClr val="FFFF00"/>
                </a:solidFill>
              </a:rPr>
              <a:t>DATABASE</a:t>
            </a:r>
            <a:endParaRPr lang="en-US" dirty="0">
              <a:solidFill>
                <a:srgbClr val="FFFF00"/>
              </a:solidFill>
            </a:endParaRPr>
          </a:p>
        </p:txBody>
      </p:sp>
      <p:cxnSp>
        <p:nvCxnSpPr>
          <p:cNvPr id="10" name="Straight Arrow Connector 9"/>
          <p:cNvCxnSpPr>
            <a:stCxn id="3" idx="3"/>
            <a:endCxn id="4" idx="2"/>
          </p:cNvCxnSpPr>
          <p:nvPr/>
        </p:nvCxnSpPr>
        <p:spPr>
          <a:xfrm flipV="1">
            <a:off x="1752600" y="4438650"/>
            <a:ext cx="685800" cy="10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6"/>
            <a:endCxn id="6" idx="1"/>
          </p:cNvCxnSpPr>
          <p:nvPr/>
        </p:nvCxnSpPr>
        <p:spPr>
          <a:xfrm flipV="1">
            <a:off x="3886200" y="4410941"/>
            <a:ext cx="817418" cy="27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5" idx="2"/>
          </p:cNvCxnSpPr>
          <p:nvPr/>
        </p:nvCxnSpPr>
        <p:spPr>
          <a:xfrm flipV="1">
            <a:off x="6075218" y="4214814"/>
            <a:ext cx="554182" cy="196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4"/>
            <a:endCxn id="8" idx="0"/>
          </p:cNvCxnSpPr>
          <p:nvPr/>
        </p:nvCxnSpPr>
        <p:spPr>
          <a:xfrm>
            <a:off x="3162300" y="5029200"/>
            <a:ext cx="0" cy="6373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4"/>
          </p:cNvCxnSpPr>
          <p:nvPr/>
        </p:nvCxnSpPr>
        <p:spPr>
          <a:xfrm>
            <a:off x="7429500" y="4786314"/>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2305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81000" y="152400"/>
            <a:ext cx="7848600" cy="6400800"/>
          </a:xfrm>
        </p:spPr>
      </p:pic>
    </p:spTree>
    <p:extLst>
      <p:ext uri="{BB962C8B-B14F-4D97-AF65-F5344CB8AC3E}">
        <p14:creationId xmlns="" xmlns:p14="http://schemas.microsoft.com/office/powerpoint/2010/main" val="279285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latin typeface="Calisto MT" pitchFamily="18" charset="0"/>
              </a:rPr>
              <a:t/>
            </a:r>
            <a:br>
              <a:rPr lang="en-US" sz="4800" b="1" dirty="0">
                <a:latin typeface="Calisto MT" pitchFamily="18" charset="0"/>
              </a:rPr>
            </a:br>
            <a:r>
              <a:rPr lang="en-US" sz="4800" b="1" dirty="0">
                <a:latin typeface="Calisto MT" pitchFamily="18" charset="0"/>
              </a:rPr>
              <a:t/>
            </a:r>
            <a:br>
              <a:rPr lang="en-US" sz="4800" b="1" dirty="0">
                <a:latin typeface="Calisto MT" pitchFamily="18" charset="0"/>
              </a:rPr>
            </a:br>
            <a:r>
              <a:rPr lang="en-US" sz="4800" b="1" dirty="0" smtClean="0">
                <a:latin typeface="Calisto MT" pitchFamily="18" charset="0"/>
              </a:rPr>
              <a:t>      </a:t>
            </a:r>
            <a:r>
              <a:rPr lang="en-US" sz="2800" b="1" dirty="0" smtClean="0">
                <a:solidFill>
                  <a:schemeClr val="accent6">
                    <a:lumMod val="75000"/>
                  </a:schemeClr>
                </a:solidFill>
                <a:latin typeface="Times New Roman" pitchFamily="18" charset="0"/>
                <a:cs typeface="Times New Roman" pitchFamily="18" charset="0"/>
              </a:rPr>
              <a:t>LIBRARY  MANAGEMENT </a:t>
            </a:r>
            <a:r>
              <a:rPr lang="en-US" sz="2800" b="1" dirty="0">
                <a:solidFill>
                  <a:schemeClr val="accent6">
                    <a:lumMod val="75000"/>
                  </a:schemeClr>
                </a:solidFill>
                <a:latin typeface="Times New Roman" pitchFamily="18" charset="0"/>
                <a:cs typeface="Times New Roman" pitchFamily="18" charset="0"/>
              </a:rPr>
              <a:t>SYSTEM </a:t>
            </a:r>
            <a:r>
              <a:rPr lang="en-US" sz="4800" b="1" dirty="0">
                <a:solidFill>
                  <a:schemeClr val="accent6">
                    <a:lumMod val="75000"/>
                  </a:schemeClr>
                </a:solidFill>
                <a:latin typeface="Times New Roman" pitchFamily="18" charset="0"/>
                <a:cs typeface="Times New Roman" pitchFamily="18" charset="0"/>
              </a:rPr>
              <a:t/>
            </a:r>
            <a:br>
              <a:rPr lang="en-US" sz="4800" b="1" dirty="0">
                <a:solidFill>
                  <a:schemeClr val="accent6">
                    <a:lumMod val="75000"/>
                  </a:schemeClr>
                </a:solidFill>
                <a:latin typeface="Times New Roman" pitchFamily="18" charset="0"/>
                <a:cs typeface="Times New Roman" pitchFamily="18" charset="0"/>
              </a:rPr>
            </a:br>
            <a:r>
              <a:rPr lang="en-US" sz="4800" b="1" dirty="0">
                <a:latin typeface="Calisto MT" pitchFamily="18" charset="0"/>
              </a:rPr>
              <a:t/>
            </a:r>
            <a:br>
              <a:rPr lang="en-US" sz="4800" b="1" dirty="0">
                <a:latin typeface="Calisto MT" pitchFamily="18" charset="0"/>
              </a:rPr>
            </a:br>
            <a:endParaRPr lang="en-US" dirty="0"/>
          </a:p>
        </p:txBody>
      </p:sp>
      <p:sp>
        <p:nvSpPr>
          <p:cNvPr id="3" name="Content Placeholder 2"/>
          <p:cNvSpPr>
            <a:spLocks noGrp="1"/>
          </p:cNvSpPr>
          <p:nvPr>
            <p:ph idx="1"/>
          </p:nvPr>
        </p:nvSpPr>
        <p:spPr/>
        <p:txBody>
          <a:bodyPr/>
          <a:lstStyle/>
          <a:p>
            <a:pPr marL="114300" indent="0" algn="ctr">
              <a:buNone/>
            </a:pPr>
            <a:endParaRPr lang="en-US" sz="2400" dirty="0" smtClean="0">
              <a:solidFill>
                <a:schemeClr val="bg1">
                  <a:lumMod val="50000"/>
                </a:schemeClr>
              </a:solidFill>
              <a:latin typeface="Times New Roman" panose="02020603050405020304" pitchFamily="18" charset="0"/>
              <a:cs typeface="Times New Roman" panose="02020603050405020304" pitchFamily="18" charset="0"/>
            </a:endParaRPr>
          </a:p>
          <a:p>
            <a:pPr marL="114300" indent="0" algn="ctr">
              <a:buNone/>
            </a:pPr>
            <a:r>
              <a:rPr lang="en-US" sz="2400" dirty="0" smtClean="0">
                <a:solidFill>
                  <a:schemeClr val="bg1">
                    <a:lumMod val="50000"/>
                  </a:schemeClr>
                </a:solidFill>
                <a:latin typeface="Times New Roman" panose="02020603050405020304" pitchFamily="18" charset="0"/>
                <a:cs typeface="Times New Roman" panose="02020603050405020304" pitchFamily="18" charset="0"/>
              </a:rPr>
              <a:t>Team</a:t>
            </a:r>
            <a:r>
              <a:rPr lang="en-US" sz="2400" dirty="0">
                <a:solidFill>
                  <a:schemeClr val="bg1">
                    <a:lumMod val="50000"/>
                  </a:schemeClr>
                </a:solidFill>
                <a:latin typeface="Times New Roman" panose="02020603050405020304" pitchFamily="18" charset="0"/>
                <a:cs typeface="Times New Roman" panose="02020603050405020304" pitchFamily="18" charset="0"/>
              </a:rPr>
              <a:t>– </a:t>
            </a:r>
            <a:r>
              <a:rPr lang="en-US" sz="2400" dirty="0" smtClean="0">
                <a:solidFill>
                  <a:schemeClr val="bg1">
                    <a:lumMod val="50000"/>
                  </a:schemeClr>
                </a:solidFill>
                <a:latin typeface="Times New Roman" panose="02020603050405020304" pitchFamily="18" charset="0"/>
                <a:cs typeface="Times New Roman" panose="02020603050405020304" pitchFamily="18" charset="0"/>
              </a:rPr>
              <a:t>1</a:t>
            </a:r>
            <a:endParaRPr lang="en-US" sz="2400" dirty="0">
              <a:solidFill>
                <a:schemeClr val="bg1">
                  <a:lumMod val="50000"/>
                </a:schemeClr>
              </a:solidFill>
              <a:latin typeface="Times New Roman" panose="02020603050405020304" pitchFamily="18" charset="0"/>
              <a:cs typeface="Times New Roman" panose="02020603050405020304" pitchFamily="18" charset="0"/>
            </a:endParaRPr>
          </a:p>
          <a:p>
            <a:pPr marL="114300" indent="0" algn="ctr">
              <a:buNone/>
            </a:pPr>
            <a:r>
              <a:rPr lang="en-IN" sz="2400" dirty="0" err="1" smtClean="0">
                <a:latin typeface="Calisto MT" pitchFamily="18" charset="0"/>
              </a:rPr>
              <a:t>Abhilasha</a:t>
            </a:r>
            <a:r>
              <a:rPr lang="en-IN" sz="2400" dirty="0" smtClean="0">
                <a:latin typeface="Calisto MT" pitchFamily="18" charset="0"/>
              </a:rPr>
              <a:t> S</a:t>
            </a:r>
            <a:endParaRPr lang="en-US" sz="2400" dirty="0" smtClean="0">
              <a:latin typeface="Calisto MT" pitchFamily="18" charset="0"/>
            </a:endParaRPr>
          </a:p>
          <a:p>
            <a:pPr marL="114300" indent="0" algn="ctr">
              <a:buNone/>
            </a:pPr>
            <a:r>
              <a:rPr lang="en-IN" sz="2400" dirty="0" err="1" smtClean="0">
                <a:latin typeface="Calisto MT" pitchFamily="18" charset="0"/>
                <a:cs typeface="Times New Roman" pitchFamily="18" charset="0"/>
              </a:rPr>
              <a:t>Komathi</a:t>
            </a:r>
            <a:r>
              <a:rPr lang="en-IN" sz="2400" dirty="0" smtClean="0">
                <a:latin typeface="Calisto MT" pitchFamily="18" charset="0"/>
                <a:cs typeface="Times New Roman" pitchFamily="18" charset="0"/>
              </a:rPr>
              <a:t> K</a:t>
            </a:r>
            <a:endParaRPr lang="en-US" sz="2400" dirty="0" smtClean="0">
              <a:latin typeface="Times New Roman" pitchFamily="18" charset="0"/>
              <a:cs typeface="Times New Roman" pitchFamily="18" charset="0"/>
            </a:endParaRPr>
          </a:p>
          <a:p>
            <a:pPr marL="114300" indent="0" algn="ctr">
              <a:buNone/>
            </a:pPr>
            <a:r>
              <a:rPr lang="en-IN" sz="2400" dirty="0" err="1" smtClean="0">
                <a:latin typeface="Times New Roman" pitchFamily="18" charset="0"/>
                <a:cs typeface="Times New Roman" pitchFamily="18" charset="0"/>
              </a:rPr>
              <a:t>Sangeeta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Yadav</a:t>
            </a:r>
            <a:endParaRPr lang="en-US" sz="2400" dirty="0" smtClean="0">
              <a:latin typeface="Calisto MT" pitchFamily="18" charset="0"/>
            </a:endParaRPr>
          </a:p>
          <a:p>
            <a:pPr marL="114300" indent="0" algn="ctr">
              <a:buNone/>
            </a:pPr>
            <a:r>
              <a:rPr lang="en-IN" sz="2400" dirty="0" err="1" smtClean="0">
                <a:latin typeface="Calisto MT" pitchFamily="18" charset="0"/>
              </a:rPr>
              <a:t>Rohit</a:t>
            </a:r>
            <a:r>
              <a:rPr lang="en-IN" sz="2400" dirty="0" smtClean="0">
                <a:latin typeface="Calisto MT" pitchFamily="18" charset="0"/>
              </a:rPr>
              <a:t> Kumar</a:t>
            </a:r>
            <a:endParaRPr lang="en-US" sz="2400" dirty="0">
              <a:latin typeface="Calisto MT" pitchFamily="18" charset="0"/>
            </a:endParaRPr>
          </a:p>
          <a:p>
            <a:endParaRPr lang="en-US" sz="2400" dirty="0">
              <a:latin typeface="Calisto MT" pitchFamily="18" charset="0"/>
            </a:endParaRPr>
          </a:p>
          <a:p>
            <a:endParaRPr lang="en-US" dirty="0"/>
          </a:p>
        </p:txBody>
      </p:sp>
    </p:spTree>
    <p:extLst>
      <p:ext uri="{BB962C8B-B14F-4D97-AF65-F5344CB8AC3E}">
        <p14:creationId xmlns="" xmlns:p14="http://schemas.microsoft.com/office/powerpoint/2010/main" val="204252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latin typeface="Times New Roman" panose="02020603050405020304" pitchFamily="18" charset="0"/>
                <a:cs typeface="Times New Roman" panose="02020603050405020304" pitchFamily="18" charset="0"/>
              </a:rPr>
              <a:t>  INDEX</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t> </a:t>
            </a:r>
            <a:r>
              <a:rPr lang="en-US" sz="2800" dirty="0" smtClean="0"/>
              <a:t>Introduction</a:t>
            </a:r>
          </a:p>
          <a:p>
            <a:r>
              <a:rPr lang="en-US" sz="2800" dirty="0" smtClean="0"/>
              <a:t>Problem Statement</a:t>
            </a:r>
          </a:p>
          <a:p>
            <a:r>
              <a:rPr lang="en-US" sz="2800" dirty="0" smtClean="0"/>
              <a:t>Objective</a:t>
            </a:r>
          </a:p>
          <a:p>
            <a:r>
              <a:rPr lang="en-US" sz="2800" dirty="0" smtClean="0"/>
              <a:t>Implementation</a:t>
            </a:r>
          </a:p>
          <a:p>
            <a:r>
              <a:rPr lang="en-US" sz="2800" dirty="0" smtClean="0"/>
              <a:t>Software Requirements</a:t>
            </a:r>
          </a:p>
          <a:p>
            <a:r>
              <a:rPr lang="en-US" sz="2800" dirty="0" smtClean="0"/>
              <a:t>System Implementation</a:t>
            </a:r>
          </a:p>
          <a:p>
            <a:endParaRPr lang="en-US" sz="2800" dirty="0"/>
          </a:p>
        </p:txBody>
      </p:sp>
    </p:spTree>
    <p:extLst>
      <p:ext uri="{BB962C8B-B14F-4D97-AF65-F5344CB8AC3E}">
        <p14:creationId xmlns="" xmlns:p14="http://schemas.microsoft.com/office/powerpoint/2010/main" val="1447611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3200" dirty="0" smtClean="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371600"/>
            <a:ext cx="8077200" cy="5029200"/>
          </a:xfrm>
        </p:spPr>
        <p:txBody>
          <a:bodyPr>
            <a:normAutofit/>
          </a:bodyPr>
          <a:lstStyle/>
          <a:p>
            <a:pPr algn="just"/>
            <a:r>
              <a:rPr lang="en-US" sz="2400" dirty="0">
                <a:latin typeface="Times New Roman" panose="02020603050405020304" pitchFamily="18" charset="0"/>
                <a:cs typeface="Times New Roman" panose="02020603050405020304" pitchFamily="18" charset="0"/>
              </a:rPr>
              <a:t>Library Management System is an application which refers to </a:t>
            </a:r>
            <a:r>
              <a:rPr lang="en-US" sz="2400" dirty="0" smtClean="0">
                <a:latin typeface="Times New Roman" panose="02020603050405020304" pitchFamily="18" charset="0"/>
                <a:cs typeface="Times New Roman" panose="02020603050405020304" pitchFamily="18" charset="0"/>
              </a:rPr>
              <a:t>library systems </a:t>
            </a:r>
            <a:r>
              <a:rPr lang="en-US" sz="2400" dirty="0">
                <a:latin typeface="Times New Roman" panose="02020603050405020304" pitchFamily="18" charset="0"/>
                <a:cs typeface="Times New Roman" panose="02020603050405020304" pitchFamily="18" charset="0"/>
              </a:rPr>
              <a:t>which are generally small or medium in size.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used </a:t>
            </a:r>
            <a:r>
              <a:rPr lang="en-US" sz="2400" dirty="0" smtClean="0">
                <a:latin typeface="Times New Roman" panose="02020603050405020304" pitchFamily="18" charset="0"/>
                <a:cs typeface="Times New Roman" panose="02020603050405020304" pitchFamily="18" charset="0"/>
              </a:rPr>
              <a:t>by Librarian </a:t>
            </a:r>
            <a:r>
              <a:rPr lang="en-US" sz="2400" dirty="0">
                <a:latin typeface="Times New Roman" panose="02020603050405020304" pitchFamily="18" charset="0"/>
                <a:cs typeface="Times New Roman" panose="02020603050405020304" pitchFamily="18" charset="0"/>
              </a:rPr>
              <a:t>to manage the library record various transactions like issue of books, return of books, addition of new books, addition of new </a:t>
            </a:r>
            <a:r>
              <a:rPr lang="en-US" sz="2400" dirty="0" smtClean="0">
                <a:latin typeface="Times New Roman" panose="02020603050405020304" pitchFamily="18" charset="0"/>
                <a:cs typeface="Times New Roman" panose="02020603050405020304" pitchFamily="18" charset="0"/>
              </a:rPr>
              <a:t>students etc</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provide facilities </a:t>
            </a:r>
            <a:r>
              <a:rPr lang="en-US" sz="2400" dirty="0">
                <a:latin typeface="Times New Roman" panose="02020603050405020304" pitchFamily="18" charset="0"/>
                <a:cs typeface="Times New Roman" panose="02020603050405020304" pitchFamily="18" charset="0"/>
              </a:rPr>
              <a:t>to student or member to search for </a:t>
            </a:r>
            <a:r>
              <a:rPr lang="en-US" sz="2400" dirty="0" smtClean="0">
                <a:latin typeface="Times New Roman" panose="02020603050405020304" pitchFamily="18" charset="0"/>
                <a:cs typeface="Times New Roman" panose="02020603050405020304" pitchFamily="18" charset="0"/>
              </a:rPr>
              <a:t>the required </a:t>
            </a:r>
            <a:r>
              <a:rPr lang="en-US" sz="2400" dirty="0">
                <a:latin typeface="Times New Roman" panose="02020603050405020304" pitchFamily="18" charset="0"/>
                <a:cs typeface="Times New Roman" panose="02020603050405020304" pitchFamily="18" charset="0"/>
              </a:rPr>
              <a:t>books and it allows the administrator </a:t>
            </a:r>
            <a:r>
              <a:rPr lang="en-US" sz="2400" dirty="0" smtClean="0">
                <a:latin typeface="Times New Roman" panose="02020603050405020304" pitchFamily="18" charset="0"/>
                <a:cs typeface="Times New Roman" panose="02020603050405020304" pitchFamily="18" charset="0"/>
              </a:rPr>
              <a:t>or librarian </a:t>
            </a:r>
            <a:r>
              <a:rPr lang="en-US" sz="2400" dirty="0">
                <a:latin typeface="Times New Roman" panose="02020603050405020304" pitchFamily="18" charset="0"/>
                <a:cs typeface="Times New Roman" panose="02020603050405020304" pitchFamily="18" charset="0"/>
              </a:rPr>
              <a:t>to Issue &amp; return books to </a:t>
            </a:r>
            <a:r>
              <a:rPr lang="en-US" sz="2400" dirty="0" smtClean="0">
                <a:latin typeface="Times New Roman" panose="02020603050405020304" pitchFamily="18" charset="0"/>
                <a:cs typeface="Times New Roman" panose="02020603050405020304" pitchFamily="18" charset="0"/>
              </a:rPr>
              <a:t>students and can </a:t>
            </a:r>
            <a:r>
              <a:rPr lang="en-US" sz="2400" dirty="0">
                <a:latin typeface="Times New Roman" panose="02020603050405020304" pitchFamily="18" charset="0"/>
                <a:cs typeface="Times New Roman" panose="02020603050405020304" pitchFamily="18" charset="0"/>
              </a:rPr>
              <a:t>create &amp; delete membership of students</a:t>
            </a:r>
            <a:endParaRPr lang="en-US" sz="2400" dirty="0" smtClean="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 xmlns:p14="http://schemas.microsoft.com/office/powerpoint/2010/main" val="8047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                PROBLEM STATEMENT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Presently, transaction of books in the institutional libraries have been done manually in most cases, thereby taking more time for transaction like borrowing of books or return of books and also searching of member and books.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Series </a:t>
            </a:r>
            <a:r>
              <a:rPr lang="en-US" sz="2400" dirty="0">
                <a:latin typeface="Times New Roman" panose="02020603050405020304" pitchFamily="18" charset="0"/>
                <a:cs typeface="Times New Roman" panose="02020603050405020304" pitchFamily="18" charset="0"/>
              </a:rPr>
              <a:t>of problems occur as a result of this thereby resulting to inefficient library management.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most cases as a result of human error there maybe loss and damages of records due to not using a computerized system in the library </a:t>
            </a:r>
          </a:p>
        </p:txBody>
      </p:sp>
    </p:spTree>
    <p:extLst>
      <p:ext uri="{BB962C8B-B14F-4D97-AF65-F5344CB8AC3E}">
        <p14:creationId xmlns="" xmlns:p14="http://schemas.microsoft.com/office/powerpoint/2010/main" val="54283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                             OBJECTIVE</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7620000" cy="4800600"/>
          </a:xfrm>
        </p:spPr>
        <p:txBody>
          <a:bodyPr/>
          <a:lstStyle/>
          <a:p>
            <a:pPr marL="114300" indent="0">
              <a:buNone/>
            </a:pPr>
            <a:r>
              <a:rPr lang="en-US" sz="2400" dirty="0">
                <a:solidFill>
                  <a:schemeClr val="accent2">
                    <a:lumMod val="50000"/>
                  </a:schemeClr>
                </a:solidFill>
              </a:rPr>
              <a:t> </a:t>
            </a:r>
            <a:r>
              <a:rPr lang="en-US" sz="2400" u="sng" dirty="0" smtClean="0">
                <a:solidFill>
                  <a:schemeClr val="accent2">
                    <a:lumMod val="50000"/>
                  </a:schemeClr>
                </a:solidFill>
              </a:rPr>
              <a:t>General Objective:</a:t>
            </a:r>
          </a:p>
          <a:p>
            <a:pPr algn="just"/>
            <a:r>
              <a:rPr lang="en-US" sz="2400" dirty="0">
                <a:latin typeface="Times New Roman" panose="02020603050405020304" pitchFamily="18" charset="0"/>
                <a:cs typeface="Times New Roman" panose="02020603050405020304" pitchFamily="18" charset="0"/>
              </a:rPr>
              <a:t>The main objective of this project is to develop a computerized system that will manage the activities in the library .</a:t>
            </a:r>
          </a:p>
          <a:p>
            <a:pPr algn="just"/>
            <a:r>
              <a:rPr lang="en-US" sz="2400" dirty="0">
                <a:latin typeface="Times New Roman" panose="02020603050405020304" pitchFamily="18" charset="0"/>
                <a:cs typeface="Times New Roman" panose="02020603050405020304" pitchFamily="18" charset="0"/>
              </a:rPr>
              <a:t>Thereby providing easy access of library usage for librarian and users of the library, it will also help librarians keep track of library information etc. </a:t>
            </a:r>
          </a:p>
          <a:p>
            <a:pPr algn="just"/>
            <a:r>
              <a:rPr lang="en-US" sz="2400" dirty="0">
                <a:latin typeface="Times New Roman" panose="02020603050405020304" pitchFamily="18" charset="0"/>
                <a:cs typeface="Times New Roman" panose="02020603050405020304" pitchFamily="18" charset="0"/>
              </a:rPr>
              <a:t>This system will also provide electronic means of storage and help librarians keep track of library information</a:t>
            </a:r>
            <a:endParaRPr lang="en-US" sz="2400" u="sng" dirty="0" smtClean="0">
              <a:latin typeface="Times New Roman" panose="02020603050405020304" pitchFamily="18" charset="0"/>
              <a:cs typeface="Times New Roman" panose="02020603050405020304" pitchFamily="18" charset="0"/>
            </a:endParaRPr>
          </a:p>
          <a:p>
            <a:pPr algn="just"/>
            <a:r>
              <a:rPr lang="en-US" dirty="0" smtClean="0"/>
              <a:t>  </a:t>
            </a:r>
            <a:endParaRPr lang="en-US" dirty="0"/>
          </a:p>
        </p:txBody>
      </p:sp>
    </p:spTree>
    <p:extLst>
      <p:ext uri="{BB962C8B-B14F-4D97-AF65-F5344CB8AC3E}">
        <p14:creationId xmlns="" xmlns:p14="http://schemas.microsoft.com/office/powerpoint/2010/main" val="327143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077200" cy="5334000"/>
          </a:xfrm>
        </p:spPr>
        <p:txBody>
          <a:bodyPr/>
          <a:lstStyle/>
          <a:p>
            <a:pPr marL="114300" indent="0">
              <a:buNone/>
            </a:pPr>
            <a:r>
              <a:rPr lang="en-US" sz="2800" u="sng" dirty="0">
                <a:solidFill>
                  <a:schemeClr val="accent2">
                    <a:lumMod val="50000"/>
                  </a:schemeClr>
                </a:solidFill>
              </a:rPr>
              <a:t>Specific Objective</a:t>
            </a:r>
            <a:r>
              <a:rPr lang="en-US" sz="2800" dirty="0">
                <a:solidFill>
                  <a:schemeClr val="accent2">
                    <a:lumMod val="50000"/>
                  </a:schemeClr>
                </a:solidFill>
              </a:rPr>
              <a:t> </a:t>
            </a:r>
            <a:r>
              <a:rPr lang="en-US" dirty="0" smtClean="0"/>
              <a:t>:</a:t>
            </a:r>
          </a:p>
          <a:p>
            <a:endParaRPr lang="en-US" dirty="0"/>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Designing </a:t>
            </a:r>
            <a:r>
              <a:rPr lang="en-US" sz="2400" dirty="0">
                <a:latin typeface="Times New Roman" panose="02020603050405020304" pitchFamily="18" charset="0"/>
                <a:cs typeface="Times New Roman" panose="02020603050405020304" pitchFamily="18" charset="0"/>
              </a:rPr>
              <a:t>a computerized library management system which would help evacuate the problem faced in manual library. </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Implementing the system. </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Evaluating and testing the performance of the system.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2821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                   IMPLEMENTATION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7620000" cy="4953000"/>
          </a:xfrm>
        </p:spPr>
        <p:txBody>
          <a:bodyPr/>
          <a:lstStyle/>
          <a:p>
            <a:pPr marL="114300" indent="0">
              <a:buNone/>
            </a:pPr>
            <a:r>
              <a:rPr lang="en-US" sz="2800" u="sng" dirty="0" smtClean="0">
                <a:solidFill>
                  <a:schemeClr val="accent2">
                    <a:lumMod val="50000"/>
                  </a:schemeClr>
                </a:solidFill>
              </a:rPr>
              <a:t>Functional Requirements:</a:t>
            </a:r>
          </a:p>
          <a:p>
            <a:r>
              <a:rPr lang="en-US" sz="2400" dirty="0">
                <a:latin typeface="Times New Roman" panose="02020603050405020304" pitchFamily="18" charset="0"/>
                <a:cs typeface="Times New Roman" panose="02020603050405020304" pitchFamily="18" charset="0"/>
              </a:rPr>
              <a:t>Following is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list of functionalities of the system</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There are </a:t>
            </a:r>
            <a:r>
              <a:rPr lang="en-US" sz="2400" dirty="0" smtClean="0">
                <a:latin typeface="Times New Roman" panose="02020603050405020304" pitchFamily="18" charset="0"/>
                <a:cs typeface="Times New Roman" panose="02020603050405020304" pitchFamily="18" charset="0"/>
              </a:rPr>
              <a:t>two </a:t>
            </a:r>
            <a:r>
              <a:rPr lang="en-US" sz="2400" dirty="0">
                <a:latin typeface="Times New Roman" panose="02020603050405020304" pitchFamily="18" charset="0"/>
                <a:cs typeface="Times New Roman" panose="02020603050405020304" pitchFamily="18" charset="0"/>
              </a:rPr>
              <a:t>categories of people who would access the system viz. students </a:t>
            </a:r>
            <a:r>
              <a:rPr lang="en-US" sz="2400" dirty="0" smtClean="0">
                <a:latin typeface="Times New Roman" panose="02020603050405020304" pitchFamily="18" charset="0"/>
                <a:cs typeface="Times New Roman" panose="02020603050405020304" pitchFamily="18" charset="0"/>
              </a:rPr>
              <a:t>&amp; Librarian/Admin</a:t>
            </a:r>
            <a:r>
              <a:rPr lang="en-US" sz="2400" dirty="0" smtClean="0"/>
              <a:t>.</a:t>
            </a:r>
          </a:p>
          <a:p>
            <a:r>
              <a:rPr lang="en-US" sz="2400" dirty="0">
                <a:latin typeface="Times New Roman" panose="02020603050405020304" pitchFamily="18" charset="0"/>
                <a:cs typeface="Times New Roman" panose="02020603050405020304" pitchFamily="18" charset="0"/>
              </a:rPr>
              <a:t>Students should be able to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114300" indent="0" algn="just">
              <a:buNone/>
            </a:pPr>
            <a:r>
              <a:rPr lang="en-US" sz="2400" dirty="0" smtClean="0">
                <a:latin typeface="Times New Roman" panose="02020603050405020304" pitchFamily="18" charset="0"/>
                <a:cs typeface="Times New Roman" panose="02020603050405020304" pitchFamily="18" charset="0"/>
              </a:rPr>
              <a:t>            • login to the system using his/her credentials. </a:t>
            </a:r>
          </a:p>
          <a:p>
            <a:pPr marL="114300" indent="0" algn="just">
              <a:buNone/>
            </a:pPr>
            <a:r>
              <a:rPr lang="en-US" sz="2400" dirty="0" smtClean="0">
                <a:latin typeface="Times New Roman" panose="02020603050405020304" pitchFamily="18" charset="0"/>
                <a:cs typeface="Times New Roman" panose="02020603050405020304" pitchFamily="18" charset="0"/>
              </a:rPr>
              <a:t>            • Search for a particular book .</a:t>
            </a:r>
          </a:p>
          <a:p>
            <a:pPr marL="114300" indent="0" algn="just">
              <a:buNone/>
            </a:pPr>
            <a:r>
              <a:rPr lang="en-US" sz="2400" dirty="0" smtClean="0">
                <a:latin typeface="Times New Roman" panose="02020603050405020304" pitchFamily="18" charset="0"/>
                <a:cs typeface="Times New Roman" panose="02020603050405020304" pitchFamily="18" charset="0"/>
              </a:rPr>
              <a:t>            • Borrow book from the library.</a:t>
            </a:r>
          </a:p>
          <a:p>
            <a:pPr marL="114300" indent="0" algn="just">
              <a:buNone/>
            </a:pPr>
            <a:r>
              <a:rPr lang="en-US" sz="2400" dirty="0" smtClean="0">
                <a:latin typeface="Times New Roman" panose="02020603050405020304" pitchFamily="18" charset="0"/>
                <a:cs typeface="Times New Roman" panose="02020603050405020304" pitchFamily="18" charset="0"/>
              </a:rPr>
              <a:t>            • Return book to the library.</a:t>
            </a:r>
          </a:p>
          <a:p>
            <a:pPr marL="114300" indent="0" algn="just">
              <a:buNone/>
            </a:pPr>
            <a:endParaRPr lang="en-US" sz="2400" dirty="0" smtClean="0">
              <a:latin typeface="Times New Roman" panose="02020603050405020304" pitchFamily="18" charset="0"/>
              <a:cs typeface="Times New Roman" panose="02020603050405020304" pitchFamily="18" charset="0"/>
            </a:endParaRPr>
          </a:p>
          <a:p>
            <a:endParaRPr lang="en-US" sz="2400" u="sng"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04139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714356"/>
            <a:ext cx="7858180" cy="5286412"/>
          </a:xfrm>
        </p:spPr>
        <p:txBody>
          <a:bodyPr>
            <a:normAutofit/>
          </a:bodyPr>
          <a:lstStyle/>
          <a:p>
            <a:pPr marL="114300" indent="0">
              <a:buNone/>
            </a:pPr>
            <a:endParaRPr lang="en-US" sz="2400" dirty="0">
              <a:latin typeface="Times New Roman" panose="02020603050405020304" pitchFamily="18" charset="0"/>
              <a:cs typeface="Times New Roman" panose="02020603050405020304" pitchFamily="18" charset="0"/>
            </a:endParaRPr>
          </a:p>
          <a:p>
            <a:pPr marL="114300" indent="0">
              <a:buNone/>
            </a:pPr>
            <a:r>
              <a:rPr lang="en-US" sz="2400" dirty="0">
                <a:latin typeface="Times New Roman" panose="02020603050405020304" pitchFamily="18" charset="0"/>
                <a:cs typeface="Times New Roman" panose="02020603050405020304" pitchFamily="18" charset="0"/>
              </a:rPr>
              <a:t>The librarian/Admin should be able </a:t>
            </a:r>
            <a:r>
              <a:rPr lang="en-US" sz="2400" dirty="0" smtClean="0">
                <a:latin typeface="Times New Roman" panose="02020603050405020304" pitchFamily="18" charset="0"/>
                <a:cs typeface="Times New Roman" panose="02020603050405020304" pitchFamily="18" charset="0"/>
              </a:rPr>
              <a:t>to :</a:t>
            </a:r>
          </a:p>
          <a:p>
            <a:pPr marL="114300" indent="0">
              <a:buNone/>
            </a:pP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login to the system using his/her credentials </a:t>
            </a:r>
          </a:p>
          <a:p>
            <a:pPr marL="114300" indent="0">
              <a:buNone/>
            </a:pPr>
            <a:r>
              <a:rPr lang="en-US" sz="2400" dirty="0" smtClean="0">
                <a:latin typeface="Times New Roman" panose="02020603050405020304" pitchFamily="18" charset="0"/>
                <a:cs typeface="Times New Roman" panose="02020603050405020304" pitchFamily="18" charset="0"/>
              </a:rPr>
              <a:t>            • include </a:t>
            </a:r>
            <a:r>
              <a:rPr lang="en-US" sz="2400" dirty="0">
                <a:latin typeface="Times New Roman" panose="02020603050405020304" pitchFamily="18" charset="0"/>
                <a:cs typeface="Times New Roman" panose="02020603050405020304" pitchFamily="18" charset="0"/>
              </a:rPr>
              <a:t>new books or remove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books from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inventory .</a:t>
            </a:r>
          </a:p>
          <a:p>
            <a:pPr marL="114300" indent="0">
              <a:buNone/>
            </a:pPr>
            <a:r>
              <a:rPr lang="en-IN"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include new users or can  remove  users from the                                                  	    inventory .</a:t>
            </a:r>
          </a:p>
          <a:p>
            <a:pPr marL="114300" indent="0">
              <a:buNone/>
            </a:pPr>
            <a:r>
              <a:rPr lang="en-US" sz="2400" dirty="0" smtClean="0">
                <a:latin typeface="Times New Roman" panose="02020603050405020304" pitchFamily="18" charset="0"/>
                <a:cs typeface="Times New Roman" panose="02020603050405020304" pitchFamily="18" charset="0"/>
              </a:rPr>
              <a:t>            • manage return and issue book operations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896314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4635</TotalTime>
  <Words>482</Words>
  <Application>Microsoft Office PowerPoint</Application>
  <PresentationFormat>On-screen Show (4:3)</PresentationFormat>
  <Paragraphs>88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Adjacency</vt:lpstr>
      <vt:lpstr>Slide 1</vt:lpstr>
      <vt:lpstr>        LIBRARY  MANAGEMENT SYSTEM   </vt:lpstr>
      <vt:lpstr>  INDEX</vt:lpstr>
      <vt:lpstr> INTRODUCTION</vt:lpstr>
      <vt:lpstr>                PROBLEM STATEMENT</vt:lpstr>
      <vt:lpstr>                             OBJECTIVE</vt:lpstr>
      <vt:lpstr>Slide 7</vt:lpstr>
      <vt:lpstr>                   IMPLEMENTATION</vt:lpstr>
      <vt:lpstr>Slide 9</vt:lpstr>
      <vt:lpstr>            SOFTWARE REQUIREMENTS</vt:lpstr>
      <vt:lpstr>           SYSTEM IMPLEMENTATION</vt:lpstr>
      <vt:lpstr>User login : After entering to the home page of the website, user can choose the user login option where they are asked to enter username and password, and if he/she is a valid user then a user login page will be displayed</vt:lpstr>
      <vt:lpstr>Book search : After the home page login there will be an option of the book search where after entering book detail like author name, book name etc. book details will be displayed .</vt:lpstr>
      <vt:lpstr>Book borrow : The book borrow Data Flow Diagram is the one where after entering user login  page he/she can select a book borrow option where after entering the book detail, he/she can select the book borrow option. </vt:lpstr>
      <vt:lpstr>Slide 15</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THOGARUSANDEEP</dc:creator>
  <cp:lastModifiedBy>DELL PC</cp:lastModifiedBy>
  <cp:revision>137</cp:revision>
  <dcterms:created xsi:type="dcterms:W3CDTF">2020-02-12T17:52:20Z</dcterms:created>
  <dcterms:modified xsi:type="dcterms:W3CDTF">2020-03-09T18:00:39Z</dcterms:modified>
</cp:coreProperties>
</file>