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2.xml" ContentType="application/vnd.openxmlformats-officedocument.drawingml.diagramColors+xml"/>
  <Override PartName="/ppt/diagrams/data2.xml" ContentType="application/vnd.openxmlformats-officedocument.drawingml.diagramData+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2.2-->
<p:presentation xmlns:r="http://schemas.openxmlformats.org/officeDocument/2006/relationships" xmlns:a="http://schemas.openxmlformats.org/drawingml/2006/main" xmlns:p="http://schemas.openxmlformats.org/presentationml/2006/main">
  <p:sldMasterIdLst>
    <p:sldMasterId id="2147483816" r:id="rId1"/>
  </p:sldMasterIdLst>
  <p:notesMasterIdLst>
    <p:notesMasterId r:id="rId2"/>
  </p:notesMasterIdLst>
  <p:handoutMasterIdLst>
    <p:handoutMasterId r:id="rId3"/>
  </p:handoutMasterIdLst>
  <p:sldIdLst>
    <p:sldId id="1702" r:id="rId4"/>
    <p:sldId id="1593" r:id="rId5"/>
    <p:sldId id="851" r:id="rId6"/>
    <p:sldId id="1331" r:id="rId7"/>
    <p:sldId id="1616" r:id="rId8"/>
    <p:sldId id="1615" r:id="rId9"/>
    <p:sldId id="1618" r:id="rId10"/>
    <p:sldId id="1594" r:id="rId11"/>
    <p:sldId id="1300" r:id="rId12"/>
    <p:sldId id="322" r:id="rId13"/>
    <p:sldId id="1589" r:id="rId14"/>
    <p:sldId id="990" r:id="rId15"/>
    <p:sldId id="1620" r:id="rId16"/>
    <p:sldId id="1621" r:id="rId17"/>
    <p:sldId id="1622" r:id="rId18"/>
    <p:sldId id="1623" r:id="rId19"/>
    <p:sldId id="1624" r:id="rId20"/>
    <p:sldId id="1625" r:id="rId21"/>
    <p:sldId id="1626" r:id="rId22"/>
    <p:sldId id="1627" r:id="rId23"/>
    <p:sldId id="1628" r:id="rId24"/>
    <p:sldId id="1629" r:id="rId25"/>
    <p:sldId id="1630" r:id="rId26"/>
    <p:sldId id="1631" r:id="rId27"/>
    <p:sldId id="1632" r:id="rId28"/>
    <p:sldId id="1633" r:id="rId29"/>
    <p:sldId id="1634" r:id="rId30"/>
    <p:sldId id="1635" r:id="rId31"/>
    <p:sldId id="1636" r:id="rId32"/>
    <p:sldId id="1637" r:id="rId33"/>
    <p:sldId id="1638" r:id="rId34"/>
    <p:sldId id="1640" r:id="rId35"/>
    <p:sldId id="1641" r:id="rId36"/>
    <p:sldId id="1642" r:id="rId37"/>
    <p:sldId id="1643" r:id="rId38"/>
    <p:sldId id="1644" r:id="rId39"/>
    <p:sldId id="1645" r:id="rId40"/>
    <p:sldId id="1646" r:id="rId41"/>
    <p:sldId id="1647" r:id="rId42"/>
    <p:sldId id="1595" r:id="rId43"/>
    <p:sldId id="296" r:id="rId44"/>
    <p:sldId id="342" r:id="rId45"/>
    <p:sldId id="1649" r:id="rId46"/>
    <p:sldId id="1596" r:id="rId47"/>
    <p:sldId id="1043" r:id="rId48"/>
    <p:sldId id="795" r:id="rId49"/>
    <p:sldId id="1704" r:id="rId50"/>
  </p:sldIdLst>
  <p:sldSz cx="12192000" cy="6858000"/>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fill>
          <a:solidFill>
            <a:schemeClr val="accent1">
              <a:shade val="60000"/>
            </a:schemeClr>
          </a:solidFill>
        </a:fill>
      </a:tcStyle>
    </a:band1H>
    <a:band1V>
      <a:tcStyle>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25596"/>
    <p:restoredTop sz="94674"/>
  </p:normalViewPr>
  <p:slideViewPr>
    <p:cSldViewPr snapToGrid="0">
      <p:cViewPr varScale="1">
        <p:scale>
          <a:sx n="91" d="100"/>
          <a:sy n="91" d="100"/>
        </p:scale>
        <p:origin x="-1254" y="-114"/>
      </p:cViewPr>
      <p:guideLst>
        <p:guide orient="horz" pos="2160"/>
        <p:guide pos="3840"/>
      </p:guideLst>
    </p:cSldViewPr>
  </p:slideViewPr>
  <p:notesTextViewPr>
    <p:cViewPr>
      <p:scale>
        <a:sx n="1" d="1"/>
        <a:sy n="1" d="1"/>
      </p:scale>
      <p:origin x="0" y="0"/>
    </p:cViewPr>
  </p:notesTextViewPr>
  <p:notesViewPr>
    <p:cSldViewPr>
      <p:cViewPr>
        <p:scale>
          <a:sx n="1" d="100"/>
          <a:sy n="1" d="100"/>
        </p:scale>
        <p:origin x="0" y="0"/>
      </p:cViewPr>
    </p:cSldViewPr>
  </p:notesViewPr>
  <p:gridSpacing cx="78028800" cy="780288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notesMaster" Target="notesMasters/notesMaster1.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slide" Target="slides/slide24.xml" /><Relationship Id="rId28" Type="http://schemas.openxmlformats.org/officeDocument/2006/relationships/slide" Target="slides/slide25.xml" /><Relationship Id="rId29" Type="http://schemas.openxmlformats.org/officeDocument/2006/relationships/slide" Target="slides/slide26.xml" /><Relationship Id="rId3" Type="http://schemas.openxmlformats.org/officeDocument/2006/relationships/handoutMaster" Target="handoutMasters/handoutMaster1.xml" /><Relationship Id="rId30" Type="http://schemas.openxmlformats.org/officeDocument/2006/relationships/slide" Target="slides/slide27.xml" /><Relationship Id="rId31" Type="http://schemas.openxmlformats.org/officeDocument/2006/relationships/slide" Target="slides/slide28.xml" /><Relationship Id="rId32" Type="http://schemas.openxmlformats.org/officeDocument/2006/relationships/slide" Target="slides/slide29.xml" /><Relationship Id="rId33" Type="http://schemas.openxmlformats.org/officeDocument/2006/relationships/slide" Target="slides/slide30.xml" /><Relationship Id="rId34" Type="http://schemas.openxmlformats.org/officeDocument/2006/relationships/slide" Target="slides/slide31.xml" /><Relationship Id="rId35" Type="http://schemas.openxmlformats.org/officeDocument/2006/relationships/slide" Target="slides/slide32.xml" /><Relationship Id="rId36" Type="http://schemas.openxmlformats.org/officeDocument/2006/relationships/slide" Target="slides/slide33.xml" /><Relationship Id="rId37" Type="http://schemas.openxmlformats.org/officeDocument/2006/relationships/slide" Target="slides/slide34.xml" /><Relationship Id="rId38" Type="http://schemas.openxmlformats.org/officeDocument/2006/relationships/slide" Target="slides/slide35.xml" /><Relationship Id="rId39" Type="http://schemas.openxmlformats.org/officeDocument/2006/relationships/slide" Target="slides/slide36.xml" /><Relationship Id="rId4" Type="http://schemas.openxmlformats.org/officeDocument/2006/relationships/slide" Target="slides/slide1.xml" /><Relationship Id="rId40" Type="http://schemas.openxmlformats.org/officeDocument/2006/relationships/slide" Target="slides/slide37.xml" /><Relationship Id="rId41" Type="http://schemas.openxmlformats.org/officeDocument/2006/relationships/slide" Target="slides/slide38.xml" /><Relationship Id="rId42" Type="http://schemas.openxmlformats.org/officeDocument/2006/relationships/slide" Target="slides/slide39.xml" /><Relationship Id="rId43" Type="http://schemas.openxmlformats.org/officeDocument/2006/relationships/slide" Target="slides/slide40.xml" /><Relationship Id="rId44" Type="http://schemas.openxmlformats.org/officeDocument/2006/relationships/slide" Target="slides/slide41.xml" /><Relationship Id="rId45" Type="http://schemas.openxmlformats.org/officeDocument/2006/relationships/slide" Target="slides/slide42.xml" /><Relationship Id="rId46" Type="http://schemas.openxmlformats.org/officeDocument/2006/relationships/slide" Target="slides/slide43.xml" /><Relationship Id="rId47" Type="http://schemas.openxmlformats.org/officeDocument/2006/relationships/slide" Target="slides/slide44.xml" /><Relationship Id="rId48" Type="http://schemas.openxmlformats.org/officeDocument/2006/relationships/slide" Target="slides/slide45.xml" /><Relationship Id="rId49" Type="http://schemas.openxmlformats.org/officeDocument/2006/relationships/slide" Target="slides/slide46.xml" /><Relationship Id="rId5" Type="http://schemas.openxmlformats.org/officeDocument/2006/relationships/slide" Target="slides/slide2.xml" /><Relationship Id="rId50" Type="http://schemas.openxmlformats.org/officeDocument/2006/relationships/slide" Target="slides/slide47.xml" /><Relationship Id="rId51" Type="http://schemas.openxmlformats.org/officeDocument/2006/relationships/tags" Target="tags/tag2.xml" /><Relationship Id="rId52" Type="http://schemas.openxmlformats.org/officeDocument/2006/relationships/presProps" Target="presProps.xml" /><Relationship Id="rId53" Type="http://schemas.openxmlformats.org/officeDocument/2006/relationships/viewProps" Target="viewProps.xml" /><Relationship Id="rId54" Type="http://schemas.openxmlformats.org/officeDocument/2006/relationships/theme" Target="theme/theme1.xml" /><Relationship Id="rId55" Type="http://schemas.openxmlformats.org/officeDocument/2006/relationships/tableStyles" Target="tableStyles.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diagrams/colors2.xml><?xml version="1.0" encoding="utf-8"?>
<dgm:colorsDef xmlns:a="http://schemas.openxmlformats.org/drawingml/2006/main" xmlns:dgm="http://schemas.openxmlformats.org/drawingml/2006/diagram" uniqueId="urn:microsoft.com/office/officeart/2005/8/colors/accent5_2#1">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data2.xml><?xml version="1.0" encoding="utf-8"?>
<dgm:dataModel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dgm:ptLst>
    <dgm:pt modelId="{2E15931E-1654-4B73-89B2-8E333D9C42E0}" type="doc">
      <dgm:prSet loTypeId="urn:microsoft.com/office/officeart/2005/8/layout/vList5" loCatId="list" qsTypeId="urn:microsoft.com/office/officeart/2005/8/quickstyle/simple4#1" qsCatId="simple" csTypeId="urn:microsoft.com/office/officeart/2005/8/colors/accent5_2#1" csCatId="accent1" phldr="1"/>
      <dgm:spPr/>
      <dgm:t>
        <a:bodyPr/>
        <a:lstStyle/>
        <a:p>
          <a:endParaRPr lang="en-US"/>
        </a:p>
      </dgm:t>
    </dgm:pt>
    <dgm:pt modelId="{C8BB0B8A-C63A-4F83-B8DD-3A7CE259E4EE}" type="parTrans" cxnId="{17D617D1-802C-42E0-A871-89CDD3E2BACA}">
      <dgm:prSet/>
      <dgm:spPr/>
      <dgm:t>
        <a:bodyPr/>
        <a:lstStyle/>
        <a:p>
          <a:endParaRPr lang="en-US"/>
        </a:p>
      </dgm:t>
    </dgm:pt>
    <dgm:pt modelId="{90DDC401-903F-495B-A387-FFA8A45891F6}">
      <dgm:prSet phldrT="[Text]" custT="1"/>
      <dgm:spPr/>
      <dgm:t>
        <a:bodyPr vert="horz" wrap="square"/>
        <a:lstStyle/>
        <a:p>
          <a:pPr>
            <a:lnSpc>
              <a:spcPct val="100000"/>
            </a:lnSpc>
            <a:spcBef>
              <a:spcPct val="0"/>
            </a:spcBef>
            <a:spcAft>
              <a:spcPct val="35000"/>
            </a:spcAft>
          </a:pPr>
          <a:r>
            <a:rPr lang="en-US" sz="3200"/>
            <a:t>Shape</a:t>
          </a:r>
        </a:p>
      </dgm:t>
    </dgm:pt>
    <dgm:pt modelId="{FB4BCC77-44E9-4065-8A2F-90CD32DE34E3}" type="parTrans" cxnId="{2BC941E6-E45C-44A5-8879-18E7123BB43E}">
      <dgm:prSet/>
      <dgm:spPr/>
      <dgm:t>
        <a:bodyPr/>
        <a:lstStyle/>
        <a:p>
          <a:endParaRPr lang="en-US"/>
        </a:p>
      </dgm:t>
    </dgm:pt>
    <dgm:pt modelId="{E08CEB0C-E37F-4DCA-A8EA-4B2CD3AD7754}">
      <dgm:prSet phldrT="[Text]" custT="1"/>
      <dgm:spPr/>
      <dgm:t>
        <a:bodyPr vert="horz" wrap="square"/>
        <a:lstStyle/>
        <a:p>
          <a:pPr>
            <a:lnSpc>
              <a:spcPct val="100000"/>
            </a:lnSpc>
            <a:spcBef>
              <a:spcPct val="0"/>
            </a:spcBef>
            <a:spcAft>
              <a:spcPct val="15000"/>
            </a:spcAft>
          </a:pPr>
          <a:r>
            <a:rPr lang="zh-CN" altLang="en-US" sz="2000">
              <a:latin typeface="Arial" pitchFamily="34" charset="0"/>
              <a:ea typeface="Arial" pitchFamily="34" charset="0"/>
              <a:sym typeface="Arial" pitchFamily="34" charset="0"/>
            </a:rPr>
            <a:t>Data contains </a:t>
          </a:r>
          <a:r>
            <a:rPr lang="zh-CN" altLang="en-US" sz="2000" smtClean="0">
              <a:latin typeface="Arial" pitchFamily="34" charset="0"/>
              <a:ea typeface="Arial" pitchFamily="34" charset="0"/>
              <a:sym typeface="Arial" pitchFamily="34" charset="0"/>
            </a:rPr>
            <a:t>1</a:t>
          </a:r>
          <a:r>
            <a:rPr lang="en-US" altLang="zh-CN" sz="2000" smtClean="0">
              <a:latin typeface="Arial" pitchFamily="34" charset="0"/>
              <a:ea typeface="Arial" pitchFamily="34" charset="0"/>
              <a:sym typeface="Arial" pitchFamily="34" charset="0"/>
            </a:rPr>
            <a:t>1</a:t>
          </a:r>
          <a:r>
            <a:rPr lang="zh-CN" altLang="en-US" sz="2000" smtClean="0">
              <a:latin typeface="Arial" pitchFamily="34" charset="0"/>
              <a:ea typeface="Arial" pitchFamily="34" charset="0"/>
              <a:sym typeface="Arial" pitchFamily="34" charset="0"/>
            </a:rPr>
            <a:t>6</a:t>
          </a:r>
          <a:r>
            <a:rPr lang="en-US" altLang="zh-CN" sz="2000" smtClean="0">
              <a:latin typeface="Arial" pitchFamily="34" charset="0"/>
              <a:ea typeface="Arial" pitchFamily="34" charset="0"/>
              <a:sym typeface="Arial" pitchFamily="34" charset="0"/>
            </a:rPr>
            <a:t>8</a:t>
          </a:r>
          <a:r>
            <a:rPr lang="zh-CN" altLang="en-US" sz="2000" smtClean="0">
              <a:latin typeface="Arial" pitchFamily="34" charset="0"/>
              <a:ea typeface="Arial" pitchFamily="34" charset="0"/>
              <a:sym typeface="Arial" pitchFamily="34" charset="0"/>
            </a:rPr>
            <a:t> </a:t>
          </a:r>
          <a:r>
            <a:rPr lang="zh-CN" altLang="en-US" sz="2000">
              <a:latin typeface="Arial" pitchFamily="34" charset="0"/>
              <a:ea typeface="Arial" pitchFamily="34" charset="0"/>
              <a:sym typeface="Arial" pitchFamily="34" charset="0"/>
            </a:rPr>
            <a:t>entries each having 81 variables</a:t>
          </a:r>
        </a:p>
      </dgm:t>
    </dgm:pt>
    <dgm:pt modelId="{41FED480-3E2E-47A2-B997-02D527BC8082}" type="sibTrans" cxnId="{2BC941E6-E45C-44A5-8879-18E7123BB43E}">
      <dgm:prSet/>
      <dgm:spPr/>
      <dgm:t>
        <a:bodyPr/>
        <a:lstStyle/>
        <a:p>
          <a:endParaRPr lang="en-US"/>
        </a:p>
      </dgm:t>
    </dgm:pt>
    <dgm:pt modelId="{35E5E878-0907-4014-9CFA-56AEFE6C22E5}" type="sibTrans" cxnId="{17D617D1-802C-42E0-A871-89CDD3E2BACA}">
      <dgm:prSet/>
      <dgm:spPr/>
      <dgm:t>
        <a:bodyPr/>
        <a:lstStyle/>
        <a:p>
          <a:endParaRPr lang="en-US"/>
        </a:p>
      </dgm:t>
    </dgm:pt>
    <dgm:pt modelId="{FECC43A3-D59E-4EE1-9557-8FBB90D5B362}" type="parTrans" cxnId="{3701C3C4-E875-4DEF-85C4-61DE41944756}">
      <dgm:prSet/>
      <dgm:spPr/>
      <dgm:t>
        <a:bodyPr/>
        <a:lstStyle/>
        <a:p>
          <a:endParaRPr lang="en-US"/>
        </a:p>
      </dgm:t>
    </dgm:pt>
    <dgm:pt modelId="{A6685E83-BEEC-49B3-B40A-539E2C0D7A1A}">
      <dgm:prSet phldrT="[Text]" custT="1"/>
      <dgm:spPr/>
      <dgm:t>
        <a:bodyPr vert="horz" wrap="square"/>
        <a:lstStyle/>
        <a:p>
          <a:pPr>
            <a:lnSpc>
              <a:spcPct val="100000"/>
            </a:lnSpc>
            <a:spcBef>
              <a:spcPct val="0"/>
            </a:spcBef>
            <a:spcAft>
              <a:spcPct val="35000"/>
            </a:spcAft>
          </a:pPr>
          <a:r>
            <a:rPr lang="en-US" sz="3200"/>
            <a:t>Null </a:t>
          </a:r>
          <a:r>
            <a:rPr lang="en-US" sz="3700"/>
            <a:t>Values</a:t>
          </a:r>
        </a:p>
      </dgm:t>
    </dgm:pt>
    <dgm:pt modelId="{73E2772F-165D-4B56-ACC2-969CBF53B0A8}" type="parTrans" cxnId="{DC788C14-44A5-470E-8242-52B963B7F56A}">
      <dgm:prSet/>
      <dgm:spPr/>
      <dgm:t>
        <a:bodyPr/>
        <a:lstStyle/>
        <a:p>
          <a:endParaRPr lang="en-US"/>
        </a:p>
      </dgm:t>
    </dgm:pt>
    <dgm:pt modelId="{CBA50553-63FA-4B5A-9888-EDDBA06CA593}">
      <dgm:prSet phldrT="[Text]" custT="1"/>
      <dgm:spPr/>
      <dgm:t>
        <a:bodyPr vert="horz" wrap="square"/>
        <a:lstStyle/>
        <a:p>
          <a:pPr>
            <a:lnSpc>
              <a:spcPct val="100000"/>
            </a:lnSpc>
            <a:spcBef>
              <a:spcPct val="0"/>
            </a:spcBef>
            <a:spcAft>
              <a:spcPct val="15000"/>
            </a:spcAft>
          </a:pPr>
          <a:r>
            <a:rPr lang="en-US" altLang="zh-CN" sz="2000">
              <a:latin typeface="Arial" pitchFamily="34" charset="0"/>
              <a:ea typeface="Arial" pitchFamily="34" charset="0"/>
              <a:sym typeface="Arial" pitchFamily="34" charset="0"/>
            </a:rPr>
            <a:t>The dataset contains missing values (null values). We need to handle that.</a:t>
          </a:r>
        </a:p>
      </dgm:t>
    </dgm:pt>
    <dgm:pt modelId="{7BFD1607-7356-4D3D-A829-75D002A3A4B0}" type="sibTrans" cxnId="{DC788C14-44A5-470E-8242-52B963B7F56A}">
      <dgm:prSet/>
      <dgm:spPr/>
      <dgm:t>
        <a:bodyPr/>
        <a:lstStyle/>
        <a:p>
          <a:endParaRPr lang="en-US"/>
        </a:p>
      </dgm:t>
    </dgm:pt>
    <dgm:pt modelId="{68BB6C9A-B7F0-43A0-955B-FC8C4D4009BF}" type="sibTrans" cxnId="{3701C3C4-E875-4DEF-85C4-61DE41944756}">
      <dgm:prSet/>
      <dgm:spPr/>
      <dgm:t>
        <a:bodyPr/>
        <a:lstStyle/>
        <a:p>
          <a:endParaRPr lang="en-US"/>
        </a:p>
      </dgm:t>
    </dgm:pt>
    <dgm:pt modelId="{26EA520A-5891-4EBA-B2AD-1840663D8C07}" type="parTrans" cxnId="{24FF49EA-3D57-4C17-8CB8-B3DA99C42391}">
      <dgm:prSet/>
      <dgm:spPr/>
      <dgm:t>
        <a:bodyPr/>
        <a:lstStyle/>
        <a:p>
          <a:endParaRPr lang="en-US"/>
        </a:p>
      </dgm:t>
    </dgm:pt>
    <dgm:pt modelId="{C8DDDFA1-AF37-4444-AAEB-D51CEE212719}">
      <dgm:prSet phldrT="[Text]" custT="1"/>
      <dgm:spPr/>
      <dgm:t>
        <a:bodyPr vert="horz" wrap="square"/>
        <a:lstStyle/>
        <a:p>
          <a:pPr>
            <a:lnSpc>
              <a:spcPct val="100000"/>
            </a:lnSpc>
            <a:spcBef>
              <a:spcPct val="0"/>
            </a:spcBef>
            <a:spcAft>
              <a:spcPct val="35000"/>
            </a:spcAft>
          </a:pPr>
          <a:r>
            <a:rPr lang="en-US" sz="3200"/>
            <a:t>Problem Statement</a:t>
          </a:r>
        </a:p>
      </dgm:t>
    </dgm:pt>
    <dgm:pt modelId="{D0D77647-95BE-4607-B2F0-006D9CAB8F0E}" type="parTrans" cxnId="{D224A497-864D-4E4D-98DE-3797EA39D7A1}">
      <dgm:prSet/>
      <dgm:spPr/>
      <dgm:t>
        <a:bodyPr/>
        <a:lstStyle/>
        <a:p>
          <a:endParaRPr lang="en-US"/>
        </a:p>
      </dgm:t>
    </dgm:pt>
    <dgm:pt modelId="{5AA02751-379E-46DB-884A-F23ACBC498EE}">
      <dgm:prSet phldrT="[Text]" custT="1"/>
      <dgm:spPr/>
      <dgm:t>
        <a:bodyPr vert="horz" wrap="square"/>
        <a:lstStyle/>
        <a:p>
          <a:pPr>
            <a:lnSpc>
              <a:spcPct val="100000"/>
            </a:lnSpc>
            <a:spcBef>
              <a:spcPct val="0"/>
            </a:spcBef>
            <a:spcAft>
              <a:spcPct val="15000"/>
            </a:spcAft>
          </a:pPr>
          <a:r>
            <a:rPr lang="en-US" altLang="zh-CN" sz="2000">
              <a:latin typeface="Arial" pitchFamily="34" charset="0"/>
              <a:ea typeface="Arial" pitchFamily="34" charset="0"/>
              <a:sym typeface="Arial" pitchFamily="34" charset="0"/>
            </a:rPr>
            <a:t>We need to build model to predict the sale price of the houses. We are using regression techniques. </a:t>
          </a:r>
        </a:p>
      </dgm:t>
    </dgm:pt>
    <dgm:pt modelId="{3DBF6B9F-A188-4D67-ABE8-0633561FA9E5}" type="sibTrans" cxnId="{D224A497-864D-4E4D-98DE-3797EA39D7A1}">
      <dgm:prSet/>
      <dgm:spPr/>
      <dgm:t>
        <a:bodyPr/>
        <a:lstStyle/>
        <a:p>
          <a:endParaRPr lang="en-US"/>
        </a:p>
      </dgm:t>
    </dgm:pt>
    <dgm:pt modelId="{CE2287C8-6424-4771-88FD-4DADE15C5A04}" type="sibTrans" cxnId="{24FF49EA-3D57-4C17-8CB8-B3DA99C42391}">
      <dgm:prSet/>
      <dgm:spPr/>
      <dgm:t>
        <a:bodyPr/>
        <a:lstStyle/>
        <a:p>
          <a:endParaRPr lang="en-US"/>
        </a:p>
      </dgm:t>
    </dgm:pt>
    <dgm:pt modelId="{D5935282-3C7C-4F88-A1AE-C27DB8591514}" type="pres">
      <dgm:prSet presAssocID="{2E15931E-1654-4B73-89B2-8E333D9C42E0}" presName="Name0">
        <dgm:presLayoutVars>
          <dgm:dir/>
          <dgm:animLvl val="lvl"/>
          <dgm:resizeHandles val="exact"/>
        </dgm:presLayoutVars>
      </dgm:prSet>
      <dgm:spPr/>
      <dgm:t>
        <a:bodyPr/>
        <a:lstStyle/>
        <a:p>
          <a:endParaRPr lang="en-US"/>
        </a:p>
      </dgm:t>
    </dgm:pt>
    <dgm:pt modelId="{E61486FD-113E-4C87-8ADF-B1A8E2A84801}" type="pres">
      <dgm:prSet presAssocID="{90DDC401-903F-495B-A387-FFA8A45891F6}" presName="linNode"/>
      <dgm:spPr/>
      <dgm:t>
        <a:bodyPr/>
        <a:lstStyle/>
        <a:p/>
      </dgm:t>
    </dgm:pt>
    <dgm:pt modelId="{96BE2B31-D87C-43E1-BE64-4C27B13F4AA4}" type="pres">
      <dgm:prSet presAssocID="{90DDC401-903F-495B-A387-FFA8A45891F6}" presName="parentText" presStyleLbl="node1" presStyleCnt="3">
        <dgm:presLayoutVars>
          <dgm:chMax val="1"/>
          <dgm:bulletEnabled val="1"/>
        </dgm:presLayoutVars>
      </dgm:prSet>
      <dgm:spPr/>
      <dgm:t>
        <a:bodyPr/>
        <a:lstStyle/>
        <a:p>
          <a:endParaRPr lang="en-US"/>
        </a:p>
      </dgm:t>
    </dgm:pt>
    <dgm:pt modelId="{DD9406C3-FC80-4468-A55B-122D744D43F0}" type="pres">
      <dgm:prSet presAssocID="{90DDC401-903F-495B-A387-FFA8A45891F6}" presName="descendantText" presStyleLbl="alignAccFollowNode1" presStyleCnt="3">
        <dgm:presLayoutVars>
          <dgm:bulletEnabled val="1"/>
        </dgm:presLayoutVars>
      </dgm:prSet>
      <dgm:spPr/>
      <dgm:t>
        <a:bodyPr/>
        <a:lstStyle/>
        <a:p>
          <a:endParaRPr lang="en-US"/>
        </a:p>
      </dgm:t>
    </dgm:pt>
    <dgm:pt modelId="{F1941F29-E51C-4282-956D-50CFAFAEB9B8}" type="pres">
      <dgm:prSet presAssocID="{35E5E878-0907-4014-9CFA-56AEFE6C22E5}" presName="sp"/>
      <dgm:spPr/>
      <dgm:t>
        <a:bodyPr/>
        <a:lstStyle/>
        <a:p/>
      </dgm:t>
    </dgm:pt>
    <dgm:pt modelId="{B589D1EC-5156-4FB2-BB1C-8E1290A868B9}" type="pres">
      <dgm:prSet presAssocID="{A6685E83-BEEC-49B3-B40A-539E2C0D7A1A}" presName="linNode"/>
      <dgm:spPr/>
      <dgm:t>
        <a:bodyPr/>
        <a:lstStyle/>
        <a:p/>
      </dgm:t>
    </dgm:pt>
    <dgm:pt modelId="{EBD335B5-8308-49CB-9630-99D852747B1F}" type="pres">
      <dgm:prSet presAssocID="{A6685E83-BEEC-49B3-B40A-539E2C0D7A1A}" presName="parentText" presStyleLbl="node1" presStyleIdx="1" presStyleCnt="3">
        <dgm:presLayoutVars>
          <dgm:chMax val="1"/>
          <dgm:bulletEnabled val="1"/>
        </dgm:presLayoutVars>
      </dgm:prSet>
      <dgm:spPr/>
      <dgm:t>
        <a:bodyPr/>
        <a:lstStyle/>
        <a:p>
          <a:endParaRPr lang="en-US"/>
        </a:p>
      </dgm:t>
    </dgm:pt>
    <dgm:pt modelId="{6EB2A58E-CA03-4F76-94B6-D8FE50231963}" type="pres">
      <dgm:prSet presAssocID="{A6685E83-BEEC-49B3-B40A-539E2C0D7A1A}" presName="descendantText" presStyleLbl="alignAccFollowNode1" presStyleIdx="1" presStyleCnt="3">
        <dgm:presLayoutVars>
          <dgm:bulletEnabled val="1"/>
        </dgm:presLayoutVars>
      </dgm:prSet>
      <dgm:spPr/>
      <dgm:t>
        <a:bodyPr/>
        <a:lstStyle/>
        <a:p>
          <a:endParaRPr lang="en-US"/>
        </a:p>
      </dgm:t>
    </dgm:pt>
    <dgm:pt modelId="{A76EE5BB-CBA4-4DD9-BFB7-3F3F246C9BF0}" type="pres">
      <dgm:prSet presAssocID="{68BB6C9A-B7F0-43A0-955B-FC8C4D4009BF}" presName="sp"/>
      <dgm:spPr/>
      <dgm:t>
        <a:bodyPr/>
        <a:lstStyle/>
        <a:p/>
      </dgm:t>
    </dgm:pt>
    <dgm:pt modelId="{2BB2A428-FB05-47E5-AC5F-C6A7936A9AC0}" type="pres">
      <dgm:prSet presAssocID="{C8DDDFA1-AF37-4444-AAEB-D51CEE212719}" presName="linNode"/>
      <dgm:spPr/>
      <dgm:t>
        <a:bodyPr/>
        <a:lstStyle/>
        <a:p/>
      </dgm:t>
    </dgm:pt>
    <dgm:pt modelId="{B093CE78-670B-40EB-95CF-315E334D550F}" type="pres">
      <dgm:prSet presAssocID="{C8DDDFA1-AF37-4444-AAEB-D51CEE212719}" presName="parentText" presStyleLbl="node1" presStyleIdx="2" presStyleCnt="3">
        <dgm:presLayoutVars>
          <dgm:chMax val="1"/>
          <dgm:bulletEnabled val="1"/>
        </dgm:presLayoutVars>
      </dgm:prSet>
      <dgm:spPr/>
      <dgm:t>
        <a:bodyPr/>
        <a:lstStyle/>
        <a:p>
          <a:endParaRPr lang="en-US"/>
        </a:p>
      </dgm:t>
    </dgm:pt>
    <dgm:pt modelId="{64028F0D-BE57-4642-92F7-303D4E45C524}" type="pres">
      <dgm:prSet presAssocID="{C8DDDFA1-AF37-4444-AAEB-D51CEE212719}" presName="descendantText" presStyleLbl="alignAccFollowNode1" presStyleIdx="2" presStyleCnt="3">
        <dgm:presLayoutVars>
          <dgm:bulletEnabled val="1"/>
        </dgm:presLayoutVars>
      </dgm:prSet>
      <dgm:spPr/>
      <dgm:t>
        <a:bodyPr/>
        <a:lstStyle/>
        <a:p>
          <a:endParaRPr lang="en-US"/>
        </a:p>
      </dgm:t>
    </dgm:pt>
  </dgm:ptLst>
  <dgm:cxnLst>
    <dgm:cxn modelId="{17D617D1-802C-42E0-A871-89CDD3E2BACA}" srcId="{2E15931E-1654-4B73-89B2-8E333D9C42E0}" destId="{90DDC401-903F-495B-A387-FFA8A45891F6}" srcOrd="0" destOrd="0" parTransId="{C8BB0B8A-C63A-4F83-B8DD-3A7CE259E4EE}" sibTransId="{35E5E878-0907-4014-9CFA-56AEFE6C22E5}"/>
    <dgm:cxn modelId="{2BC941E6-E45C-44A5-8879-18E7123BB43E}" srcId="{90DDC401-903F-495B-A387-FFA8A45891F6}" destId="{E08CEB0C-E37F-4DCA-A8EA-4B2CD3AD7754}" srcOrd="0" destOrd="0" parTransId="{FB4BCC77-44E9-4065-8A2F-90CD32DE34E3}" sibTransId="{41FED480-3E2E-47A2-B997-02D527BC8082}"/>
    <dgm:cxn modelId="{3701C3C4-E875-4DEF-85C4-61DE41944756}" srcId="{2E15931E-1654-4B73-89B2-8E333D9C42E0}" destId="{A6685E83-BEEC-49B3-B40A-539E2C0D7A1A}" srcOrd="1" destOrd="0" parTransId="{FECC43A3-D59E-4EE1-9557-8FBB90D5B362}" sibTransId="{68BB6C9A-B7F0-43A0-955B-FC8C4D4009BF}"/>
    <dgm:cxn modelId="{DC788C14-44A5-470E-8242-52B963B7F56A}" srcId="{A6685E83-BEEC-49B3-B40A-539E2C0D7A1A}" destId="{CBA50553-63FA-4B5A-9888-EDDBA06CA593}" srcOrd="0" destOrd="0" parTransId="{73E2772F-165D-4B56-ACC2-969CBF53B0A8}" sibTransId="{7BFD1607-7356-4D3D-A829-75D002A3A4B0}"/>
    <dgm:cxn modelId="{24FF49EA-3D57-4C17-8CB8-B3DA99C42391}" srcId="{2E15931E-1654-4B73-89B2-8E333D9C42E0}" destId="{C8DDDFA1-AF37-4444-AAEB-D51CEE212719}" srcOrd="2" destOrd="0" parTransId="{26EA520A-5891-4EBA-B2AD-1840663D8C07}" sibTransId="{CE2287C8-6424-4771-88FD-4DADE15C5A04}"/>
    <dgm:cxn modelId="{D224A497-864D-4E4D-98DE-3797EA39D7A1}" srcId="{C8DDDFA1-AF37-4444-AAEB-D51CEE212719}" destId="{5AA02751-379E-46DB-884A-F23ACBC498EE}" srcOrd="0" destOrd="0" parTransId="{D0D77647-95BE-4607-B2F0-006D9CAB8F0E}" sibTransId="{3DBF6B9F-A188-4D67-ABE8-0633561FA9E5}"/>
    <dgm:cxn modelId="{3705D05D-1332-401B-A85A-A80C98C7970B}" type="presOf" srcId="{2E15931E-1654-4B73-89B2-8E333D9C42E0}" destId="{D5935282-3C7C-4F88-A1AE-C27DB8591514}" srcOrd="0" destOrd="0" presId="urn:microsoft.com/office/officeart/2005/8/layout/vList5"/>
    <dgm:cxn modelId="{F4FE7A6F-DF8A-4901-AAE3-2755F15FE4C9}" type="presParOf" srcId="{D5935282-3C7C-4F88-A1AE-C27DB8591514}" destId="{E61486FD-113E-4C87-8ADF-B1A8E2A84801}" srcOrd="0" destOrd="0" presId="urn:microsoft.com/office/officeart/2005/8/layout/vList5"/>
    <dgm:cxn modelId="{2EF150CA-1F54-42AC-8031-4BFCAD0AB1AA}" type="presParOf" srcId="{E61486FD-113E-4C87-8ADF-B1A8E2A84801}" destId="{96BE2B31-D87C-43E1-BE64-4C27B13F4AA4}" srcOrd="0" destOrd="0" presId="urn:microsoft.com/office/officeart/2005/8/layout/vList5"/>
    <dgm:cxn modelId="{4872C272-6EF9-4B2E-9E93-C75B65AEAB56}" type="presOf" srcId="{90DDC401-903F-495B-A387-FFA8A45891F6}" destId="{96BE2B31-D87C-43E1-BE64-4C27B13F4AA4}" srcOrd="0" destOrd="0" presId="urn:microsoft.com/office/officeart/2005/8/layout/vList5"/>
    <dgm:cxn modelId="{AB2DB4AD-7C10-47DD-88DD-B0E99C9CF382}" type="presParOf" srcId="{E61486FD-113E-4C87-8ADF-B1A8E2A84801}" destId="{DD9406C3-FC80-4468-A55B-122D744D43F0}" srcOrd="1" destOrd="0" presId="urn:microsoft.com/office/officeart/2005/8/layout/vList5"/>
    <dgm:cxn modelId="{B506D38F-4812-4585-A2DE-B4BD556A1CAA}" type="presOf" srcId="{E08CEB0C-E37F-4DCA-A8EA-4B2CD3AD7754}" destId="{DD9406C3-FC80-4468-A55B-122D744D43F0}" srcOrd="0" destOrd="0" presId="urn:microsoft.com/office/officeart/2005/8/layout/vList5"/>
    <dgm:cxn modelId="{3695AF5F-1E33-42C1-8BA3-E1C6771BADBD}" type="presParOf" srcId="{D5935282-3C7C-4F88-A1AE-C27DB8591514}" destId="{F1941F29-E51C-4282-956D-50CFAFAEB9B8}" srcOrd="1" destOrd="0" presId="urn:microsoft.com/office/officeart/2005/8/layout/vList5"/>
    <dgm:cxn modelId="{652A31FE-63FD-4AA7-A1B4-C6204291EE2F}" type="presParOf" srcId="{D5935282-3C7C-4F88-A1AE-C27DB8591514}" destId="{B589D1EC-5156-4FB2-BB1C-8E1290A868B9}" srcOrd="2" destOrd="0" presId="urn:microsoft.com/office/officeart/2005/8/layout/vList5"/>
    <dgm:cxn modelId="{6585B793-ADD1-4ED6-8F8E-844D8351740C}" type="presParOf" srcId="{B589D1EC-5156-4FB2-BB1C-8E1290A868B9}" destId="{EBD335B5-8308-49CB-9630-99D852747B1F}" srcOrd="0" destOrd="0" presId="urn:microsoft.com/office/officeart/2005/8/layout/vList5"/>
    <dgm:cxn modelId="{5FA5F0AF-FF05-4114-9220-6BF8B3A51366}" type="presOf" srcId="{A6685E83-BEEC-49B3-B40A-539E2C0D7A1A}" destId="{EBD335B5-8308-49CB-9630-99D852747B1F}" srcOrd="0" destOrd="0" presId="urn:microsoft.com/office/officeart/2005/8/layout/vList5"/>
    <dgm:cxn modelId="{45B87146-70F3-4912-B74F-70375057F69E}" type="presParOf" srcId="{B589D1EC-5156-4FB2-BB1C-8E1290A868B9}" destId="{6EB2A58E-CA03-4F76-94B6-D8FE50231963}" srcOrd="1" destOrd="0" presId="urn:microsoft.com/office/officeart/2005/8/layout/vList5"/>
    <dgm:cxn modelId="{3B1AAECC-BBBC-429C-9742-147D0BC55D89}" type="presOf" srcId="{CBA50553-63FA-4B5A-9888-EDDBA06CA593}" destId="{6EB2A58E-CA03-4F76-94B6-D8FE50231963}" srcOrd="0" destOrd="0" presId="urn:microsoft.com/office/officeart/2005/8/layout/vList5"/>
    <dgm:cxn modelId="{A406BF90-73A7-41A0-8661-3A854C0CFA70}" type="presParOf" srcId="{D5935282-3C7C-4F88-A1AE-C27DB8591514}" destId="{A76EE5BB-CBA4-4DD9-BFB7-3F3F246C9BF0}" srcOrd="3" destOrd="0" presId="urn:microsoft.com/office/officeart/2005/8/layout/vList5"/>
    <dgm:cxn modelId="{2CFA83B7-CE22-41ED-86FC-677CE5E28200}" type="presParOf" srcId="{D5935282-3C7C-4F88-A1AE-C27DB8591514}" destId="{2BB2A428-FB05-47E5-AC5F-C6A7936A9AC0}" srcOrd="4" destOrd="0" presId="urn:microsoft.com/office/officeart/2005/8/layout/vList5"/>
    <dgm:cxn modelId="{8BAE3C17-1885-4B8B-9CA7-45F506B23515}" type="presParOf" srcId="{2BB2A428-FB05-47E5-AC5F-C6A7936A9AC0}" destId="{B093CE78-670B-40EB-95CF-315E334D550F}" srcOrd="0" destOrd="0" presId="urn:microsoft.com/office/officeart/2005/8/layout/vList5"/>
    <dgm:cxn modelId="{B019CD28-2E84-48A7-A843-B50D09BD73D6}" type="presOf" srcId="{C8DDDFA1-AF37-4444-AAEB-D51CEE212719}" destId="{B093CE78-670B-40EB-95CF-315E334D550F}" srcOrd="0" destOrd="0" presId="urn:microsoft.com/office/officeart/2005/8/layout/vList5"/>
    <dgm:cxn modelId="{057FE69C-747C-4FE4-9629-A0DB3F265161}" type="presParOf" srcId="{2BB2A428-FB05-47E5-AC5F-C6A7936A9AC0}" destId="{64028F0D-BE57-4642-92F7-303D4E45C524}" srcOrd="1" destOrd="0" presId="urn:microsoft.com/office/officeart/2005/8/layout/vList5"/>
    <dgm:cxn modelId="{B2EB80E9-F520-42C6-92A8-9262049A40E8}" type="presOf" srcId="{5AA02751-379E-46DB-884A-F23ACBC498EE}" destId="{64028F0D-BE57-4642-92F7-303D4E45C524}" srcOrd="0" destOrd="0" presId="urn:microsoft.com/office/officeart/2005/8/layout/vList5"/>
  </dgm:cxnLst>
  <dgm:bg/>
  <dgm:whole/>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177405" cy="4724400"/>
        <a:chOff x="0" y="0"/>
        <a:chExt cx="7177405" cy="4724400"/>
      </a:xfrm>
    </dsp:grpSpPr>
    <dsp:sp modelId="{DD9406C3-FC80-4468-A55B-122D744D43F0}">
      <dsp:nvSpPr>
        <dsp:cNvPr id="4" name="Round Same Side Corner Rectangle 3"/>
        <dsp:cNvSpPr/>
      </dsp:nvSpPr>
      <dsp:spPr bwMode="white">
        <a:xfrm rot="5400000">
          <a:off x="4271035" y="-1534770"/>
          <a:ext cx="1219200" cy="4593539"/>
        </a:xfrm>
        <a:prstGeom prst="round2SameRect">
          <a:avLst/>
        </a:prstGeom>
      </dsp:spPr>
      <dsp:style>
        <a:lnRef idx="1">
          <a:schemeClr val="accent5">
            <a:alpha val="90000"/>
            <a:tint val="40000"/>
          </a:schemeClr>
        </a:lnRef>
        <a:fillRef idx="1">
          <a:schemeClr val="accent5">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000" dirty="0">
              <a:solidFill>
                <a:schemeClr val="dk1"/>
              </a:solidFill>
              <a:latin typeface="Arial" panose="020B0604020202020204" pitchFamily="34" charset="0"/>
              <a:ea typeface="Arial" panose="020B0604020202020204" pitchFamily="34" charset="0"/>
              <a:sym typeface="Arial" panose="020B0604020202020204" pitchFamily="34" charset="0"/>
            </a:rPr>
            <a:t>Data contains 1460 entries each having 81 variables</a:t>
          </a:r>
          <a:endParaRPr lang="zh-CN" altLang="en-US" sz="2000" dirty="0">
            <a:solidFill>
              <a:schemeClr val="dk1"/>
            </a:solidFill>
            <a:latin typeface="Arial" panose="020B0604020202020204" pitchFamily="34" charset="0"/>
            <a:ea typeface="Arial" panose="020B0604020202020204" pitchFamily="34" charset="0"/>
            <a:sym typeface="Arial" panose="020B0604020202020204" pitchFamily="34" charset="0"/>
          </a:endParaRPr>
        </a:p>
      </dsp:txBody>
      <dsp:txXfrm rot="5400000">
        <a:off x="4271035" y="-1534770"/>
        <a:ext cx="1219200" cy="4593539"/>
      </dsp:txXfrm>
    </dsp:sp>
    <dsp:sp modelId="{96BE2B31-D87C-43E1-BE64-4C27B13F4AA4}">
      <dsp:nvSpPr>
        <dsp:cNvPr id="3" name="Rounded Rectangle 2"/>
        <dsp:cNvSpPr/>
      </dsp:nvSpPr>
      <dsp:spPr bwMode="white">
        <a:xfrm>
          <a:off x="0" y="0"/>
          <a:ext cx="2583866" cy="1524000"/>
        </a:xfrm>
        <a:prstGeom prst="roundRect">
          <a:avLst/>
        </a:prstGeom>
      </dsp:spPr>
      <dsp:style>
        <a:lnRef idx="0">
          <a:schemeClr val="lt1"/>
        </a:lnRef>
        <a:fillRef idx="3">
          <a:schemeClr val="accent5"/>
        </a:fillRef>
        <a:effectRef idx="2">
          <a:scrgbClr r="0" g="0" b="0"/>
        </a:effectRef>
        <a:fontRef idx="minor">
          <a:schemeClr val="lt1"/>
        </a:fontRef>
      </dsp:style>
      <dsp:txBody>
        <a:bodyPr vert="horz" wrap="square" lIns="121920" tIns="60960" rIns="12192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200"/>
            <a:t>Shape</a:t>
          </a:r>
          <a:endParaRPr lang="en-US" sz="3200"/>
        </a:p>
      </dsp:txBody>
      <dsp:txXfrm>
        <a:off x="0" y="0"/>
        <a:ext cx="2583866" cy="1524000"/>
      </dsp:txXfrm>
    </dsp:sp>
    <dsp:sp modelId="{6EB2A58E-CA03-4F76-94B6-D8FE50231963}">
      <dsp:nvSpPr>
        <dsp:cNvPr id="6" name="Round Same Side Corner Rectangle 5"/>
        <dsp:cNvSpPr/>
      </dsp:nvSpPr>
      <dsp:spPr bwMode="white">
        <a:xfrm rot="5400000">
          <a:off x="4271035" y="65430"/>
          <a:ext cx="1219200" cy="4593539"/>
        </a:xfrm>
        <a:prstGeom prst="round2SameRect">
          <a:avLst/>
        </a:prstGeom>
      </dsp:spPr>
      <dsp:style>
        <a:lnRef idx="1">
          <a:schemeClr val="accent5">
            <a:alpha val="90000"/>
            <a:tint val="40000"/>
          </a:schemeClr>
        </a:lnRef>
        <a:fillRef idx="1">
          <a:schemeClr val="accent5">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altLang="zh-CN" sz="2000" dirty="0">
              <a:solidFill>
                <a:schemeClr val="dk1"/>
              </a:solidFill>
              <a:latin typeface="Arial" panose="020B0604020202020204" pitchFamily="34" charset="0"/>
              <a:ea typeface="Arial" panose="020B0604020202020204" pitchFamily="34" charset="0"/>
              <a:sym typeface="Arial" panose="020B0604020202020204" pitchFamily="34" charset="0"/>
            </a:rPr>
            <a:t>The dataset contains missing values (null values). We need to handle that.</a:t>
          </a:r>
          <a:endParaRPr lang="en-US" altLang="zh-CN" sz="2000" dirty="0">
            <a:solidFill>
              <a:schemeClr val="dk1"/>
            </a:solidFill>
            <a:latin typeface="Arial" panose="020B0604020202020204" pitchFamily="34" charset="0"/>
            <a:ea typeface="Arial" panose="020B0604020202020204" pitchFamily="34" charset="0"/>
            <a:sym typeface="Arial" panose="020B0604020202020204" pitchFamily="34" charset="0"/>
          </a:endParaRPr>
        </a:p>
      </dsp:txBody>
      <dsp:txXfrm rot="5400000">
        <a:off x="4271035" y="65430"/>
        <a:ext cx="1219200" cy="4593539"/>
      </dsp:txXfrm>
    </dsp:sp>
    <dsp:sp modelId="{EBD335B5-8308-49CB-9630-99D852747B1F}">
      <dsp:nvSpPr>
        <dsp:cNvPr id="5" name="Rounded Rectangle 4"/>
        <dsp:cNvSpPr/>
      </dsp:nvSpPr>
      <dsp:spPr bwMode="white">
        <a:xfrm>
          <a:off x="0" y="1600200"/>
          <a:ext cx="2583866" cy="1524000"/>
        </a:xfrm>
        <a:prstGeom prst="roundRect">
          <a:avLst/>
        </a:prstGeom>
      </dsp:spPr>
      <dsp:style>
        <a:lnRef idx="0">
          <a:schemeClr val="lt1"/>
        </a:lnRef>
        <a:fillRef idx="3">
          <a:schemeClr val="accent5"/>
        </a:fillRef>
        <a:effectRef idx="2">
          <a:scrgbClr r="0" g="0" b="0"/>
        </a:effectRef>
        <a:fontRef idx="minor">
          <a:schemeClr val="lt1"/>
        </a:fontRef>
      </dsp:style>
      <dsp:txBody>
        <a:bodyPr vert="horz" wrap="square" lIns="121920" tIns="60960" rIns="12192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200"/>
            <a:t>Null </a:t>
          </a:r>
          <a:r>
            <a:rPr lang="en-US" sz="3700"/>
            <a:t>Values</a:t>
          </a:r>
          <a:endParaRPr lang="en-US" sz="3700"/>
        </a:p>
      </dsp:txBody>
      <dsp:txXfrm>
        <a:off x="0" y="1600200"/>
        <a:ext cx="2583866" cy="1524000"/>
      </dsp:txXfrm>
    </dsp:sp>
    <dsp:sp modelId="{64028F0D-BE57-4642-92F7-303D4E45C524}">
      <dsp:nvSpPr>
        <dsp:cNvPr id="8" name="Round Same Side Corner Rectangle 7"/>
        <dsp:cNvSpPr/>
      </dsp:nvSpPr>
      <dsp:spPr bwMode="white">
        <a:xfrm rot="5400000">
          <a:off x="4271035" y="1665630"/>
          <a:ext cx="1219200" cy="4593539"/>
        </a:xfrm>
        <a:prstGeom prst="round2SameRect">
          <a:avLst/>
        </a:prstGeom>
      </dsp:spPr>
      <dsp:style>
        <a:lnRef idx="1">
          <a:schemeClr val="accent5">
            <a:alpha val="90000"/>
            <a:tint val="40000"/>
          </a:schemeClr>
        </a:lnRef>
        <a:fillRef idx="1">
          <a:schemeClr val="accent5">
            <a:alpha val="90000"/>
            <a:tint val="40000"/>
          </a:schemeClr>
        </a:fillRef>
        <a:effectRef idx="0">
          <a:scrgbClr r="0" g="0" b="0"/>
        </a:effectRef>
        <a:fontRef idx="minor"/>
      </dsp:style>
      <dsp:txBody>
        <a:bodyPr rot="-5400000" vert="horz" wrap="square"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altLang="zh-CN" sz="2000" dirty="0">
              <a:solidFill>
                <a:schemeClr val="dk1"/>
              </a:solidFill>
              <a:latin typeface="Arial" panose="020B0604020202020204" pitchFamily="34" charset="0"/>
              <a:ea typeface="Arial" panose="020B0604020202020204" pitchFamily="34" charset="0"/>
              <a:sym typeface="Arial" panose="020B0604020202020204" pitchFamily="34" charset="0"/>
            </a:rPr>
            <a:t>We need to build model to predict the sale price of the houses. We are using regression techniques. </a:t>
          </a:r>
          <a:endParaRPr lang="en-US" altLang="zh-CN" sz="2000" dirty="0">
            <a:solidFill>
              <a:schemeClr val="dk1"/>
            </a:solidFill>
            <a:latin typeface="Arial" panose="020B0604020202020204" pitchFamily="34" charset="0"/>
            <a:ea typeface="Arial" panose="020B0604020202020204" pitchFamily="34" charset="0"/>
            <a:sym typeface="Arial" panose="020B0604020202020204" pitchFamily="34" charset="0"/>
          </a:endParaRPr>
        </a:p>
      </dsp:txBody>
      <dsp:txXfrm rot="5400000">
        <a:off x="4271035" y="1665630"/>
        <a:ext cx="1219200" cy="4593539"/>
      </dsp:txXfrm>
    </dsp:sp>
    <dsp:sp modelId="{B093CE78-670B-40EB-95CF-315E334D550F}">
      <dsp:nvSpPr>
        <dsp:cNvPr id="7" name="Rounded Rectangle 6"/>
        <dsp:cNvSpPr/>
      </dsp:nvSpPr>
      <dsp:spPr bwMode="white">
        <a:xfrm>
          <a:off x="0" y="3200400"/>
          <a:ext cx="2583866" cy="1524000"/>
        </a:xfrm>
        <a:prstGeom prst="roundRect">
          <a:avLst/>
        </a:prstGeom>
      </dsp:spPr>
      <dsp:style>
        <a:lnRef idx="0">
          <a:schemeClr val="lt1"/>
        </a:lnRef>
        <a:fillRef idx="3">
          <a:schemeClr val="accent5"/>
        </a:fillRef>
        <a:effectRef idx="2">
          <a:scrgbClr r="0" g="0" b="0"/>
        </a:effectRef>
        <a:fontRef idx="minor">
          <a:schemeClr val="lt1"/>
        </a:fontRef>
      </dsp:style>
      <dsp:txBody>
        <a:bodyPr vert="horz" wrap="square" lIns="121920" tIns="60960" rIns="12192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200"/>
            <a:t>Problem Statement</a:t>
          </a:r>
          <a:endParaRPr lang="en-US" sz="3200"/>
        </a:p>
      </dsp:txBody>
      <dsp:txXfrm>
        <a:off x="0" y="3200400"/>
        <a:ext cx="2583866" cy="1524000"/>
      </dsp:txXfrm>
    </dsp:sp>
  </dsp:spTree>
</dsp:drawing>
</file>

<file path=ppt/diagrams/layout2.xml><?xml version="1.0" encoding="utf-8"?>
<dgm:layoutDef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rot="90" type="round2SameRect" r:blip="">
                    <dgm:adjLst/>
                  </dgm:shape>
                </dgm:if>
                <dgm:else name="Name12">
                  <dgm:shape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dgm:ruleLst>
            </dgm:layoutNode>
          </dgm:if>
          <dgm:else name="Name13"/>
        </dgm:choose>
      </dgm:layoutNode>
      <dgm:forEach name="Name14" axis="followSib" ptType="sibTrans" cnt="1">
        <dgm:layoutNode name="sp">
          <dgm:alg type="sp"/>
          <dgm:shape r:blip="">
            <dgm:adjLst/>
          </dgm:shape>
          <dgm:presOf/>
          <dgm:constrLst/>
          <dgm:ruleLst/>
        </dgm:layoutNode>
      </dgm:forEach>
    </dgm:forEach>
  </dgm:layoutNode>
</dgm:layoutDef>
</file>

<file path=ppt/diagrams/quickStyle2.xml><?xml version="1.0" encoding="utf-8"?>
<dgm:styleDef xmlns:a="http://schemas.openxmlformats.org/drawingml/2006/main" xmlns:dgm="http://schemas.openxmlformats.org/drawingml/2006/diagram"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itchFamily="34" charset="0"/>
                <a:ea typeface="Arial"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itchFamily="34" charset="0"/>
                <a:ea typeface="Arial" pitchFamily="34" charset="0"/>
              </a:defRPr>
            </a:lvl1pPr>
          </a:lstStyle>
          <a:p>
            <a:fld id="{D2A48B96-639E-45A3-A0BA-2464DFDB1FAA}" type="datetimeFigureOut">
              <a:rPr lang="zh-CN" altLang="en-US" smtClean="0"/>
              <a:t>2022/3/1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itchFamily="34" charset="0"/>
                <a:ea typeface="Arial"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itchFamily="34" charset="0"/>
                <a:ea typeface="Arial" pitchFamily="34" charset="0"/>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Arial" pitchFamily="34" charset="0"/>
        <a:cs typeface="+mn-cs"/>
      </a:defRPr>
    </a:lvl1pPr>
    <a:lvl2pPr marL="457200" algn="l" defTabSz="914400" rtl="0" eaLnBrk="1" latinLnBrk="0" hangingPunct="1">
      <a:defRPr sz="1200" kern="1200">
        <a:solidFill>
          <a:schemeClr val="tx1"/>
        </a:solidFill>
        <a:latin typeface="Arial" pitchFamily="34" charset="0"/>
        <a:ea typeface="Arial" pitchFamily="34" charset="0"/>
        <a:cs typeface="+mn-cs"/>
      </a:defRPr>
    </a:lvl2pPr>
    <a:lvl3pPr marL="914400" algn="l" defTabSz="914400" rtl="0" eaLnBrk="1" latinLnBrk="0" hangingPunct="1">
      <a:defRPr sz="1200" kern="1200">
        <a:solidFill>
          <a:schemeClr val="tx1"/>
        </a:solidFill>
        <a:latin typeface="Arial" pitchFamily="34" charset="0"/>
        <a:ea typeface="Arial" pitchFamily="34" charset="0"/>
        <a:cs typeface="+mn-cs"/>
      </a:defRPr>
    </a:lvl3pPr>
    <a:lvl4pPr marL="1371600" algn="l" defTabSz="914400" rtl="0" eaLnBrk="1" latinLnBrk="0" hangingPunct="1">
      <a:defRPr sz="1200" kern="1200">
        <a:solidFill>
          <a:schemeClr val="tx1"/>
        </a:solidFill>
        <a:latin typeface="Arial" pitchFamily="34" charset="0"/>
        <a:ea typeface="Arial" pitchFamily="34" charset="0"/>
        <a:cs typeface="+mn-cs"/>
      </a:defRPr>
    </a:lvl4pPr>
    <a:lvl5pPr marL="1828800" algn="l" defTabSz="914400" rtl="0" eaLnBrk="1" latinLnBrk="0" hangingPunct="1">
      <a:defRPr sz="1200" kern="1200">
        <a:solidFill>
          <a:schemeClr val="tx1"/>
        </a:solidFill>
        <a:latin typeface="Arial" pitchFamily="34" charset="0"/>
        <a:ea typeface="Arial"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ct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p>
            <a:fld id="{30E52953-DCF6-4C12-953D-B209004BFD34}" type="datetimeFigureOut">
              <a:rPr lang="zh-CN" altLang="en-US" smtClean="0"/>
              <a:t>2022/3/1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Slide Number Placeholder 10"/>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a:xfrm>
            <a:off x="670560" y="4983480"/>
            <a:ext cx="10911840" cy="1051560"/>
          </a:xfrm>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E52953-DCF6-4C12-953D-B209004BFD34}" type="datetimeFigureOut">
              <a:rPr lang="zh-CN" altLang="en-US" smtClean="0"/>
              <a:t>2022/3/1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839200" y="533405"/>
            <a:ext cx="2641600" cy="5257799"/>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E52953-DCF6-4C12-953D-B209004BFD34}" type="datetimeFigureOut">
              <a:rPr lang="zh-CN" altLang="en-US" smtClean="0"/>
              <a:t>2022/3/1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a:xfrm>
            <a:off x="670560" y="4983480"/>
            <a:ext cx="10911840" cy="1051560"/>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E52953-DCF6-4C12-953D-B209004BFD34}" type="datetimeFigureOut">
              <a:rPr lang="zh-CN" altLang="en-US" smtClean="0"/>
              <a:t>2022/3/1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spTree>
      <p:nvGrpSpPr>
        <p:cNvPr id="1" name=""/>
        <p:cNvGrpSpPr/>
        <p:nvPr/>
      </p:nvGrpSpPr>
      <p:grpSpPr>
        <a:xfrm>
          <a:off x="0" y="0"/>
          <a: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ct val="0"/>
              </a:spcBef>
              <a:spcAft>
                <a:spcPct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0E52953-DCF6-4C12-953D-B209004BFD34}" type="datetimeFigureOut">
              <a:rPr lang="zh-CN" altLang="en-US" smtClean="0"/>
              <a:t>2022/3/1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0E52953-DCF6-4C12-953D-B209004BFD34}" type="datetimeFigureOut">
              <a:rPr lang="zh-CN" altLang="en-US" smtClean="0"/>
              <a:t>2022/3/1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670560" y="4983480"/>
            <a:ext cx="10911840" cy="1051560"/>
          </a:xfrm>
        </p:spPr>
        <p:txBody>
          <a:bodyPr anchor="b"/>
          <a:lstStyle>
            <a:lvl1pPr>
              <a:defRPr b="1"/>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0E52953-DCF6-4C12-953D-B209004BFD34}" type="datetimeFigureOut">
              <a:rPr lang="zh-CN" altLang="en-US" smtClean="0"/>
              <a:t>2022/3/1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0E52953-DCF6-4C12-953D-B209004BFD34}" type="datetimeFigureOut">
              <a:rPr lang="zh-CN" altLang="en-US" smtClean="0"/>
              <a:t>2022/3/1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30E52953-DCF6-4C12-953D-B209004BFD34}" type="datetimeFigureOut">
              <a:rPr lang="zh-CN" altLang="en-US" smtClean="0"/>
              <a:t>2022/3/1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ct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0E52953-DCF6-4C12-953D-B209004BFD34}" type="datetimeFigureOut">
              <a:rPr lang="zh-CN" altLang="en-US" smtClean="0"/>
              <a:t>2022/3/1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ct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0E52953-DCF6-4C12-953D-B209004BFD34}" type="datetimeFigureOut">
              <a:rPr lang="zh-CN" altLang="en-US" smtClean="0"/>
              <a:t>2022/3/1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A2D2F01-6EB2-4151-A559-0337EA4A4272}" type="slidenum">
              <a:rPr lang="zh-CN" altLang="en-US" smtClean="0"/>
              <a:t>‹#›</a:t>
            </a:fld>
            <a:endParaRPr lang="zh-CN" altLang="en-US"/>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lstStyle>
          <a:p>
            <a:r>
              <a:rPr kumimoji="0" lang="en-US" smtClean="0"/>
              <a:t>Click icon to add picture</a:t>
            </a:r>
            <a:endParaRPr kumimoji="0"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2"/>
      </p:bgRef>
    </p:bg>
    <p:spTree>
      <p:nvGrpSpPr>
        <p:cNvPr id="1" name=""/>
        <p:cNvGrpSpPr/>
        <p:nvPr/>
      </p:nvGrpSpPr>
      <p:grpSpPr>
        <a:xfrm>
          <a:off x="0" y="0"/>
          <a: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lstStyle>
          <a:p>
            <a:fld id="{30E52953-DCF6-4C12-953D-B209004BFD34}" type="datetimeFigureOut">
              <a:rPr lang="zh-CN" altLang="en-US" smtClean="0"/>
              <a:t>2022/3/1</a:t>
            </a:fld>
            <a:endParaRPr lang="zh-CN" altLang="en-US"/>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lstStyle>
          <a:p>
            <a:endParaRPr lang="zh-CN" altLang="en-US"/>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lstStyle>
          <a:p>
            <a:fld id="{1A2D2F01-6EB2-4151-A559-0337EA4A427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p:timing/>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Tx/>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Tx/>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Tx/>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Tx/>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Tx/>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Tx/>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Tx/>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3.png" /><Relationship Id="rId4" Type="http://schemas.openxmlformats.org/officeDocument/2006/relationships/image" Target="../media/image4.png" /><Relationship Id="rId5" Type="http://schemas.openxmlformats.org/officeDocument/2006/relationships/image" Target="../media/image5.png" /><Relationship Id="rId6" Type="http://schemas.openxmlformats.org/officeDocument/2006/relationships/image" Target="../media/image6.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1.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2.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4.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5.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6.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7.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8.png" /><Relationship Id="rId3" Type="http://schemas.openxmlformats.org/officeDocument/2006/relationships/image" Target="../media/image19.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0.png" /><Relationship Id="rId3" Type="http://schemas.openxmlformats.org/officeDocument/2006/relationships/image" Target="../media/image21.pn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2.png" /><Relationship Id="rId3" Type="http://schemas.openxmlformats.org/officeDocument/2006/relationships/image" Target="../media/image23.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jpeg" /><Relationship Id="rId3" Type="http://schemas.openxmlformats.org/officeDocument/2006/relationships/tags" Target="../tags/tag1.xml" /><Relationship Id="rId4" Type="http://schemas.openxmlformats.org/officeDocument/2006/relationships/image" Target="../media/image8.jpe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4.pn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5.pn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6.pn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7.pn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8.pn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9.pn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0.pn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1.pn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2.png"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3.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9.jpeg"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4.pn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5.pn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6.png"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7.png" /><Relationship Id="rId3" Type="http://schemas.openxmlformats.org/officeDocument/2006/relationships/image" Target="../media/image38.pn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9.png"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0.pn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1.png"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2.png"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3.png" /><Relationship Id="rId3" Type="http://schemas.openxmlformats.org/officeDocument/2006/relationships/image" Target="../media/image44.png"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5.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diagramData" Target="../diagrams/data2.xml" /><Relationship Id="rId3" Type="http://schemas.openxmlformats.org/officeDocument/2006/relationships/diagramLayout" Target="../diagrams/layout2.xml" /><Relationship Id="rId4" Type="http://schemas.openxmlformats.org/officeDocument/2006/relationships/diagramQuickStyle" Target="../diagrams/quickStyle2.xml" /><Relationship Id="rId5" Type="http://schemas.openxmlformats.org/officeDocument/2006/relationships/diagramColors" Target="../diagrams/colors2.xml" /><Relationship Id="rId6" Type="http://schemas.microsoft.com/office/2007/relationships/diagramDrawing" Target="../diagrams/drawing1.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6.jpeg"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7.emf" /><Relationship Id="rId3" Type="http://schemas.openxmlformats.org/officeDocument/2006/relationships/image" Target="../media/image48.png"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9.png"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0.png"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6.jpeg"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1.jpeg"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2.png" /><Relationship Id="rId3" Type="http://schemas.openxmlformats.org/officeDocument/2006/relationships/image" Target="../media/image53.png"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4.png" /><Relationship Id="rId3" Type="http://schemas.openxmlformats.org/officeDocument/2006/relationships/image" Target="../media/image55.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jpe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0.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Title 4" title=""/>
          <p:cNvSpPr>
            <a:spLocks noGrp="1"/>
          </p:cNvSpPr>
          <p:nvPr>
            <p:ph type="ctrTitle"/>
          </p:nvPr>
        </p:nvSpPr>
        <p:spPr/>
        <p:txBody>
          <a:bodyPr lIns="45720" rIns="45720" bIns="45720">
            <a:normAutofit/>
          </a:bodyPr>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kumimoji="0" lang="en-US" smtClean="0"/>
              <a:t>Click to edit Master title style</a:t>
            </a:r>
          </a:p>
        </p:txBody>
      </p:sp>
      <p:sp>
        <p:nvSpPr>
          <p:cNvPr id="3" name="Subtitle 19" title=""/>
          <p:cNvSpPr>
            <a:spLocks noGrp="1"/>
          </p:cNvSpPr>
          <p:nvPr>
            <p:ph type="subTitle" idx="1"/>
          </p:nvPr>
        </p:nvSpPr>
        <p:spPr/>
        <p:txBody>
          <a:bodyPr lIns="182880" tIns="0">
            <a:normAutofit/>
          </a:bodyPr>
          <a:lstStyle>
            <a:lvl1pPr marL="36576" indent="0" algn="r">
              <a:spcBef>
                <a:spcPct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p>
        </p:txBody>
      </p:sp>
      <p:grpSp>
        <p:nvGrpSpPr>
          <p:cNvPr id="4" name="" title=""/>
          <p:cNvGrpSpPr/>
          <p:nvPr/>
        </p:nvGrpSpPr>
        <p:grpSpPr>
          <a:xfrm>
            <a:off x="-355600" y="-88900"/>
            <a:ext cx="12502942" cy="6858000"/>
            <a:chOff x="-990600" y="-723900"/>
            <a:chExt cx="12502942" cy="6858000"/>
          </a:xfrm>
        </p:grpSpPr>
        <p:sp>
          <p:nvSpPr>
            <p:cNvPr id="5" name="New shape" title=""/>
            <p:cNvSpPr/>
            <p:nvPr/>
          </p:nvSpPr>
          <p:spPr>
            <a:xfrm>
              <a:off x="-990600" y="-723900"/>
              <a:ext cx="12192000" cy="6858000"/>
            </a:xfrm>
            <a:custGeom>
              <a:rect l="l" t="t" r="r" b="b"/>
              <a:pathLst>
                <a:path w="12192000" h="6858000">
                  <a:moveTo>
                    <a:pt x="0" y="0"/>
                  </a:moveTo>
                  <a:lnTo>
                    <a:pt x="12192000" y="0"/>
                  </a:lnTo>
                  <a:lnTo>
                    <a:pt x="12192000" y="6858000"/>
                  </a:lnTo>
                  <a:lnTo>
                    <a:pt x="0" y="6858000"/>
                  </a:lnTo>
                  <a:close/>
                </a:path>
              </a:pathLst>
            </a:custGeom>
            <a:solidFill>
              <a:srgbClr val="E3DED1">
                <a:alpha val="100000"/>
              </a:srgbClr>
            </a:solidFill>
          </p:spPr>
          <p:txBody>
            <a:bodyPr rtlCol="0" anchor="ctr"/>
            <a:lstStyle/>
            <a:p>
              <a:pPr algn="ctr"/>
            </a:p>
          </p:txBody>
        </p:sp>
        <p:pic>
          <p:nvPicPr>
            <p:cNvPr id="6" name="New picture" title=""/>
            <p:cNvPicPr/>
            <p:nvPr/>
          </p:nvPicPr>
          <p:blipFill>
            <a:blip r:embed="rId2"/>
            <a:stretch>
              <a:fillRect/>
            </a:stretch>
          </p:blipFill>
          <p:spPr>
            <a:xfrm>
              <a:off x="-342900" y="-381000"/>
              <a:ext cx="11582400" cy="6400800"/>
            </a:xfrm>
            <a:prstGeom prst="rect">
              <a:avLst/>
            </a:prstGeom>
          </p:spPr>
        </p:pic>
        <p:sp>
          <p:nvSpPr>
            <p:cNvPr id="7" name="New shape" title=""/>
            <p:cNvSpPr/>
            <p:nvPr/>
          </p:nvSpPr>
          <p:spPr>
            <a:xfrm>
              <a:off x="-228600" y="-305816"/>
              <a:ext cx="11376025" cy="6196837"/>
            </a:xfrm>
            <a:custGeom>
              <a:rect l="l" t="t" r="r" b="b"/>
              <a:pathLst>
                <a:path w="11376025" h="6196837">
                  <a:moveTo>
                    <a:pt x="0" y="128904"/>
                  </a:moveTo>
                  <a:cubicBezTo>
                    <a:pt x="0" y="57784"/>
                    <a:pt x="57784" y="0"/>
                    <a:pt x="128905" y="0"/>
                  </a:cubicBezTo>
                  <a:lnTo>
                    <a:pt x="11247119" y="0"/>
                  </a:lnTo>
                  <a:lnTo>
                    <a:pt x="11247119" y="0"/>
                  </a:lnTo>
                  <a:cubicBezTo>
                    <a:pt x="11318367" y="0"/>
                    <a:pt x="11376025" y="57784"/>
                    <a:pt x="11376025" y="128904"/>
                  </a:cubicBezTo>
                  <a:cubicBezTo>
                    <a:pt x="11376025" y="128904"/>
                    <a:pt x="11376025" y="128904"/>
                    <a:pt x="11376025" y="128904"/>
                  </a:cubicBezTo>
                  <a:lnTo>
                    <a:pt x="11376025" y="6067806"/>
                  </a:lnTo>
                  <a:lnTo>
                    <a:pt x="11376025" y="6067806"/>
                  </a:lnTo>
                  <a:cubicBezTo>
                    <a:pt x="11376025" y="6139052"/>
                    <a:pt x="11318367" y="6196837"/>
                    <a:pt x="11247119" y="6196837"/>
                  </a:cubicBezTo>
                  <a:lnTo>
                    <a:pt x="128905" y="6196837"/>
                  </a:lnTo>
                  <a:lnTo>
                    <a:pt x="128905" y="6196837"/>
                  </a:lnTo>
                  <a:cubicBezTo>
                    <a:pt x="57784" y="6196837"/>
                    <a:pt x="0" y="6139052"/>
                    <a:pt x="0" y="6067806"/>
                  </a:cubicBezTo>
                  <a:close/>
                </a:path>
              </a:pathLst>
            </a:custGeom>
            <a:solidFill>
              <a:srgbClr val="FFFFFF">
                <a:alpha val="100000"/>
              </a:srgbClr>
            </a:solidFill>
          </p:spPr>
          <p:txBody>
            <a:bodyPr rtlCol="0" anchor="ctr"/>
            <a:lstStyle/>
            <a:p>
              <a:pPr algn="ctr"/>
            </a:p>
          </p:txBody>
        </p:sp>
        <p:sp>
          <p:nvSpPr>
            <p:cNvPr id="8" name="New shape" title=""/>
            <p:cNvSpPr/>
            <p:nvPr/>
          </p:nvSpPr>
          <p:spPr>
            <a:xfrm>
              <a:off x="-228600" y="-305816"/>
              <a:ext cx="11376025" cy="6196837"/>
            </a:xfrm>
            <a:custGeom>
              <a:rect l="l" t="t" r="r" b="b"/>
              <a:pathLst>
                <a:path w="11376025" h="6196837">
                  <a:moveTo>
                    <a:pt x="0" y="128904"/>
                  </a:moveTo>
                  <a:cubicBezTo>
                    <a:pt x="0" y="57784"/>
                    <a:pt x="57784" y="0"/>
                    <a:pt x="128905" y="0"/>
                  </a:cubicBezTo>
                  <a:lnTo>
                    <a:pt x="11247119" y="0"/>
                  </a:lnTo>
                  <a:lnTo>
                    <a:pt x="11247119" y="0"/>
                  </a:lnTo>
                  <a:cubicBezTo>
                    <a:pt x="11318367" y="0"/>
                    <a:pt x="11376025" y="57784"/>
                    <a:pt x="11376025" y="128904"/>
                  </a:cubicBezTo>
                  <a:cubicBezTo>
                    <a:pt x="11376025" y="128904"/>
                    <a:pt x="11376025" y="128904"/>
                    <a:pt x="11376025" y="128904"/>
                  </a:cubicBezTo>
                  <a:lnTo>
                    <a:pt x="11376025" y="6067806"/>
                  </a:lnTo>
                  <a:lnTo>
                    <a:pt x="11376025" y="6067806"/>
                  </a:lnTo>
                  <a:cubicBezTo>
                    <a:pt x="11376025" y="6139052"/>
                    <a:pt x="11318367" y="6196837"/>
                    <a:pt x="11247119" y="6196837"/>
                  </a:cubicBezTo>
                  <a:lnTo>
                    <a:pt x="128905" y="6196837"/>
                  </a:lnTo>
                  <a:lnTo>
                    <a:pt x="128905" y="6196837"/>
                  </a:lnTo>
                  <a:cubicBezTo>
                    <a:pt x="57784" y="6196837"/>
                    <a:pt x="0" y="6139052"/>
                    <a:pt x="0" y="6067806"/>
                  </a:cubicBezTo>
                  <a:close/>
                </a:path>
              </a:pathLst>
            </a:custGeom>
            <a:ln w="2000">
              <a:solidFill>
                <a:srgbClr val="A4A3A3">
                  <a:alpha val="100000"/>
                </a:srgbClr>
              </a:solidFill>
            </a:ln>
          </p:spPr>
          <p:txBody>
            <a:bodyPr rtlCol="0" anchor="ctr"/>
            <a:lstStyle/>
            <a:p>
              <a:pPr algn="ctr"/>
            </a:p>
          </p:txBody>
        </p:sp>
        <p:pic>
          <p:nvPicPr>
            <p:cNvPr id="9" name="New picture" title=""/>
            <p:cNvPicPr/>
            <p:nvPr/>
          </p:nvPicPr>
          <p:blipFill>
            <a:blip r:embed="rId3"/>
            <a:stretch>
              <a:fillRect/>
            </a:stretch>
          </p:blipFill>
          <p:spPr>
            <a:xfrm>
              <a:off x="-254000" y="-419100"/>
              <a:ext cx="11430000" cy="6375400"/>
            </a:xfrm>
            <a:prstGeom prst="rect">
              <a:avLst/>
            </a:prstGeom>
          </p:spPr>
        </p:pic>
        <p:sp>
          <p:nvSpPr>
            <p:cNvPr id="10" name="New shape" title=""/>
            <p:cNvSpPr/>
            <p:nvPr/>
          </p:nvSpPr>
          <p:spPr>
            <a:xfrm>
              <a:off x="-35941" y="-193548"/>
              <a:ext cx="11004421" cy="5948806"/>
            </a:xfrm>
            <a:custGeom>
              <a:rect l="l" t="t" r="r" b="b"/>
              <a:pathLst>
                <a:path w="11004421" h="5948806">
                  <a:moveTo>
                    <a:pt x="0" y="0"/>
                  </a:moveTo>
                  <a:lnTo>
                    <a:pt x="11004423" y="0"/>
                  </a:lnTo>
                  <a:lnTo>
                    <a:pt x="11004423" y="5948807"/>
                  </a:lnTo>
                  <a:lnTo>
                    <a:pt x="0" y="5948807"/>
                  </a:lnTo>
                  <a:close/>
                </a:path>
              </a:pathLst>
            </a:custGeom>
            <a:blipFill>
              <a:blip r:embed="rId4"/>
              <a:stretch>
                <a:fillRect/>
              </a:stretch>
            </a:blipFill>
          </p:spPr>
          <p:txBody>
            <a:bodyPr rtlCol="0" anchor="ctr"/>
            <a:lstStyle/>
            <a:p>
              <a:pPr algn="ctr"/>
            </a:p>
          </p:txBody>
        </p:sp>
        <p:pic>
          <p:nvPicPr>
            <p:cNvPr id="11" name="New picture" title=""/>
            <p:cNvPicPr/>
            <p:nvPr/>
          </p:nvPicPr>
          <p:blipFill>
            <a:blip r:embed="rId5"/>
            <a:stretch>
              <a:fillRect/>
            </a:stretch>
          </p:blipFill>
          <p:spPr>
            <a:xfrm>
              <a:off x="749300" y="393700"/>
              <a:ext cx="9436100" cy="2794000"/>
            </a:xfrm>
            <a:prstGeom prst="rect">
              <a:avLst/>
            </a:prstGeom>
          </p:spPr>
        </p:pic>
        <p:sp>
          <p:nvSpPr>
            <p:cNvPr id="12" name="New shape" title=""/>
            <p:cNvSpPr/>
            <p:nvPr/>
          </p:nvSpPr>
          <p:spPr>
            <a:xfrm>
              <a:off x="1687787" y="1340042"/>
              <a:ext cx="7006005" cy="923544"/>
            </a:xfrm>
            <a:prstGeom prst="rect">
              <a:avLst/>
            </a:prstGeom>
          </p:spPr>
          <p:txBody>
            <a:bodyPr wrap="none" rtlCol="0" anchor="t">
              <a:spAutoFit/>
            </a:bodyPr>
            <a:lstStyle/>
            <a:p>
              <a:pPr algn="l"/>
              <a:r>
                <a:rPr sz="5400" spc="0">
                  <a:solidFill>
                    <a:srgbClr val="FFFFFF"/>
                  </a:solidFill>
                  <a:latin typeface="ABeeZee"/>
                </a:rPr>
                <a:t>Housing Price Project</a:t>
              </a:r>
            </a:p>
          </p:txBody>
        </p:sp>
        <p:pic>
          <p:nvPicPr>
            <p:cNvPr id="13" name="New picture" title=""/>
            <p:cNvPicPr/>
            <p:nvPr/>
          </p:nvPicPr>
          <p:blipFill>
            <a:blip r:embed="rId6"/>
            <a:stretch>
              <a:fillRect/>
            </a:stretch>
          </p:blipFill>
          <p:spPr>
            <a:xfrm>
              <a:off x="7061200" y="5207000"/>
              <a:ext cx="3962400" cy="660400"/>
            </a:xfrm>
            <a:prstGeom prst="rect">
              <a:avLst/>
            </a:prstGeom>
          </p:spPr>
        </p:pic>
        <p:sp>
          <p:nvSpPr>
            <p:cNvPr id="14" name="New shape" title=""/>
            <p:cNvSpPr/>
            <p:nvPr/>
          </p:nvSpPr>
          <p:spPr>
            <a:xfrm>
              <a:off x="7174230" y="5271770"/>
              <a:ext cx="3764152" cy="461645"/>
            </a:xfrm>
            <a:custGeom>
              <a:rect l="l" t="t" r="r" b="b"/>
              <a:pathLst>
                <a:path w="3764152" h="461645">
                  <a:moveTo>
                    <a:pt x="0" y="0"/>
                  </a:moveTo>
                  <a:lnTo>
                    <a:pt x="3764152" y="0"/>
                  </a:lnTo>
                  <a:lnTo>
                    <a:pt x="3764152" y="461645"/>
                  </a:lnTo>
                  <a:lnTo>
                    <a:pt x="0" y="461645"/>
                  </a:lnTo>
                  <a:close/>
                </a:path>
              </a:pathLst>
            </a:custGeom>
            <a:solidFill>
              <a:srgbClr val="656565">
                <a:alpha val="100000"/>
              </a:srgbClr>
            </a:solidFill>
          </p:spPr>
          <p:txBody>
            <a:bodyPr rtlCol="0" anchor="ctr"/>
            <a:lstStyle/>
            <a:p>
              <a:pPr algn="ctr"/>
            </a:p>
          </p:txBody>
        </p:sp>
        <p:sp>
          <p:nvSpPr>
            <p:cNvPr id="15" name="New shape" title=""/>
            <p:cNvSpPr/>
            <p:nvPr/>
          </p:nvSpPr>
          <p:spPr>
            <a:xfrm>
              <a:off x="7174230" y="5271770"/>
              <a:ext cx="3764152" cy="461645"/>
            </a:xfrm>
            <a:custGeom>
              <a:rect l="l" t="t" r="r" b="b"/>
              <a:pathLst>
                <a:path w="3764152" h="461645">
                  <a:moveTo>
                    <a:pt x="0" y="0"/>
                  </a:moveTo>
                  <a:lnTo>
                    <a:pt x="3764152" y="0"/>
                  </a:lnTo>
                  <a:lnTo>
                    <a:pt x="3764152" y="461645"/>
                  </a:lnTo>
                  <a:lnTo>
                    <a:pt x="0" y="461645"/>
                  </a:lnTo>
                  <a:close/>
                </a:path>
              </a:pathLst>
            </a:custGeom>
            <a:ln w="9525">
              <a:solidFill>
                <a:srgbClr val="000000">
                  <a:alpha val="100000"/>
                </a:srgbClr>
              </a:solidFill>
            </a:ln>
          </p:spPr>
          <p:txBody>
            <a:bodyPr rtlCol="0" anchor="ctr"/>
            <a:lstStyle/>
            <a:p>
              <a:pPr algn="ctr"/>
            </a:p>
          </p:txBody>
        </p:sp>
        <p:sp>
          <p:nvSpPr>
            <p:cNvPr id="16" name="New shape" title=""/>
            <p:cNvSpPr/>
            <p:nvPr/>
          </p:nvSpPr>
          <p:spPr>
            <a:xfrm>
              <a:off x="7174186" y="5276083"/>
              <a:ext cx="4338156" cy="461772"/>
            </a:xfrm>
            <a:prstGeom prst="rect">
              <a:avLst/>
            </a:prstGeom>
          </p:spPr>
          <p:txBody>
            <a:bodyPr wrap="none" rtlCol="0" anchor="t">
              <a:spAutoFit/>
            </a:bodyPr>
            <a:lstStyle/>
            <a:p>
              <a:pPr algn="l"/>
              <a:r>
                <a:rPr sz="2400" spc="0">
                  <a:solidFill>
                    <a:srgbClr val="FFFFFF"/>
                  </a:solidFill>
                  <a:latin typeface="ABeeZee"/>
                </a:rPr>
                <a:t>Submitted by: Abhilasha K N</a:t>
              </a:r>
            </a:p>
          </p:txBody>
        </p:sp>
      </p:gr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8" name="矩形 3"/>
          <p:cNvSpPr/>
          <p:nvPr/>
        </p:nvSpPr>
        <p:spPr>
          <a:xfrm>
            <a:off x="0" y="6657340"/>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Arial" pitchFamily="34" charset="0"/>
              <a:sym typeface="Arial" pitchFamily="34" charset="0"/>
            </a:endParaRPr>
          </a:p>
        </p:txBody>
      </p:sp>
      <p:pic>
        <p:nvPicPr>
          <p:cNvPr id="51" name="Picture 50" descr="dtype4"/>
          <p:cNvPicPr>
            <a:picLocks noChangeAspect="1"/>
          </p:cNvPicPr>
          <p:nvPr/>
        </p:nvPicPr>
        <p:blipFill>
          <a:blip r:embed="rId2"/>
          <a:srcRect b="970"/>
          <a:stretch>
            <a:fillRect/>
          </a:stretch>
        </p:blipFill>
        <p:spPr>
          <a:xfrm>
            <a:off x="2438400" y="285750"/>
            <a:ext cx="7451091" cy="6341110"/>
          </a:xfrm>
          <a:prstGeom prst="rect">
            <a:avLst/>
          </a:prstGeom>
        </p:spPr>
      </p:pic>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矩形 3"/>
          <p:cNvSpPr/>
          <p:nvPr/>
        </p:nvSpPr>
        <p:spPr>
          <a:xfrm>
            <a:off x="0" y="6671945"/>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Arial" pitchFamily="34" charset="0"/>
              <a:sym typeface="Arial" pitchFamily="34" charset="0"/>
            </a:endParaRPr>
          </a:p>
        </p:txBody>
      </p:sp>
      <p:pic>
        <p:nvPicPr>
          <p:cNvPr id="4" name="Picture 3" descr="v1"/>
          <p:cNvPicPr>
            <a:picLocks noChangeAspect="1"/>
          </p:cNvPicPr>
          <p:nvPr/>
        </p:nvPicPr>
        <p:blipFill>
          <a:blip r:embed="rId2"/>
          <a:stretch>
            <a:fillRect/>
          </a:stretch>
        </p:blipFill>
        <p:spPr>
          <a:xfrm>
            <a:off x="2987675" y="977900"/>
            <a:ext cx="6216651" cy="4902200"/>
          </a:xfrm>
          <a:prstGeom prst="rect">
            <a:avLst/>
          </a:prstGeom>
          <a:effectLst>
            <a:innerShdw blurRad="63500" dist="50800" dir="5400000">
              <a:prstClr val="black">
                <a:alpha val="50000"/>
              </a:prstClr>
            </a:innerShdw>
          </a:effectLst>
        </p:spPr>
      </p:pic>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3" name="Picture 2" descr="v2"/>
          <p:cNvPicPr>
            <a:picLocks noChangeAspect="1"/>
          </p:cNvPicPr>
          <p:nvPr/>
        </p:nvPicPr>
        <p:blipFill>
          <a:blip r:embed="rId2"/>
          <a:stretch>
            <a:fillRect/>
          </a:stretch>
        </p:blipFill>
        <p:spPr>
          <a:xfrm>
            <a:off x="1894206" y="807085"/>
            <a:ext cx="8403591" cy="5244465"/>
          </a:xfrm>
          <a:prstGeom prst="rect">
            <a:avLst/>
          </a:prstGeom>
          <a:effectLst>
            <a:innerShdw blurRad="63500" dist="50800" dir="5400000">
              <a:prstClr val="black">
                <a:alpha val="50000"/>
              </a:prstClr>
            </a:innerShdw>
          </a:effectLst>
        </p:spPr>
      </p:pic>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3" name="Picture 2" descr="v3"/>
          <p:cNvPicPr>
            <a:picLocks noChangeAspect="1"/>
          </p:cNvPicPr>
          <p:nvPr/>
        </p:nvPicPr>
        <p:blipFill>
          <a:blip r:embed="rId2"/>
          <a:stretch>
            <a:fillRect/>
          </a:stretch>
        </p:blipFill>
        <p:spPr>
          <a:xfrm>
            <a:off x="1483995" y="694055"/>
            <a:ext cx="9224011" cy="5470525"/>
          </a:xfrm>
          <a:prstGeom prst="rect">
            <a:avLst/>
          </a:prstGeom>
          <a:effectLst>
            <a:outerShdw blurRad="63500" sx="102000" sy="102000" algn="ctr" rotWithShape="0">
              <a:prstClr val="black">
                <a:alpha val="40000"/>
              </a:prstClr>
            </a:outerShdw>
          </a:effectLst>
        </p:spPr>
      </p:pic>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3" name="Picture 2" descr="v4"/>
          <p:cNvPicPr>
            <a:picLocks noChangeAspect="1"/>
          </p:cNvPicPr>
          <p:nvPr/>
        </p:nvPicPr>
        <p:blipFill>
          <a:blip r:embed="rId2"/>
          <a:stretch>
            <a:fillRect/>
          </a:stretch>
        </p:blipFill>
        <p:spPr>
          <a:xfrm>
            <a:off x="1356997" y="995047"/>
            <a:ext cx="9477375" cy="4867275"/>
          </a:xfrm>
          <a:prstGeom prst="rect">
            <a:avLst/>
          </a:prstGeom>
          <a:effectLst>
            <a:outerShdw blurRad="50800" dist="38100" dir="5400000" algn="t" rotWithShape="0">
              <a:prstClr val="black">
                <a:alpha val="40000"/>
              </a:prstClr>
            </a:outerShdw>
          </a:effectLst>
        </p:spPr>
      </p:pic>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3" name="Picture 2" descr="v5"/>
          <p:cNvPicPr>
            <a:picLocks noChangeAspect="1"/>
          </p:cNvPicPr>
          <p:nvPr/>
        </p:nvPicPr>
        <p:blipFill>
          <a:blip r:embed="rId2"/>
          <a:stretch>
            <a:fillRect/>
          </a:stretch>
        </p:blipFill>
        <p:spPr>
          <a:xfrm>
            <a:off x="2313940" y="465455"/>
            <a:ext cx="7563485" cy="5927090"/>
          </a:xfrm>
          <a:prstGeom prst="rect">
            <a:avLst/>
          </a:prstGeom>
          <a:effectLst>
            <a:outerShdw blurRad="50800" dist="38100" dir="5400000" algn="t" rotWithShape="0">
              <a:prstClr val="black">
                <a:alpha val="40000"/>
              </a:prstClr>
            </a:outerShdw>
          </a:effectLst>
        </p:spPr>
      </p:pic>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3" name="Picture 2" descr="v6"/>
          <p:cNvPicPr>
            <a:picLocks noChangeAspect="1"/>
          </p:cNvPicPr>
          <p:nvPr/>
        </p:nvPicPr>
        <p:blipFill>
          <a:blip r:embed="rId2"/>
          <a:stretch>
            <a:fillRect/>
          </a:stretch>
        </p:blipFill>
        <p:spPr>
          <a:xfrm>
            <a:off x="2261872" y="733425"/>
            <a:ext cx="7667625" cy="5391150"/>
          </a:xfrm>
          <a:prstGeom prst="rect">
            <a:avLst/>
          </a:prstGeom>
          <a:effectLst>
            <a:outerShdw blurRad="50800" dist="38100" dir="5400000" algn="t" rotWithShape="0">
              <a:prstClr val="black">
                <a:alpha val="40000"/>
              </a:prstClr>
            </a:outerShdw>
          </a:effectLst>
        </p:spPr>
      </p:pic>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3" name="Picture 2" descr="v7"/>
          <p:cNvPicPr>
            <a:picLocks noChangeAspect="1"/>
          </p:cNvPicPr>
          <p:nvPr/>
        </p:nvPicPr>
        <p:blipFill>
          <a:blip r:embed="rId2"/>
          <a:srcRect r="18901"/>
          <a:stretch>
            <a:fillRect/>
          </a:stretch>
        </p:blipFill>
        <p:spPr>
          <a:xfrm>
            <a:off x="710566" y="914402"/>
            <a:ext cx="4152265" cy="4742815"/>
          </a:xfrm>
          <a:prstGeom prst="rect">
            <a:avLst/>
          </a:prstGeom>
        </p:spPr>
      </p:pic>
      <p:pic>
        <p:nvPicPr>
          <p:cNvPr id="4" name="Picture 3" descr="v8"/>
          <p:cNvPicPr>
            <a:picLocks noChangeAspect="1"/>
          </p:cNvPicPr>
          <p:nvPr/>
        </p:nvPicPr>
        <p:blipFill>
          <a:blip r:embed="rId3"/>
          <a:stretch>
            <a:fillRect/>
          </a:stretch>
        </p:blipFill>
        <p:spPr>
          <a:xfrm>
            <a:off x="4862831" y="899160"/>
            <a:ext cx="7152005" cy="5059680"/>
          </a:xfrm>
          <a:prstGeom prst="rect">
            <a:avLst/>
          </a:prstGeom>
        </p:spPr>
      </p:pic>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3" name="Picture 2" descr="v9"/>
          <p:cNvPicPr>
            <a:picLocks noChangeAspect="1"/>
          </p:cNvPicPr>
          <p:nvPr/>
        </p:nvPicPr>
        <p:blipFill>
          <a:blip r:embed="rId2"/>
          <a:srcRect r="19243"/>
          <a:stretch>
            <a:fillRect/>
          </a:stretch>
        </p:blipFill>
        <p:spPr>
          <a:xfrm>
            <a:off x="678815" y="643255"/>
            <a:ext cx="4876800" cy="5572125"/>
          </a:xfrm>
          <a:prstGeom prst="rect">
            <a:avLst/>
          </a:prstGeom>
        </p:spPr>
      </p:pic>
      <p:pic>
        <p:nvPicPr>
          <p:cNvPr id="4" name="Picture 3" descr="v10"/>
          <p:cNvPicPr>
            <a:picLocks noChangeAspect="1"/>
          </p:cNvPicPr>
          <p:nvPr/>
        </p:nvPicPr>
        <p:blipFill>
          <a:blip r:embed="rId3"/>
          <a:stretch>
            <a:fillRect/>
          </a:stretch>
        </p:blipFill>
        <p:spPr>
          <a:xfrm>
            <a:off x="5370195" y="1559561"/>
            <a:ext cx="6579871" cy="3980815"/>
          </a:xfrm>
          <a:prstGeom prst="rect">
            <a:avLst/>
          </a:prstGeom>
        </p:spPr>
      </p:pic>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3" name="Picture 2" descr="v11"/>
          <p:cNvPicPr>
            <a:picLocks noChangeAspect="1"/>
          </p:cNvPicPr>
          <p:nvPr/>
        </p:nvPicPr>
        <p:blipFill>
          <a:blip r:embed="rId2"/>
          <a:stretch>
            <a:fillRect/>
          </a:stretch>
        </p:blipFill>
        <p:spPr>
          <a:xfrm>
            <a:off x="407035" y="273685"/>
            <a:ext cx="5690871" cy="4363720"/>
          </a:xfrm>
          <a:prstGeom prst="rect">
            <a:avLst/>
          </a:prstGeom>
        </p:spPr>
      </p:pic>
      <p:pic>
        <p:nvPicPr>
          <p:cNvPr id="4" name="Picture 3" descr="v12"/>
          <p:cNvPicPr>
            <a:picLocks noChangeAspect="1"/>
          </p:cNvPicPr>
          <p:nvPr/>
        </p:nvPicPr>
        <p:blipFill>
          <a:blip r:embed="rId3"/>
          <a:stretch>
            <a:fillRect/>
          </a:stretch>
        </p:blipFill>
        <p:spPr>
          <a:xfrm>
            <a:off x="5513069" y="1835152"/>
            <a:ext cx="6678931" cy="4774565"/>
          </a:xfrm>
          <a:prstGeom prst="rect">
            <a:avLst/>
          </a:prstGeom>
        </p:spPr>
      </p:pic>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1" name="Picture 10" descr="house-prices-500x330.jpg"/>
          <p:cNvPicPr>
            <a:picLocks noChangeAspect="1"/>
          </p:cNvPicPr>
          <p:nvPr/>
        </p:nvPicPr>
        <p:blipFill>
          <a:blip r:embed="rId2"/>
          <a:stretch>
            <a:fillRect/>
          </a:stretch>
        </p:blipFill>
        <p:spPr>
          <a:xfrm>
            <a:off x="0" y="10510"/>
            <a:ext cx="12192000" cy="6858000"/>
          </a:xfrm>
          <a:prstGeom prst="rect">
            <a:avLst/>
          </a:prstGeom>
        </p:spPr>
      </p:pic>
      <p:sp>
        <p:nvSpPr>
          <p:cNvPr id="4" name="Rectangle: Rounded Corners 1"/>
          <p:cNvSpPr/>
          <p:nvPr/>
        </p:nvSpPr>
        <p:spPr>
          <a:xfrm>
            <a:off x="1225891" y="1339911"/>
            <a:ext cx="9957116" cy="464573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sp>
        <p:nvSpPr>
          <p:cNvPr id="6" name="文本框 20"/>
          <p:cNvSpPr txBox="1"/>
          <p:nvPr/>
        </p:nvSpPr>
        <p:spPr>
          <a:xfrm>
            <a:off x="5288870" y="2532009"/>
            <a:ext cx="3989887" cy="707886"/>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a:ln>
                  <a:noFill/>
                </a:ln>
                <a:solidFill>
                  <a:schemeClr val="tx1">
                    <a:lumMod val="75000"/>
                    <a:lumOff val="25000"/>
                  </a:schemeClr>
                </a:solidFill>
                <a:uLnTx/>
                <a:uFillTx/>
                <a:latin typeface="Arial" pitchFamily="34" charset="0"/>
                <a:ea typeface="Arial" pitchFamily="34" charset="0"/>
                <a:sym typeface="Arial" pitchFamily="34" charset="0"/>
              </a:rPr>
              <a:t>Introduction</a:t>
            </a:r>
          </a:p>
        </p:txBody>
      </p:sp>
      <p:sp>
        <p:nvSpPr>
          <p:cNvPr id="7" name="TextBox 1164"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p:cNvSpPr txBox="1"/>
          <p:nvPr/>
        </p:nvSpPr>
        <p:spPr>
          <a:xfrm>
            <a:off x="5288870" y="3254161"/>
            <a:ext cx="3989887" cy="306705"/>
          </a:xfrm>
          <a:prstGeom prst="rect">
            <a:avLst/>
          </a:prstGeom>
          <a:noFill/>
        </p:spPr>
        <p:txBody>
          <a:bodyPr wrap="square" rtlCol="0">
            <a:spAutoFit/>
          </a:bodyPr>
          <a:lstStyle/>
          <a:p>
            <a:pPr marL="0" marR="0" lvl="0" indent="0" algn="dist" defTabSz="914400" rtl="0" eaLnBrk="1" fontAlgn="auto" latinLnBrk="0" hangingPunct="1">
              <a:lnSpc>
                <a:spcPct val="100000"/>
              </a:lnSpc>
              <a:spcBef>
                <a:spcPct val="0"/>
              </a:spcBef>
              <a:spcAft>
                <a:spcPct val="0"/>
              </a:spcAft>
              <a:buClrTx/>
              <a:buSzTx/>
              <a:buFontTx/>
              <a:buNone/>
              <a:defRPr/>
            </a:pPr>
            <a:r>
              <a:rPr kumimoji="0" lang="en-US" altLang="id-ID" sz="1400" b="0" i="0" u="none" strike="noStrike" kern="1200" cap="none" spc="0" normalizeH="0" baseline="0" noProof="0">
                <a:ln>
                  <a:noFill/>
                </a:ln>
                <a:solidFill>
                  <a:schemeClr val="tx1">
                    <a:lumMod val="75000"/>
                    <a:lumOff val="25000"/>
                  </a:schemeClr>
                </a:solidFill>
                <a:effectLst/>
                <a:uLnTx/>
                <a:uFillTx/>
                <a:latin typeface="Arial" pitchFamily="34" charset="0"/>
                <a:ea typeface="Arial" pitchFamily="34" charset="0"/>
                <a:sym typeface="Arial" pitchFamily="34" charset="0"/>
              </a:rPr>
              <a:t>Housing Price Prediction Project</a:t>
            </a:r>
          </a:p>
        </p:txBody>
      </p:sp>
      <p:sp>
        <p:nvSpPr>
          <p:cNvPr id="8" name="PA-文本框 9"/>
          <p:cNvSpPr txBox="1"/>
          <p:nvPr>
            <p:custDataLst>
              <p:tags r:id="rId3"/>
            </p:custDataLst>
          </p:nvPr>
        </p:nvSpPr>
        <p:spPr>
          <a:xfrm>
            <a:off x="5288917" y="3677921"/>
            <a:ext cx="5061585" cy="1772793"/>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zh-CN" sz="1400">
                <a:solidFill>
                  <a:schemeClr val="bg1">
                    <a:lumMod val="65000"/>
                  </a:schemeClr>
                </a:solidFill>
                <a:latin typeface="Arial" pitchFamily="34" charset="0"/>
                <a:ea typeface="Arial" pitchFamily="34" charset="0"/>
                <a:sym typeface="Arial" pitchFamily="34" charset="0"/>
              </a:rPr>
              <a:t>Houses are one of the necessary need of each and every person around the globe and therefore housing and real estate market is one of the markets which is one of the major contributors in the world’s economy. The main objective of this project is to build a model to predict the price of the houses based on the features mentioned in the dataset.</a:t>
            </a:r>
          </a:p>
        </p:txBody>
      </p:sp>
      <p:pic>
        <p:nvPicPr>
          <p:cNvPr id="12" name="Picture 11" descr="1.jpg"/>
          <p:cNvPicPr>
            <a:picLocks noChangeAspect="1"/>
          </p:cNvPicPr>
          <p:nvPr/>
        </p:nvPicPr>
        <p:blipFill>
          <a:blip r:embed="rId4"/>
          <a:stretch>
            <a:fillRect/>
          </a:stretch>
        </p:blipFill>
        <p:spPr>
          <a:xfrm>
            <a:off x="1208690" y="1334814"/>
            <a:ext cx="3920359" cy="429873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2" presetClass="entr" presetSubtype="1" fill="hold" grpId="0" nodeType="withEffect">
                                  <p:stCondLst>
                                    <p:cond delay="150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3" name="Picture 2" descr="v13"/>
          <p:cNvPicPr>
            <a:picLocks noChangeAspect="1"/>
          </p:cNvPicPr>
          <p:nvPr/>
        </p:nvPicPr>
        <p:blipFill>
          <a:blip r:embed="rId2"/>
          <a:stretch>
            <a:fillRect/>
          </a:stretch>
        </p:blipFill>
        <p:spPr>
          <a:xfrm>
            <a:off x="1385572" y="852172"/>
            <a:ext cx="9420225" cy="5153025"/>
          </a:xfrm>
          <a:prstGeom prst="rect">
            <a:avLst/>
          </a:prstGeom>
          <a:effectLst>
            <a:outerShdw blurRad="63500" sx="102000" sy="102000" algn="ctr" rotWithShape="0">
              <a:prstClr val="black">
                <a:alpha val="40000"/>
              </a:prstClr>
            </a:outerShdw>
          </a:effectLst>
        </p:spPr>
      </p:pic>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3" name="Picture 2" descr="v14"/>
          <p:cNvPicPr>
            <a:picLocks noChangeAspect="1"/>
          </p:cNvPicPr>
          <p:nvPr/>
        </p:nvPicPr>
        <p:blipFill>
          <a:blip r:embed="rId2"/>
          <a:stretch>
            <a:fillRect/>
          </a:stretch>
        </p:blipFill>
        <p:spPr>
          <a:xfrm>
            <a:off x="2844800" y="437517"/>
            <a:ext cx="6501765" cy="5982335"/>
          </a:xfrm>
          <a:prstGeom prst="rect">
            <a:avLst/>
          </a:prstGeom>
        </p:spPr>
      </p:pic>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4" name="Picture 3" descr="v15"/>
          <p:cNvPicPr>
            <a:picLocks noChangeAspect="1"/>
          </p:cNvPicPr>
          <p:nvPr/>
        </p:nvPicPr>
        <p:blipFill>
          <a:blip r:embed="rId2"/>
          <a:stretch>
            <a:fillRect/>
          </a:stretch>
        </p:blipFill>
        <p:spPr>
          <a:xfrm>
            <a:off x="2381251" y="895350"/>
            <a:ext cx="7429500" cy="5067300"/>
          </a:xfrm>
          <a:prstGeom prst="rect">
            <a:avLst/>
          </a:prstGeom>
          <a:effectLst>
            <a:outerShdw blurRad="50800" dist="38100" dir="5400000" algn="t" rotWithShape="0">
              <a:prstClr val="black">
                <a:alpha val="40000"/>
              </a:prstClr>
            </a:outerShdw>
          </a:effectLst>
        </p:spPr>
      </p:pic>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3" name="Picture 2" descr="v16"/>
          <p:cNvPicPr>
            <a:picLocks noChangeAspect="1"/>
          </p:cNvPicPr>
          <p:nvPr/>
        </p:nvPicPr>
        <p:blipFill>
          <a:blip r:embed="rId2"/>
          <a:stretch>
            <a:fillRect/>
          </a:stretch>
        </p:blipFill>
        <p:spPr>
          <a:xfrm>
            <a:off x="2824481" y="800100"/>
            <a:ext cx="6543675" cy="5257800"/>
          </a:xfrm>
          <a:prstGeom prst="rect">
            <a:avLst/>
          </a:prstGeom>
          <a:effectLst>
            <a:outerShdw blurRad="50800" dist="38100" dir="5400000" algn="t" rotWithShape="0">
              <a:prstClr val="black">
                <a:alpha val="40000"/>
              </a:prstClr>
            </a:outerShdw>
          </a:effectLst>
        </p:spPr>
      </p:pic>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3" name="Picture 2" descr="v17"/>
          <p:cNvPicPr>
            <a:picLocks noChangeAspect="1"/>
          </p:cNvPicPr>
          <p:nvPr/>
        </p:nvPicPr>
        <p:blipFill>
          <a:blip r:embed="rId2"/>
          <a:stretch>
            <a:fillRect/>
          </a:stretch>
        </p:blipFill>
        <p:spPr>
          <a:xfrm>
            <a:off x="2576831" y="638175"/>
            <a:ext cx="7038975" cy="5581650"/>
          </a:xfrm>
          <a:prstGeom prst="rect">
            <a:avLst/>
          </a:prstGeom>
          <a:effectLst>
            <a:outerShdw blurRad="50800" dist="38100" dir="5400000" algn="t" rotWithShape="0">
              <a:prstClr val="black">
                <a:alpha val="40000"/>
              </a:prstClr>
            </a:outerShdw>
          </a:effectLst>
        </p:spPr>
      </p:pic>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3" name="Picture 2" descr="v18"/>
          <p:cNvPicPr>
            <a:picLocks noChangeAspect="1"/>
          </p:cNvPicPr>
          <p:nvPr/>
        </p:nvPicPr>
        <p:blipFill>
          <a:blip r:embed="rId2"/>
          <a:stretch>
            <a:fillRect/>
          </a:stretch>
        </p:blipFill>
        <p:spPr>
          <a:xfrm>
            <a:off x="1271272" y="990600"/>
            <a:ext cx="9648825" cy="4876800"/>
          </a:xfrm>
          <a:prstGeom prst="rect">
            <a:avLst/>
          </a:prstGeom>
          <a:effectLst>
            <a:outerShdw blurRad="50800" dist="38100" dir="5400000" algn="t" rotWithShape="0">
              <a:prstClr val="black">
                <a:alpha val="40000"/>
              </a:prstClr>
            </a:outerShdw>
          </a:effectLst>
        </p:spPr>
      </p:pic>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3" name="Picture 2" descr="v19"/>
          <p:cNvPicPr>
            <a:picLocks noChangeAspect="1"/>
          </p:cNvPicPr>
          <p:nvPr/>
        </p:nvPicPr>
        <p:blipFill>
          <a:blip r:embed="rId2"/>
          <a:stretch>
            <a:fillRect/>
          </a:stretch>
        </p:blipFill>
        <p:spPr>
          <a:xfrm>
            <a:off x="2405381" y="642622"/>
            <a:ext cx="7381875" cy="5572125"/>
          </a:xfrm>
          <a:prstGeom prst="rect">
            <a:avLst/>
          </a:prstGeom>
          <a:effectLst>
            <a:outerShdw blurRad="50800" dist="38100" dir="5400000" algn="t" rotWithShape="0">
              <a:prstClr val="black">
                <a:alpha val="40000"/>
              </a:prstClr>
            </a:outerShdw>
          </a:effectLst>
        </p:spPr>
      </p:pic>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3" name="Picture 2" descr="v20"/>
          <p:cNvPicPr>
            <a:picLocks noChangeAspect="1"/>
          </p:cNvPicPr>
          <p:nvPr/>
        </p:nvPicPr>
        <p:blipFill>
          <a:blip r:embed="rId2"/>
          <a:stretch>
            <a:fillRect/>
          </a:stretch>
        </p:blipFill>
        <p:spPr>
          <a:xfrm>
            <a:off x="1586231" y="847725"/>
            <a:ext cx="9020175" cy="5162550"/>
          </a:xfrm>
          <a:prstGeom prst="rect">
            <a:avLst/>
          </a:prstGeom>
          <a:effectLst>
            <a:outerShdw blurRad="50800" dist="38100" dir="8100000" algn="tr" rotWithShape="0">
              <a:prstClr val="black">
                <a:alpha val="40000"/>
              </a:prstClr>
            </a:outerShdw>
          </a:effectLst>
        </p:spPr>
      </p:pic>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5" name="Picture 4" descr="v23"/>
          <p:cNvPicPr>
            <a:picLocks noChangeAspect="1"/>
          </p:cNvPicPr>
          <p:nvPr/>
        </p:nvPicPr>
        <p:blipFill>
          <a:blip r:embed="rId2"/>
          <a:stretch>
            <a:fillRect/>
          </a:stretch>
        </p:blipFill>
        <p:spPr>
          <a:xfrm>
            <a:off x="1838326" y="633097"/>
            <a:ext cx="8515351" cy="5591175"/>
          </a:xfrm>
          <a:prstGeom prst="rect">
            <a:avLst/>
          </a:prstGeom>
          <a:effectLst>
            <a:outerShdw blurRad="63500" sx="102000" sy="102000" algn="ctr" rotWithShape="0">
              <a:prstClr val="black">
                <a:alpha val="40000"/>
              </a:prstClr>
            </a:outerShdw>
          </a:effectLst>
        </p:spPr>
      </p:pic>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4" name="Picture 3" descr="v24"/>
          <p:cNvPicPr>
            <a:picLocks noChangeAspect="1"/>
          </p:cNvPicPr>
          <p:nvPr/>
        </p:nvPicPr>
        <p:blipFill>
          <a:blip r:embed="rId2"/>
          <a:stretch>
            <a:fillRect/>
          </a:stretch>
        </p:blipFill>
        <p:spPr>
          <a:xfrm>
            <a:off x="2966720" y="737872"/>
            <a:ext cx="6257925" cy="5381625"/>
          </a:xfrm>
          <a:prstGeom prst="rect">
            <a:avLst/>
          </a:prstGeom>
        </p:spPr>
      </p:pic>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5" name="TextBox 24"/>
          <p:cNvSpPr txBox="1"/>
          <p:nvPr/>
        </p:nvSpPr>
        <p:spPr>
          <a:xfrm>
            <a:off x="1019262" y="1872638"/>
            <a:ext cx="4151631" cy="3170082"/>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ct val="0"/>
              </a:spcBef>
              <a:spcAft>
                <a:spcPct val="0"/>
              </a:spcAft>
              <a:buClrTx/>
              <a:buSzTx/>
              <a:buFontTx/>
              <a:buNone/>
              <a:defRPr/>
            </a:pPr>
            <a:r>
              <a:rPr lang="en-US" altLang="zh-CN">
                <a:solidFill>
                  <a:schemeClr val="bg1">
                    <a:lumMod val="50000"/>
                  </a:schemeClr>
                </a:solidFill>
                <a:latin typeface="Arial" pitchFamily="34" charset="0"/>
                <a:ea typeface="Arial" pitchFamily="34" charset="0"/>
                <a:sym typeface="Arial" pitchFamily="34" charset="0"/>
              </a:rPr>
              <a:t>We are </a:t>
            </a:r>
            <a:r>
              <a:rPr lang="zh-CN" altLang="en-US">
                <a:solidFill>
                  <a:schemeClr val="bg1">
                    <a:lumMod val="50000"/>
                  </a:schemeClr>
                </a:solidFill>
                <a:latin typeface="Arial" pitchFamily="34" charset="0"/>
                <a:ea typeface="Arial" pitchFamily="34" charset="0"/>
                <a:sym typeface="Arial" pitchFamily="34" charset="0"/>
              </a:rPr>
              <a:t>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a:t>
            </a:r>
            <a:r>
              <a:rPr lang="en-US" altLang="zh-CN">
                <a:solidFill>
                  <a:schemeClr val="bg1">
                    <a:lumMod val="50000"/>
                  </a:schemeClr>
                </a:solidFill>
                <a:latin typeface="Arial" pitchFamily="34" charset="0"/>
                <a:ea typeface="Arial" pitchFamily="34" charset="0"/>
                <a:sym typeface="Arial" pitchFamily="34" charset="0"/>
              </a:rPr>
              <a:t> </a:t>
            </a:r>
            <a:r>
              <a:rPr lang="zh-CN" altLang="en-US">
                <a:solidFill>
                  <a:schemeClr val="bg1">
                    <a:lumMod val="50000"/>
                  </a:schemeClr>
                </a:solidFill>
                <a:latin typeface="Arial" pitchFamily="34" charset="0"/>
                <a:ea typeface="Arial" pitchFamily="34" charset="0"/>
                <a:sym typeface="Arial" pitchFamily="34" charset="0"/>
              </a:rPr>
              <a:t>management to understand the pricing dynamics of a new market.</a:t>
            </a:r>
          </a:p>
        </p:txBody>
      </p:sp>
      <p:sp>
        <p:nvSpPr>
          <p:cNvPr id="27" name="矩形 3"/>
          <p:cNvSpPr/>
          <p:nvPr/>
        </p:nvSpPr>
        <p:spPr>
          <a:xfrm>
            <a:off x="0" y="6661128"/>
            <a:ext cx="12192000" cy="1968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Arial" pitchFamily="34" charset="0"/>
              <a:sym typeface="Arial" pitchFamily="34" charset="0"/>
            </a:endParaRPr>
          </a:p>
        </p:txBody>
      </p:sp>
      <p:sp>
        <p:nvSpPr>
          <p:cNvPr id="12" name="Rectangle 11"/>
          <p:cNvSpPr/>
          <p:nvPr/>
        </p:nvSpPr>
        <p:spPr>
          <a:xfrm>
            <a:off x="1486768" y="539446"/>
            <a:ext cx="9302547" cy="923330"/>
          </a:xfrm>
          <a:prstGeom prst="rect">
            <a:avLst/>
          </a:prstGeom>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altLang="zh-CN" sz="5400" b="1" cap="none"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rial" pitchFamily="34" charset="0"/>
                <a:ea typeface="Arial" pitchFamily="34" charset="0"/>
                <a:sym typeface="Arial" pitchFamily="34" charset="0"/>
              </a:rPr>
              <a:t>Business Problem Framing</a:t>
            </a:r>
            <a:endParaRPr lang="en-US" sz="5400" b="1" cap="none"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13" name="Picture 12" descr="69252705_m-1200x780.jpg"/>
          <p:cNvPicPr>
            <a:picLocks noChangeAspect="1"/>
          </p:cNvPicPr>
          <p:nvPr/>
        </p:nvPicPr>
        <p:blipFill>
          <a:blip r:embed="rId2"/>
          <a:stretch>
            <a:fillRect/>
          </a:stretch>
        </p:blipFill>
        <p:spPr>
          <a:xfrm>
            <a:off x="6032938" y="1676400"/>
            <a:ext cx="4372303" cy="40599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2" name="Picture 1" descr="v25"/>
          <p:cNvPicPr>
            <a:picLocks noChangeAspect="1"/>
          </p:cNvPicPr>
          <p:nvPr/>
        </p:nvPicPr>
        <p:blipFill>
          <a:blip r:embed="rId2"/>
          <a:stretch>
            <a:fillRect/>
          </a:stretch>
        </p:blipFill>
        <p:spPr>
          <a:xfrm>
            <a:off x="1790700" y="695325"/>
            <a:ext cx="8610600" cy="5467350"/>
          </a:xfrm>
          <a:prstGeom prst="rect">
            <a:avLst/>
          </a:prstGeom>
        </p:spPr>
      </p:pic>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2" name="Picture 1" descr="v26"/>
          <p:cNvPicPr>
            <a:picLocks noChangeAspect="1"/>
          </p:cNvPicPr>
          <p:nvPr/>
        </p:nvPicPr>
        <p:blipFill>
          <a:blip r:embed="rId2"/>
          <a:stretch>
            <a:fillRect/>
          </a:stretch>
        </p:blipFill>
        <p:spPr>
          <a:xfrm>
            <a:off x="1377951" y="825500"/>
            <a:ext cx="9436100" cy="5207000"/>
          </a:xfrm>
          <a:prstGeom prst="rect">
            <a:avLst/>
          </a:prstGeom>
        </p:spPr>
      </p:pic>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2" name="Picture 1" descr="v27"/>
          <p:cNvPicPr>
            <a:picLocks noChangeAspect="1"/>
          </p:cNvPicPr>
          <p:nvPr/>
        </p:nvPicPr>
        <p:blipFill>
          <a:blip r:embed="rId2"/>
          <a:stretch>
            <a:fillRect/>
          </a:stretch>
        </p:blipFill>
        <p:spPr>
          <a:xfrm>
            <a:off x="1590675" y="471172"/>
            <a:ext cx="9010651" cy="5915025"/>
          </a:xfrm>
          <a:prstGeom prst="rect">
            <a:avLst/>
          </a:prstGeom>
        </p:spPr>
      </p:pic>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7" name="Picture 6" descr="v29"/>
          <p:cNvPicPr>
            <a:picLocks noChangeAspect="1"/>
          </p:cNvPicPr>
          <p:nvPr/>
        </p:nvPicPr>
        <p:blipFill>
          <a:blip r:embed="rId2"/>
          <a:stretch>
            <a:fillRect/>
          </a:stretch>
        </p:blipFill>
        <p:spPr>
          <a:xfrm>
            <a:off x="5553076" y="4676142"/>
            <a:ext cx="6638925" cy="1933575"/>
          </a:xfrm>
          <a:prstGeom prst="rect">
            <a:avLst/>
          </a:prstGeom>
        </p:spPr>
      </p:pic>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2" name="Picture 1" descr="v28"/>
          <p:cNvPicPr>
            <a:picLocks noChangeAspect="1"/>
          </p:cNvPicPr>
          <p:nvPr/>
        </p:nvPicPr>
        <p:blipFill>
          <a:blip r:embed="rId3"/>
          <a:stretch>
            <a:fillRect/>
          </a:stretch>
        </p:blipFill>
        <p:spPr>
          <a:xfrm>
            <a:off x="1155700" y="334010"/>
            <a:ext cx="6350000" cy="4711700"/>
          </a:xfrm>
          <a:prstGeom prst="rect">
            <a:avLst/>
          </a:prstGeom>
          <a:effectLst>
            <a:outerShdw blurRad="50800" dist="38100" dir="5400000" algn="t" rotWithShape="0">
              <a:prstClr val="black">
                <a:alpha val="40000"/>
              </a:prstClr>
            </a:outerShdw>
          </a:effectLst>
        </p:spPr>
      </p:pic>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6" name="Picture 5" descr="v31"/>
          <p:cNvPicPr>
            <a:picLocks noChangeAspect="1"/>
          </p:cNvPicPr>
          <p:nvPr/>
        </p:nvPicPr>
        <p:blipFill>
          <a:blip r:embed="rId2"/>
          <a:stretch>
            <a:fillRect/>
          </a:stretch>
        </p:blipFill>
        <p:spPr>
          <a:xfrm>
            <a:off x="1377951" y="642620"/>
            <a:ext cx="9436100" cy="5016500"/>
          </a:xfrm>
          <a:prstGeom prst="rect">
            <a:avLst/>
          </a:prstGeom>
        </p:spPr>
      </p:pic>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2" name="Picture 1" descr="v32"/>
          <p:cNvPicPr>
            <a:picLocks noChangeAspect="1"/>
          </p:cNvPicPr>
          <p:nvPr/>
        </p:nvPicPr>
        <p:blipFill>
          <a:blip r:embed="rId2"/>
          <a:stretch>
            <a:fillRect/>
          </a:stretch>
        </p:blipFill>
        <p:spPr>
          <a:xfrm>
            <a:off x="2204720" y="438150"/>
            <a:ext cx="7781925" cy="5981700"/>
          </a:xfrm>
          <a:prstGeom prst="rect">
            <a:avLst/>
          </a:prstGeom>
        </p:spPr>
      </p:pic>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2" name="Picture 1" descr="v33"/>
          <p:cNvPicPr>
            <a:picLocks noChangeAspect="1"/>
          </p:cNvPicPr>
          <p:nvPr/>
        </p:nvPicPr>
        <p:blipFill>
          <a:blip r:embed="rId2"/>
          <a:stretch>
            <a:fillRect/>
          </a:stretch>
        </p:blipFill>
        <p:spPr>
          <a:xfrm>
            <a:off x="2200275" y="657225"/>
            <a:ext cx="7791451" cy="5543550"/>
          </a:xfrm>
          <a:prstGeom prst="rect">
            <a:avLst/>
          </a:prstGeom>
        </p:spPr>
      </p:pic>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2" name="Picture 1" descr="v34"/>
          <p:cNvPicPr>
            <a:picLocks noChangeAspect="1"/>
          </p:cNvPicPr>
          <p:nvPr/>
        </p:nvPicPr>
        <p:blipFill>
          <a:blip r:embed="rId2"/>
          <a:stretch>
            <a:fillRect/>
          </a:stretch>
        </p:blipFill>
        <p:spPr>
          <a:xfrm>
            <a:off x="2266951" y="1219200"/>
            <a:ext cx="7658100" cy="4419600"/>
          </a:xfrm>
          <a:prstGeom prst="rect">
            <a:avLst/>
          </a:prstGeom>
        </p:spPr>
      </p:pic>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2" name="Picture 1" descr="v35"/>
          <p:cNvPicPr>
            <a:picLocks noChangeAspect="1"/>
          </p:cNvPicPr>
          <p:nvPr/>
        </p:nvPicPr>
        <p:blipFill>
          <a:blip r:embed="rId2"/>
          <a:stretch>
            <a:fillRect/>
          </a:stretch>
        </p:blipFill>
        <p:spPr>
          <a:xfrm>
            <a:off x="1488441" y="922020"/>
            <a:ext cx="4085591" cy="2989580"/>
          </a:xfrm>
          <a:prstGeom prst="rect">
            <a:avLst/>
          </a:prstGeom>
        </p:spPr>
      </p:pic>
      <p:pic>
        <p:nvPicPr>
          <p:cNvPr id="3" name="Picture 2" descr="v36"/>
          <p:cNvPicPr>
            <a:picLocks noChangeAspect="1"/>
          </p:cNvPicPr>
          <p:nvPr/>
        </p:nvPicPr>
        <p:blipFill>
          <a:blip r:embed="rId3"/>
          <a:stretch>
            <a:fillRect/>
          </a:stretch>
        </p:blipFill>
        <p:spPr>
          <a:xfrm>
            <a:off x="5645786" y="3429637"/>
            <a:ext cx="5727065" cy="2804795"/>
          </a:xfrm>
          <a:prstGeom prst="rect">
            <a:avLst/>
          </a:prstGeom>
        </p:spPr>
      </p:pic>
      <p:sp>
        <p:nvSpPr>
          <p:cNvPr id="4"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Rectangle 5"/>
          <p:cNvSpPr/>
          <p:nvPr/>
        </p:nvSpPr>
        <p:spPr>
          <a:xfrm>
            <a:off x="0" y="6609717"/>
            <a:ext cx="12192000" cy="24828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pic>
        <p:nvPicPr>
          <p:cNvPr id="2" name="Picture 1" descr="v37"/>
          <p:cNvPicPr>
            <a:picLocks noChangeAspect="1"/>
          </p:cNvPicPr>
          <p:nvPr/>
        </p:nvPicPr>
        <p:blipFill>
          <a:blip r:embed="rId2"/>
          <a:stretch>
            <a:fillRect/>
          </a:stretch>
        </p:blipFill>
        <p:spPr>
          <a:xfrm>
            <a:off x="2909572" y="314325"/>
            <a:ext cx="6372225" cy="6229350"/>
          </a:xfrm>
          <a:prstGeom prst="rect">
            <a:avLst/>
          </a:prstGeom>
          <a:effectLst>
            <a:outerShdw blurRad="63500" sx="102000" sy="102000" algn="ctr" rotWithShape="0">
              <a:prstClr val="black">
                <a:alpha val="40000"/>
              </a:prstClr>
            </a:outerShdw>
          </a:effectLst>
        </p:spPr>
      </p:pic>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4" name="Group 23"/>
          <p:cNvGrpSpPr/>
          <p:nvPr/>
        </p:nvGrpSpPr>
        <p:grpSpPr>
          <a:xfrm>
            <a:off x="0" y="240132"/>
            <a:ext cx="12192000" cy="6617868"/>
            <a:chOff x="0" y="240132"/>
            <a:chExt cx="12192000" cy="6617868"/>
          </a:xfrm>
          <a:solidFill>
            <a:schemeClr val="accent5">
              <a:lumMod val="75000"/>
            </a:schemeClr>
          </a:solidFill>
        </p:grpSpPr>
        <p:sp>
          <p:nvSpPr>
            <p:cNvPr id="21" name="矩形 3"/>
            <p:cNvSpPr/>
            <p:nvPr/>
          </p:nvSpPr>
          <p:spPr>
            <a:xfrm>
              <a:off x="0" y="6661128"/>
              <a:ext cx="12192000" cy="1968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Arial" pitchFamily="34" charset="0"/>
                <a:sym typeface="Arial" pitchFamily="34" charset="0"/>
              </a:endParaRPr>
            </a:p>
          </p:txBody>
        </p:sp>
        <p:sp>
          <p:nvSpPr>
            <p:cNvPr id="22" name="Rectangle 26"/>
            <p:cNvSpPr/>
            <p:nvPr/>
          </p:nvSpPr>
          <p:spPr>
            <a:xfrm>
              <a:off x="5698005" y="845483"/>
              <a:ext cx="744070" cy="80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latin typeface="Arial" pitchFamily="34" charset="0"/>
                <a:ea typeface="Arial" pitchFamily="34" charset="0"/>
                <a:sym typeface="Arial" pitchFamily="34" charset="0"/>
              </a:endParaRPr>
            </a:p>
          </p:txBody>
        </p:sp>
        <p:sp>
          <p:nvSpPr>
            <p:cNvPr id="23" name="TextBox 7"/>
            <p:cNvSpPr txBox="1"/>
            <p:nvPr/>
          </p:nvSpPr>
          <p:spPr>
            <a:xfrm>
              <a:off x="3999935" y="240132"/>
              <a:ext cx="4333238" cy="461665"/>
            </a:xfrm>
            <a:prstGeom prst="rect">
              <a:avLst/>
            </a:prstGeom>
            <a:noFill/>
            <a:extLst>
              <a:ext uri="{909E8E84-426E-40DD-AFC4-6F175D3DCCD1}">
                <a14:hiddenFill xmlns="" xmlns:a14="http://schemas.microsoft.com/office/drawing/2010/main">
                  <a:grpFill/>
                </a14:hiddenFill>
              </a:ext>
            </a:extLst>
          </p:spPr>
          <p:txBody>
            <a:bodyPr wrap="none" rtlCol="0">
              <a:spAutoFit/>
            </a:bodyPr>
            <a:lstStyle/>
            <a:p>
              <a:pPr algn="ctr"/>
              <a:r>
                <a:rPr lang="en-US" altLang="zh-CN" sz="2400" spc="600">
                  <a:solidFill>
                    <a:schemeClr val="tx1">
                      <a:lumMod val="75000"/>
                      <a:lumOff val="25000"/>
                    </a:schemeClr>
                  </a:solidFill>
                  <a:latin typeface="Arial" pitchFamily="34" charset="0"/>
                  <a:ea typeface="Arial" pitchFamily="34" charset="0"/>
                  <a:sym typeface="Arial" pitchFamily="34" charset="0"/>
                </a:rPr>
                <a:t>Dataset Information</a:t>
              </a:r>
            </a:p>
          </p:txBody>
        </p:sp>
      </p:grpSp>
      <p:graphicFrame>
        <p:nvGraphicFramePr>
          <p:cNvPr id="26" name="Diagram 25"/>
          <p:cNvGraphicFramePr/>
          <p:nvPr/>
        </p:nvGraphicFramePr>
        <p:xfrm>
          <a:off x="2507616" y="1318895"/>
          <a:ext cx="7177405" cy="4724400"/>
        </p:xfrm>
        <a:graphic>
          <a:graphicData uri="http://schemas.openxmlformats.org/drawingml/2006/diagram">
            <dgm:relIds xmlns:dgm="http://schemas.openxmlformats.org/drawingml/2006/diagram" r:dm="rId2" r:lo="rId3" r:qs="rId4" r:cs="rId5"/>
          </a:graphicData>
        </a:graphic>
      </p:graphicFrame>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1" name="Picture 10" descr="QVNIMTIxNjk0MTY4.jpg"/>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1"/>
          <p:cNvSpPr/>
          <p:nvPr/>
        </p:nvSpPr>
        <p:spPr>
          <a:xfrm>
            <a:off x="1117443" y="1352550"/>
            <a:ext cx="9957116" cy="4645730"/>
          </a:xfrm>
          <a:prstGeom prst="roundRect">
            <a:avLst>
              <a:gd name="adj" fmla="val 5249"/>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sp>
        <p:nvSpPr>
          <p:cNvPr id="8" name="Rectangle 7"/>
          <p:cNvSpPr/>
          <p:nvPr/>
        </p:nvSpPr>
        <p:spPr>
          <a:xfrm>
            <a:off x="1387018" y="2967335"/>
            <a:ext cx="9417963" cy="923330"/>
          </a:xfrm>
          <a:prstGeom prst="rect">
            <a:avLst/>
          </a:prstGeom>
          <a:noFill/>
        </p:spPr>
        <p:txBody>
          <a:bodyPr wrap="none" lIns="91440" tIns="45720" rIns="91440" bIns="45720">
            <a:spAutoFit/>
          </a:bodyPr>
          <a:lstStyle/>
          <a:p>
            <a:pPr algn="ctr"/>
            <a:r>
              <a:rPr kumimoji="0" lang="en-US" altLang="zh-CN" sz="5400" b="1" i="0" u="none" strike="noStrike" kern="1200" cap="none" spc="0" normalizeH="0" baseline="0" noProof="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uLnTx/>
                <a:uFillTx/>
                <a:latin typeface="Arial" pitchFamily="34" charset="0"/>
                <a:ea typeface="Arial" pitchFamily="34" charset="0"/>
                <a:sym typeface="Arial" pitchFamily="34" charset="0"/>
              </a:rPr>
              <a:t>Interpretation of the Results</a:t>
            </a:r>
            <a:endParaRPr lang="en-US" sz="5400" b="1" cap="none" spc="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2" name="Picture 94"/>
          <p:cNvPicPr>
            <a:picLocks noChangeAspect="1" noChangeArrowheads="1"/>
          </p:cNvPicPr>
          <p:nvPr/>
        </p:nvPicPr>
        <p:blipFill>
          <a:blip r:embed="rId2">
            <a:extLst>
              <a:ext uri="{28A0092B-C50C-407E-A947-70E740481C1C}">
                <a14:useLocalDpi xmlns="" xmlns:a14="http://schemas.microsoft.com/office/drawing/2010/main" val="0"/>
              </a:ext>
            </a:extLst>
          </a:blip>
          <a:stretch>
            <a:fillRect/>
          </a:stretch>
        </p:blipFill>
        <p:spPr bwMode="auto">
          <a:xfrm>
            <a:off x="6566647" y="4516644"/>
            <a:ext cx="72079" cy="123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29"/>
          <p:cNvSpPr/>
          <p:nvPr/>
        </p:nvSpPr>
        <p:spPr>
          <a:xfrm>
            <a:off x="939165" y="1437007"/>
            <a:ext cx="10313035" cy="1630045"/>
          </a:xfrm>
          <a:prstGeom prst="rect">
            <a:avLst/>
          </a:prstGeom>
        </p:spPr>
        <p:txBody>
          <a:bodyPr wrap="square">
            <a:spAutoFit/>
          </a:bodyPr>
          <a:lstStyle/>
          <a:p>
            <a:pPr lvl="0">
              <a:lnSpc>
                <a:spcPts val="2000"/>
              </a:lnSpc>
              <a:defRPr/>
            </a:pPr>
            <a:r>
              <a:rPr lang="en-US" altLang="zh-CN">
                <a:solidFill>
                  <a:schemeClr val="bg1">
                    <a:lumMod val="50000"/>
                  </a:schemeClr>
                </a:solidFill>
                <a:latin typeface="Arial" pitchFamily="34" charset="0"/>
                <a:ea typeface="Arial" pitchFamily="34" charset="0"/>
                <a:sym typeface="Arial" pitchFamily="34" charset="0"/>
              </a:rPr>
              <a:t>Below are the algorithms which we  used for training and testing the data:</a:t>
            </a:r>
          </a:p>
          <a:p>
            <a:pPr marL="228600" lvl="0" indent="-228600">
              <a:lnSpc>
                <a:spcPts val="2000"/>
              </a:lnSpc>
              <a:buAutoNum type="arabicPeriod"/>
              <a:defRPr/>
            </a:pPr>
            <a:r>
              <a:rPr lang="en-US" altLang="zh-CN">
                <a:solidFill>
                  <a:schemeClr val="bg1">
                    <a:lumMod val="50000"/>
                  </a:schemeClr>
                </a:solidFill>
                <a:latin typeface="Arial" pitchFamily="34" charset="0"/>
                <a:ea typeface="Arial" pitchFamily="34" charset="0"/>
                <a:sym typeface="Arial" pitchFamily="34" charset="0"/>
              </a:rPr>
              <a:t>Linear Regression.</a:t>
            </a:r>
          </a:p>
          <a:p>
            <a:pPr marL="228600" lvl="0" indent="-228600">
              <a:lnSpc>
                <a:spcPts val="2000"/>
              </a:lnSpc>
              <a:buAutoNum type="arabicPeriod"/>
              <a:defRPr/>
            </a:pPr>
            <a:r>
              <a:rPr lang="en-US" altLang="zh-CN">
                <a:solidFill>
                  <a:schemeClr val="bg1">
                    <a:lumMod val="50000"/>
                  </a:schemeClr>
                </a:solidFill>
                <a:latin typeface="Arial" pitchFamily="34" charset="0"/>
                <a:ea typeface="Arial" pitchFamily="34" charset="0"/>
                <a:sym typeface="Arial" pitchFamily="34" charset="0"/>
              </a:rPr>
              <a:t>Lasso.</a:t>
            </a:r>
          </a:p>
          <a:p>
            <a:pPr marL="228600" lvl="0" indent="-228600">
              <a:lnSpc>
                <a:spcPts val="2000"/>
              </a:lnSpc>
              <a:buAutoNum type="arabicPeriod"/>
              <a:defRPr/>
            </a:pPr>
            <a:r>
              <a:rPr lang="en-US" altLang="zh-CN">
                <a:solidFill>
                  <a:schemeClr val="bg1">
                    <a:lumMod val="50000"/>
                  </a:schemeClr>
                </a:solidFill>
                <a:latin typeface="Arial" pitchFamily="34" charset="0"/>
                <a:ea typeface="Arial" pitchFamily="34" charset="0"/>
                <a:sym typeface="Arial" pitchFamily="34" charset="0"/>
              </a:rPr>
              <a:t>Decision Tree Regression.</a:t>
            </a:r>
          </a:p>
          <a:p>
            <a:pPr marL="228600" lvl="0" indent="-228600">
              <a:lnSpc>
                <a:spcPts val="2000"/>
              </a:lnSpc>
              <a:buAutoNum type="arabicPeriod"/>
              <a:defRPr/>
            </a:pPr>
            <a:r>
              <a:rPr lang="en-US" altLang="zh-CN">
                <a:solidFill>
                  <a:schemeClr val="bg1">
                    <a:lumMod val="50000"/>
                  </a:schemeClr>
                </a:solidFill>
                <a:latin typeface="Arial" pitchFamily="34" charset="0"/>
                <a:ea typeface="Arial" pitchFamily="34" charset="0"/>
                <a:sym typeface="Arial" pitchFamily="34" charset="0"/>
              </a:rPr>
              <a:t>K Neighbours Regression.</a:t>
            </a:r>
          </a:p>
          <a:p>
            <a:pPr marL="228600" lvl="0" indent="-228600">
              <a:lnSpc>
                <a:spcPts val="2000"/>
              </a:lnSpc>
              <a:buAutoNum type="arabicPeriod"/>
              <a:defRPr/>
            </a:pPr>
            <a:r>
              <a:rPr lang="en-US" altLang="zh-CN">
                <a:solidFill>
                  <a:schemeClr val="bg1">
                    <a:lumMod val="50000"/>
                  </a:schemeClr>
                </a:solidFill>
                <a:latin typeface="Arial" pitchFamily="34" charset="0"/>
                <a:ea typeface="Arial" pitchFamily="34" charset="0"/>
                <a:sym typeface="Arial" pitchFamily="34" charset="0"/>
              </a:rPr>
              <a:t>Random Forest Regression.</a:t>
            </a:r>
          </a:p>
        </p:txBody>
      </p:sp>
      <p:grpSp>
        <p:nvGrpSpPr>
          <p:cNvPr id="16" name="Group 15"/>
          <p:cNvGrpSpPr/>
          <p:nvPr/>
        </p:nvGrpSpPr>
        <p:grpSpPr>
          <a:xfrm>
            <a:off x="0" y="254737"/>
            <a:ext cx="12192000" cy="6617868"/>
            <a:chOff x="0" y="240132"/>
            <a:chExt cx="12192000" cy="6617868"/>
          </a:xfrm>
        </p:grpSpPr>
        <p:sp>
          <p:nvSpPr>
            <p:cNvPr id="17" name="矩形 3"/>
            <p:cNvSpPr/>
            <p:nvPr/>
          </p:nvSpPr>
          <p:spPr>
            <a:xfrm>
              <a:off x="0" y="6661128"/>
              <a:ext cx="12192000" cy="1968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Arial" pitchFamily="34" charset="0"/>
                <a:sym typeface="Arial" pitchFamily="34" charset="0"/>
              </a:endParaRPr>
            </a:p>
          </p:txBody>
        </p:sp>
        <p:sp>
          <p:nvSpPr>
            <p:cNvPr id="18" name="Rectangle 26"/>
            <p:cNvSpPr/>
            <p:nvPr/>
          </p:nvSpPr>
          <p:spPr>
            <a:xfrm>
              <a:off x="5724040" y="830878"/>
              <a:ext cx="744070" cy="8068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latin typeface="Arial" pitchFamily="34" charset="0"/>
                <a:ea typeface="Arial" pitchFamily="34" charset="0"/>
                <a:sym typeface="Arial" pitchFamily="34" charset="0"/>
              </a:endParaRPr>
            </a:p>
          </p:txBody>
        </p:sp>
        <p:sp>
          <p:nvSpPr>
            <p:cNvPr id="19" name="TextBox 7"/>
            <p:cNvSpPr txBox="1"/>
            <p:nvPr/>
          </p:nvSpPr>
          <p:spPr>
            <a:xfrm>
              <a:off x="4519999" y="240132"/>
              <a:ext cx="3284874" cy="461665"/>
            </a:xfrm>
            <a:prstGeom prst="rect">
              <a:avLst/>
            </a:prstGeom>
            <a:noFill/>
          </p:spPr>
          <p:txBody>
            <a:bodyPr wrap="none" rtlCol="0">
              <a:spAutoFit/>
            </a:bodyPr>
            <a:lstStyle/>
            <a:p>
              <a:pPr algn="ctr"/>
              <a:r>
                <a:rPr lang="en-US" altLang="zh-CN" sz="2400" spc="600">
                  <a:solidFill>
                    <a:schemeClr val="tx1">
                      <a:lumMod val="75000"/>
                      <a:lumOff val="25000"/>
                    </a:schemeClr>
                  </a:solidFill>
                  <a:latin typeface="Arial" pitchFamily="34" charset="0"/>
                  <a:ea typeface="Arial" pitchFamily="34" charset="0"/>
                  <a:sym typeface="Arial" pitchFamily="34" charset="0"/>
                </a:rPr>
                <a:t>Model Building</a:t>
              </a:r>
            </a:p>
          </p:txBody>
        </p:sp>
      </p:grpSp>
      <p:pic>
        <p:nvPicPr>
          <p:cNvPr id="20" name="Picture 19" descr="absoluteerror"/>
          <p:cNvPicPr>
            <a:picLocks noChangeAspect="1"/>
          </p:cNvPicPr>
          <p:nvPr/>
        </p:nvPicPr>
        <p:blipFill>
          <a:blip r:embed="rId3"/>
          <a:stretch>
            <a:fillRect/>
          </a:stretch>
        </p:blipFill>
        <p:spPr>
          <a:xfrm>
            <a:off x="1473201" y="3099435"/>
            <a:ext cx="9344025" cy="35433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4" name="矩形 3"/>
          <p:cNvSpPr/>
          <p:nvPr/>
        </p:nvSpPr>
        <p:spPr>
          <a:xfrm>
            <a:off x="0" y="6661150"/>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Arial" pitchFamily="34" charset="0"/>
              <a:sym typeface="Arial" pitchFamily="34" charset="0"/>
            </a:endParaRPr>
          </a:p>
        </p:txBody>
      </p:sp>
      <p:pic>
        <p:nvPicPr>
          <p:cNvPr id="27" name="Picture 26" descr="rootmean"/>
          <p:cNvPicPr>
            <a:picLocks noChangeAspect="1"/>
          </p:cNvPicPr>
          <p:nvPr/>
        </p:nvPicPr>
        <p:blipFill>
          <a:blip r:embed="rId2"/>
          <a:stretch>
            <a:fillRect/>
          </a:stretch>
        </p:blipFill>
        <p:spPr>
          <a:xfrm>
            <a:off x="1319531" y="1243330"/>
            <a:ext cx="9553575" cy="4371975"/>
          </a:xfrm>
          <a:prstGeom prst="rect">
            <a:avLst/>
          </a:prstGeom>
        </p:spPr>
      </p:pic>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4" name="矩形 3"/>
          <p:cNvSpPr/>
          <p:nvPr/>
        </p:nvSpPr>
        <p:spPr>
          <a:xfrm>
            <a:off x="0" y="6661150"/>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Arial" pitchFamily="34" charset="0"/>
              <a:sym typeface="Arial" pitchFamily="34" charset="0"/>
            </a:endParaRPr>
          </a:p>
        </p:txBody>
      </p:sp>
      <p:pic>
        <p:nvPicPr>
          <p:cNvPr id="2" name="Picture 1" descr="r2sccore"/>
          <p:cNvPicPr>
            <a:picLocks noChangeAspect="1"/>
          </p:cNvPicPr>
          <p:nvPr/>
        </p:nvPicPr>
        <p:blipFill>
          <a:blip r:embed="rId2"/>
          <a:stretch>
            <a:fillRect/>
          </a:stretch>
        </p:blipFill>
        <p:spPr>
          <a:xfrm>
            <a:off x="1352551" y="1666875"/>
            <a:ext cx="9486900" cy="3524250"/>
          </a:xfrm>
          <a:prstGeom prst="rect">
            <a:avLst/>
          </a:prstGeom>
        </p:spPr>
      </p:pic>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1" name="Picture 10" descr="QVNIMTIxNjk0MTY4.jpg"/>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1"/>
          <p:cNvSpPr/>
          <p:nvPr/>
        </p:nvSpPr>
        <p:spPr>
          <a:xfrm>
            <a:off x="1117443" y="1352550"/>
            <a:ext cx="9957116" cy="4645730"/>
          </a:xfrm>
          <a:prstGeom prst="roundRect">
            <a:avLst>
              <a:gd name="adj" fmla="val 524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atin typeface="Arial" pitchFamily="34" charset="0"/>
              <a:ea typeface="Arial" pitchFamily="34" charset="0"/>
              <a:sym typeface="Arial" pitchFamily="34" charset="0"/>
            </a:endParaRPr>
          </a:p>
        </p:txBody>
      </p:sp>
      <p:sp>
        <p:nvSpPr>
          <p:cNvPr id="8" name="Rectangle 7"/>
          <p:cNvSpPr/>
          <p:nvPr/>
        </p:nvSpPr>
        <p:spPr>
          <a:xfrm>
            <a:off x="4023942" y="2725596"/>
            <a:ext cx="3954929" cy="923330"/>
          </a:xfrm>
          <a:prstGeom prst="rect">
            <a:avLst/>
          </a:prstGeom>
          <a:noFill/>
        </p:spPr>
        <p:txBody>
          <a:bodyPr wrap="none" lIns="91440" tIns="45720" rIns="91440" bIns="45720">
            <a:spAutoFit/>
          </a:bodyPr>
          <a:lstStyle/>
          <a:p>
            <a:pPr algn="ctr"/>
            <a:r>
              <a:rPr kumimoji="0" lang="en-US" altLang="zh-CN" sz="5400" b="1" i="0" u="none" strike="noStrike" kern="1200" normalizeH="0" baseline="0" noProof="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uLnTx/>
                <a:uFillTx/>
                <a:latin typeface="Arial" pitchFamily="34" charset="0"/>
                <a:ea typeface="Arial" pitchFamily="34" charset="0"/>
                <a:sym typeface="Arial" pitchFamily="34" charset="0"/>
              </a:rPr>
              <a:t>Conclusion</a:t>
            </a:r>
            <a:endParaRPr lang="en-US" sz="54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4" name="Parallelogram 6"/>
          <p:cNvSpPr/>
          <p:nvPr/>
        </p:nvSpPr>
        <p:spPr>
          <a:xfrm>
            <a:off x="9283484" y="1558278"/>
            <a:ext cx="2908517" cy="5314197"/>
          </a:xfrm>
          <a:custGeom>
            <a:gdLst>
              <a:gd name="connsiteX0" fmla="*/ 0 w 2583024"/>
              <a:gd name="connsiteY0" fmla="*/ 4079903 h 4079903"/>
              <a:gd name="connsiteX1" fmla="*/ 1896379 w 2583024"/>
              <a:gd name="connsiteY1" fmla="*/ 0 h 4079903"/>
              <a:gd name="connsiteX2" fmla="*/ 2583024 w 2583024"/>
              <a:gd name="connsiteY2" fmla="*/ 0 h 4079903"/>
              <a:gd name="connsiteX3" fmla="*/ 686645 w 2583024"/>
              <a:gd name="connsiteY3" fmla="*/ 4079903 h 4079903"/>
              <a:gd name="connsiteX4" fmla="*/ 0 w 2583024"/>
              <a:gd name="connsiteY4" fmla="*/ 4079903 h 4079903"/>
              <a:gd name="connsiteX0-1" fmla="*/ 0 w 2583024"/>
              <a:gd name="connsiteY0-2" fmla="*/ 4676529 h 4676529"/>
              <a:gd name="connsiteX1-3" fmla="*/ 2550552 w 2583024"/>
              <a:gd name="connsiteY1-4" fmla="*/ 0 h 4676529"/>
              <a:gd name="connsiteX2-5" fmla="*/ 2583024 w 2583024"/>
              <a:gd name="connsiteY2-6" fmla="*/ 596626 h 4676529"/>
              <a:gd name="connsiteX3-7" fmla="*/ 686645 w 2583024"/>
              <a:gd name="connsiteY3-8" fmla="*/ 4676529 h 4676529"/>
              <a:gd name="connsiteX4-9" fmla="*/ 0 w 2583024"/>
              <a:gd name="connsiteY4-10" fmla="*/ 4676529 h 4676529"/>
              <a:gd name="connsiteX0-11" fmla="*/ 0 w 2583024"/>
              <a:gd name="connsiteY0-12" fmla="*/ 4745437 h 4745437"/>
              <a:gd name="connsiteX1-13" fmla="*/ 2580089 w 2583024"/>
              <a:gd name="connsiteY1-14" fmla="*/ 0 h 4745437"/>
              <a:gd name="connsiteX2-15" fmla="*/ 2583024 w 2583024"/>
              <a:gd name="connsiteY2-16" fmla="*/ 665534 h 4745437"/>
              <a:gd name="connsiteX3-17" fmla="*/ 686645 w 2583024"/>
              <a:gd name="connsiteY3-18" fmla="*/ 4745437 h 4745437"/>
              <a:gd name="connsiteX4-19" fmla="*/ 0 w 2583024"/>
              <a:gd name="connsiteY4-20" fmla="*/ 4745437 h 4745437"/>
              <a:gd name="connsiteX0-21" fmla="*/ 0 w 2583024"/>
              <a:gd name="connsiteY0-22" fmla="*/ 4745437 h 4745437"/>
              <a:gd name="connsiteX1-23" fmla="*/ 2580089 w 2583024"/>
              <a:gd name="connsiteY1-24" fmla="*/ 0 h 4745437"/>
              <a:gd name="connsiteX2-25" fmla="*/ 2583024 w 2583024"/>
              <a:gd name="connsiteY2-26" fmla="*/ 1021134 h 4745437"/>
              <a:gd name="connsiteX3-27" fmla="*/ 686645 w 2583024"/>
              <a:gd name="connsiteY3-28" fmla="*/ 4745437 h 4745437"/>
              <a:gd name="connsiteX4-29" fmla="*/ 0 w 2583024"/>
              <a:gd name="connsiteY4-30" fmla="*/ 4745437 h 4745437"/>
              <a:gd name="connsiteX0-31" fmla="*/ 0 w 2583024"/>
              <a:gd name="connsiteY0-32" fmla="*/ 4745437 h 4745437"/>
              <a:gd name="connsiteX1-33" fmla="*/ 2580089 w 2583024"/>
              <a:gd name="connsiteY1-34" fmla="*/ 0 h 4745437"/>
              <a:gd name="connsiteX2-35" fmla="*/ 2583024 w 2583024"/>
              <a:gd name="connsiteY2-36" fmla="*/ 1021134 h 4745437"/>
              <a:gd name="connsiteX3-37" fmla="*/ 623145 w 2583024"/>
              <a:gd name="connsiteY3-38" fmla="*/ 4745437 h 4745437"/>
              <a:gd name="connsiteX4-39" fmla="*/ 0 w 2583024"/>
              <a:gd name="connsiteY4-40" fmla="*/ 4745437 h 4745437"/>
              <a:gd name="connsiteX0-41" fmla="*/ 0 w 2181388"/>
              <a:gd name="connsiteY0-42" fmla="*/ 4756291 h 4756291"/>
              <a:gd name="connsiteX1-43" fmla="*/ 2178453 w 2181388"/>
              <a:gd name="connsiteY1-44" fmla="*/ 0 h 4756291"/>
              <a:gd name="connsiteX2-45" fmla="*/ 2181388 w 2181388"/>
              <a:gd name="connsiteY2-46" fmla="*/ 1021134 h 4756291"/>
              <a:gd name="connsiteX3-47" fmla="*/ 221509 w 2181388"/>
              <a:gd name="connsiteY3-48" fmla="*/ 4745437 h 4756291"/>
              <a:gd name="connsiteX4-49" fmla="*/ 0 w 2181388"/>
              <a:gd name="connsiteY4-50" fmla="*/ 4756291 h 4756291"/>
              <a:gd name="connsiteX0-51" fmla="*/ 0 w 2181388"/>
              <a:gd name="connsiteY0-52" fmla="*/ 3985648 h 3985648"/>
              <a:gd name="connsiteX1-53" fmla="*/ 2178453 w 2181388"/>
              <a:gd name="connsiteY1-54" fmla="*/ 0 h 3985648"/>
              <a:gd name="connsiteX2-55" fmla="*/ 2181388 w 2181388"/>
              <a:gd name="connsiteY2-56" fmla="*/ 250491 h 3985648"/>
              <a:gd name="connsiteX3-57" fmla="*/ 221509 w 2181388"/>
              <a:gd name="connsiteY3-58" fmla="*/ 3974794 h 3985648"/>
              <a:gd name="connsiteX4-59" fmla="*/ 0 w 2181388"/>
              <a:gd name="connsiteY4-60" fmla="*/ 3985648 h 3985648"/>
              <a:gd name="connsiteX0-61" fmla="*/ 0 w 2181388"/>
              <a:gd name="connsiteY0-62" fmla="*/ 3985648 h 3985648"/>
              <a:gd name="connsiteX1-63" fmla="*/ 2178453 w 2181388"/>
              <a:gd name="connsiteY1-64" fmla="*/ 0 h 3985648"/>
              <a:gd name="connsiteX2-65" fmla="*/ 2181388 w 2181388"/>
              <a:gd name="connsiteY2-66" fmla="*/ 250491 h 3985648"/>
              <a:gd name="connsiteX3-67" fmla="*/ 178089 w 2181388"/>
              <a:gd name="connsiteY3-68" fmla="*/ 3985648 h 3985648"/>
              <a:gd name="connsiteX4-69" fmla="*/ 0 w 2181388"/>
              <a:gd name="connsiteY4-70" fmla="*/ 3985648 h 3985648"/>
            </a:gd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81388" h="3985648">
                <a:moveTo>
                  <a:pt x="0" y="3985648"/>
                </a:moveTo>
                <a:lnTo>
                  <a:pt x="2178453" y="0"/>
                </a:lnTo>
                <a:cubicBezTo>
                  <a:pt x="2179431" y="221845"/>
                  <a:pt x="2180410" y="28646"/>
                  <a:pt x="2181388" y="250491"/>
                </a:cubicBezTo>
                <a:lnTo>
                  <a:pt x="178089" y="3985648"/>
                </a:lnTo>
                <a:lnTo>
                  <a:pt x="0" y="3985648"/>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rial" pitchFamily="34" charset="0"/>
              <a:ea typeface="Arial" pitchFamily="34" charset="0"/>
              <a:sym typeface="Arial" pitchFamily="34" charset="0"/>
            </a:endParaRPr>
          </a:p>
        </p:txBody>
      </p:sp>
      <p:sp>
        <p:nvSpPr>
          <p:cNvPr id="22" name="Google Shape;86;p19"/>
          <p:cNvSpPr txBox="1"/>
          <p:nvPr/>
        </p:nvSpPr>
        <p:spPr>
          <a:xfrm>
            <a:off x="669337" y="1000542"/>
            <a:ext cx="3183655" cy="310226"/>
          </a:xfrm>
          <a:prstGeom prst="rect">
            <a:avLst/>
          </a:prstGeom>
          <a:noFill/>
          <a:ln>
            <a:noFill/>
          </a:ln>
        </p:spPr>
        <p:txBody>
          <a:bodyPr spcFirstLastPara="1" wrap="square" lIns="91425" tIns="45700" rIns="91425" bIns="45700" anchor="t" anchorCtr="0">
            <a:noAutofit/>
          </a:bodyPr>
          <a:lstStyle/>
          <a:p>
            <a:pPr marL="0" marR="0" lvl="0" indent="0" algn="l" rtl="0">
              <a:spcBef>
                <a:spcPct val="0"/>
              </a:spcBef>
              <a:spcAft>
                <a:spcPct val="0"/>
              </a:spcAft>
              <a:buNone/>
            </a:pPr>
            <a:r>
              <a:rPr lang="en-US" sz="2400" b="1" i="0" u="none" strike="noStrike" cap="none">
                <a:solidFill>
                  <a:schemeClr val="bg1">
                    <a:lumMod val="50000"/>
                  </a:schemeClr>
                </a:solidFill>
                <a:latin typeface="Arial" pitchFamily="34" charset="0"/>
                <a:ea typeface="Arial" pitchFamily="34" charset="0"/>
                <a:cs typeface="Arial" pitchFamily="34" charset="0"/>
                <a:sym typeface="Arial" pitchFamily="34" charset="0"/>
              </a:rPr>
              <a:t>KEY FINDINGS</a:t>
            </a:r>
            <a:endParaRPr sz="2400" b="1" i="0" u="none" strike="noStrike" cap="none">
              <a:solidFill>
                <a:schemeClr val="bg1">
                  <a:lumMod val="50000"/>
                </a:schemeClr>
              </a:solidFill>
              <a:latin typeface="Arial" pitchFamily="34" charset="0"/>
              <a:ea typeface="Arial" pitchFamily="34" charset="0"/>
              <a:cs typeface="Arial" pitchFamily="34" charset="0"/>
              <a:sym typeface="Arial" pitchFamily="34" charset="0"/>
            </a:endParaRPr>
          </a:p>
        </p:txBody>
      </p:sp>
      <p:sp>
        <p:nvSpPr>
          <p:cNvPr id="23" name="矩形 22"/>
          <p:cNvSpPr/>
          <p:nvPr/>
        </p:nvSpPr>
        <p:spPr>
          <a:xfrm>
            <a:off x="890905" y="1904367"/>
            <a:ext cx="4958715" cy="1631208"/>
          </a:xfrm>
          <a:prstGeom prst="rect">
            <a:avLst/>
          </a:prstGeom>
        </p:spPr>
        <p:txBody>
          <a:bodyPr wrap="square" lIns="91433" tIns="45716" rIns="91433" bIns="45716">
            <a:spAutoFit/>
          </a:bodyPr>
          <a:lstStyle/>
          <a:p>
            <a:pPr marL="171450" lvl="0" indent="-171450" algn="l">
              <a:lnSpc>
                <a:spcPts val="2000"/>
              </a:lnSpc>
              <a:buFont typeface="Wingdings" panose="05000000000000000000" charset="0"/>
              <a:buChar char="Ø"/>
              <a:defRPr/>
            </a:pPr>
            <a:r>
              <a:rPr lang="en-US" altLang="zh-CN" sz="1600">
                <a:solidFill>
                  <a:schemeClr val="bg1">
                    <a:lumMod val="50000"/>
                  </a:schemeClr>
                </a:solidFill>
                <a:latin typeface="Arial" pitchFamily="34" charset="0"/>
                <a:ea typeface="Arial" pitchFamily="34" charset="0"/>
                <a:sym typeface="Arial" pitchFamily="34" charset="0"/>
              </a:rPr>
              <a:t>M</a:t>
            </a:r>
            <a:r>
              <a:rPr lang="zh-CN" altLang="en-US" sz="1600">
                <a:solidFill>
                  <a:schemeClr val="bg1">
                    <a:lumMod val="50000"/>
                  </a:schemeClr>
                </a:solidFill>
                <a:latin typeface="Arial" pitchFamily="34" charset="0"/>
                <a:ea typeface="Arial" pitchFamily="34" charset="0"/>
                <a:sym typeface="Arial" pitchFamily="34" charset="0"/>
              </a:rPr>
              <a:t>S Sub Class seems to have the biggest impact on House Prices, followed by Basement Full Bath and Basement Half Bath.</a:t>
            </a:r>
          </a:p>
          <a:p>
            <a:pPr marL="171450" lvl="0" indent="-171450" algn="l">
              <a:lnSpc>
                <a:spcPts val="2000"/>
              </a:lnSpc>
              <a:buFont typeface="Wingdings" panose="05000000000000000000" charset="0"/>
              <a:buChar char="Ø"/>
              <a:defRPr/>
            </a:pPr>
            <a:r>
              <a:rPr lang="zh-CN" altLang="en-US" sz="1600">
                <a:solidFill>
                  <a:schemeClr val="bg1">
                    <a:lumMod val="50000"/>
                  </a:schemeClr>
                </a:solidFill>
                <a:latin typeface="Arial" pitchFamily="34" charset="0"/>
                <a:ea typeface="Arial" pitchFamily="34" charset="0"/>
                <a:sym typeface="Arial" pitchFamily="34" charset="0"/>
              </a:rPr>
              <a:t>Other than the Basement related features, Condition 2, Exterior Quality and Lot Area are some of the other important</a:t>
            </a:r>
            <a:r>
              <a:rPr lang="en-US" altLang="zh-CN" sz="1600">
                <a:solidFill>
                  <a:schemeClr val="bg1">
                    <a:lumMod val="50000"/>
                  </a:schemeClr>
                </a:solidFill>
                <a:latin typeface="Arial" pitchFamily="34" charset="0"/>
                <a:ea typeface="Arial" pitchFamily="34" charset="0"/>
                <a:sym typeface="Arial" pitchFamily="34" charset="0"/>
              </a:rPr>
              <a:t> </a:t>
            </a:r>
            <a:r>
              <a:rPr lang="zh-CN" altLang="en-US" sz="1600">
                <a:solidFill>
                  <a:schemeClr val="bg1">
                    <a:lumMod val="50000"/>
                  </a:schemeClr>
                </a:solidFill>
                <a:latin typeface="Arial" pitchFamily="34" charset="0"/>
                <a:ea typeface="Arial" pitchFamily="34" charset="0"/>
                <a:sym typeface="Arial" pitchFamily="34" charset="0"/>
              </a:rPr>
              <a:t>features.</a:t>
            </a:r>
          </a:p>
        </p:txBody>
      </p:sp>
      <p:sp>
        <p:nvSpPr>
          <p:cNvPr id="3" name="矩形 3"/>
          <p:cNvSpPr/>
          <p:nvPr/>
        </p:nvSpPr>
        <p:spPr>
          <a:xfrm>
            <a:off x="0" y="6661150"/>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Arial" pitchFamily="34" charset="0"/>
              <a:sym typeface="Arial" pitchFamily="34" charset="0"/>
            </a:endParaRPr>
          </a:p>
        </p:txBody>
      </p:sp>
      <p:pic>
        <p:nvPicPr>
          <p:cNvPr id="7" name="Picture 6" descr="How-Much-Space-Do-You-Need-648x364-c-default.jpg"/>
          <p:cNvPicPr>
            <a:picLocks noChangeAspect="1"/>
          </p:cNvPicPr>
          <p:nvPr/>
        </p:nvPicPr>
        <p:blipFill>
          <a:blip r:embed="rId2"/>
          <a:stretch>
            <a:fillRect/>
          </a:stretch>
        </p:blipFill>
        <p:spPr>
          <a:xfrm>
            <a:off x="5812220" y="399393"/>
            <a:ext cx="5986955" cy="60960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grpId="0" nodeType="afterEffect">
                                  <p:stCondLst>
                                    <p:cond delay="0"/>
                                  </p:stCondLst>
                                  <p:iterate type="lt">
                                    <p:tmPct val="4054"/>
                                  </p:iterate>
                                  <p:childTnLst>
                                    <p:set>
                                      <p:cBhvr>
                                        <p:cTn id="6" dur="1" fill="hold">
                                          <p:stCondLst>
                                            <p:cond delay="0"/>
                                          </p:stCondLst>
                                        </p:cTn>
                                        <p:tgtEl>
                                          <p:spTgt spid="23"/>
                                        </p:tgtEl>
                                        <p:attrNameLst>
                                          <p:attrName>style.visibility</p:attrName>
                                        </p:attrNameLst>
                                      </p:cBhvr>
                                      <p:to>
                                        <p:strVal val="visible"/>
                                      </p:to>
                                    </p:set>
                                    <p:anim calcmode="lin" valueType="num">
                                      <p:cBhvr>
                                        <p:cTn id="7" dur="250" fill="hold"/>
                                        <p:tgtEl>
                                          <p:spTgt spid="23"/>
                                        </p:tgtEl>
                                        <p:attrNameLst>
                                          <p:attrName>ppt_w</p:attrName>
                                        </p:attrNameLst>
                                      </p:cBhvr>
                                      <p:tavLst>
                                        <p:tav tm="0">
                                          <p:val>
                                            <p:fltVal val="0"/>
                                          </p:val>
                                        </p:tav>
                                        <p:tav tm="100000">
                                          <p:val>
                                            <p:strVal val="#ppt_w"/>
                                          </p:val>
                                        </p:tav>
                                      </p:tavLst>
                                    </p:anim>
                                    <p:anim calcmode="lin" valueType="num">
                                      <p:cBhvr>
                                        <p:cTn id="8" dur="250" fill="hold"/>
                                        <p:tgtEl>
                                          <p:spTgt spid="23"/>
                                        </p:tgtEl>
                                        <p:attrNameLst>
                                          <p:attrName>ppt_h</p:attrName>
                                        </p:attrNameLst>
                                      </p:cBhvr>
                                      <p:tavLst>
                                        <p:tav tm="0">
                                          <p:val>
                                            <p:fltVal val="0"/>
                                          </p:val>
                                        </p:tav>
                                        <p:tav tm="100000">
                                          <p:val>
                                            <p:strVal val="#ppt_h"/>
                                          </p:val>
                                        </p:tav>
                                      </p:tavLst>
                                    </p:anim>
                                    <p:animEffect transition="in" filter="fade">
                                      <p:cBhvr>
                                        <p:cTn id="9"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8" name="矩形 17"/>
          <p:cNvSpPr/>
          <p:nvPr/>
        </p:nvSpPr>
        <p:spPr>
          <a:xfrm>
            <a:off x="567934" y="3758153"/>
            <a:ext cx="2467853" cy="605286"/>
          </a:xfrm>
          <a:prstGeom prst="rect">
            <a:avLst/>
          </a:prstGeom>
        </p:spPr>
        <p:txBody>
          <a:bodyPr wrap="square" lIns="91433" tIns="45716" rIns="91433" bIns="45716">
            <a:spAutoFit/>
          </a:bodyPr>
          <a:lstStyle/>
          <a:p>
            <a:pPr lvl="0" algn="l">
              <a:lnSpc>
                <a:spcPts val="2000"/>
              </a:lnSpc>
              <a:defRPr/>
            </a:pPr>
            <a:r>
              <a:rPr lang="zh-CN" altLang="en-US" sz="1200">
                <a:solidFill>
                  <a:schemeClr val="bg1"/>
                </a:solidFill>
                <a:latin typeface="Arial" pitchFamily="34" charset="0"/>
                <a:ea typeface="Arial" pitchFamily="34" charset="0"/>
                <a:sym typeface="Arial" pitchFamily="34" charset="0"/>
              </a:rPr>
              <a:t>Click here to add the text, the text is the refinement of your thought</a:t>
            </a:r>
          </a:p>
        </p:txBody>
      </p:sp>
      <p:sp>
        <p:nvSpPr>
          <p:cNvPr id="19" name="矩形 18"/>
          <p:cNvSpPr/>
          <p:nvPr/>
        </p:nvSpPr>
        <p:spPr>
          <a:xfrm>
            <a:off x="567933" y="3372223"/>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lang="zh-CN" altLang="en-US" sz="1860" b="1" noProof="0">
                <a:ln>
                  <a:noFill/>
                </a:ln>
                <a:solidFill>
                  <a:schemeClr val="bg1"/>
                </a:solidFill>
                <a:effectLst/>
                <a:uLnTx/>
                <a:uFillTx/>
                <a:latin typeface="Arial" pitchFamily="34" charset="0"/>
                <a:ea typeface="Arial" pitchFamily="34" charset="0"/>
                <a:cs typeface="Arial" pitchFamily="34" charset="0"/>
                <a:sym typeface="Arial" pitchFamily="34" charset="0"/>
              </a:rPr>
              <a:t>Title</a:t>
            </a:r>
            <a:endParaRPr kumimoji="0" lang="zh-CN" altLang="en-US" sz="1860" b="1" i="0" u="none" strike="noStrike" kern="1200" cap="none" spc="0" normalizeH="0" baseline="0" noProof="0">
              <a:ln>
                <a:noFill/>
              </a:ln>
              <a:solidFill>
                <a:schemeClr val="bg1"/>
              </a:solidFill>
              <a:effectLst/>
              <a:uLnTx/>
              <a:uFillTx/>
              <a:latin typeface="Arial" pitchFamily="34" charset="0"/>
              <a:ea typeface="Arial" pitchFamily="34" charset="0"/>
              <a:cs typeface="Arial" pitchFamily="34" charset="0"/>
              <a:sym typeface="Arial" pitchFamily="34" charset="0"/>
            </a:endParaRPr>
          </a:p>
        </p:txBody>
      </p:sp>
      <p:sp>
        <p:nvSpPr>
          <p:cNvPr id="24" name="矩形 3"/>
          <p:cNvSpPr/>
          <p:nvPr/>
        </p:nvSpPr>
        <p:spPr>
          <a:xfrm>
            <a:off x="0" y="6661150"/>
            <a:ext cx="12192000" cy="19685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Arial" pitchFamily="34" charset="0"/>
              <a:sym typeface="Arial" pitchFamily="34" charset="0"/>
            </a:endParaRPr>
          </a:p>
        </p:txBody>
      </p:sp>
      <p:pic>
        <p:nvPicPr>
          <p:cNvPr id="3" name="Picture 2" descr="cnc1"/>
          <p:cNvPicPr>
            <a:picLocks noChangeAspect="1"/>
          </p:cNvPicPr>
          <p:nvPr/>
        </p:nvPicPr>
        <p:blipFill>
          <a:blip r:embed="rId2"/>
          <a:stretch>
            <a:fillRect/>
          </a:stretch>
        </p:blipFill>
        <p:spPr>
          <a:xfrm>
            <a:off x="899161" y="1784350"/>
            <a:ext cx="4991100" cy="3289300"/>
          </a:xfrm>
          <a:prstGeom prst="rect">
            <a:avLst/>
          </a:prstGeom>
        </p:spPr>
      </p:pic>
      <p:pic>
        <p:nvPicPr>
          <p:cNvPr id="4" name="Picture 3" descr="cncl2"/>
          <p:cNvPicPr>
            <a:picLocks noChangeAspect="1"/>
          </p:cNvPicPr>
          <p:nvPr/>
        </p:nvPicPr>
        <p:blipFill>
          <a:blip r:embed="rId3"/>
          <a:stretch>
            <a:fillRect/>
          </a:stretch>
        </p:blipFill>
        <p:spPr>
          <a:xfrm>
            <a:off x="6521451" y="1924050"/>
            <a:ext cx="5003800" cy="31496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250" fill="hold"/>
                                        <p:tgtEl>
                                          <p:spTgt spid="19"/>
                                        </p:tgtEl>
                                        <p:attrNameLst>
                                          <p:attrName>ppt_w</p:attrName>
                                        </p:attrNameLst>
                                      </p:cBhvr>
                                      <p:tavLst>
                                        <p:tav tm="0">
                                          <p:val>
                                            <p:fltVal val="0"/>
                                          </p:val>
                                        </p:tav>
                                        <p:tav tm="100000">
                                          <p:val>
                                            <p:strVal val="#ppt_w"/>
                                          </p:val>
                                        </p:tav>
                                      </p:tavLst>
                                    </p:anim>
                                    <p:anim calcmode="lin" valueType="num">
                                      <p:cBhvr>
                                        <p:cTn id="8" dur="250" fill="hold"/>
                                        <p:tgtEl>
                                          <p:spTgt spid="19"/>
                                        </p:tgtEl>
                                        <p:attrNameLst>
                                          <p:attrName>ppt_h</p:attrName>
                                        </p:attrNameLst>
                                      </p:cBhvr>
                                      <p:tavLst>
                                        <p:tav tm="0">
                                          <p:val>
                                            <p:fltVal val="0"/>
                                          </p:val>
                                        </p:tav>
                                        <p:tav tm="100000">
                                          <p:val>
                                            <p:strVal val="#ppt_h"/>
                                          </p:val>
                                        </p:tav>
                                      </p:tavLst>
                                    </p:anim>
                                    <p:animEffect transition="in" filter="fade">
                                      <p:cBhvr>
                                        <p:cTn id="9" dur="250"/>
                                        <p:tgtEl>
                                          <p:spTgt spid="19"/>
                                        </p:tgtEl>
                                      </p:cBhvr>
                                    </p:animEffect>
                                  </p:childTnLst>
                                </p:cTn>
                              </p:par>
                            </p:childTnLst>
                          </p:cTn>
                        </p:par>
                        <p:par>
                          <p:cTn id="10" fill="hold" nodeType="afterGroup">
                            <p:stCondLst>
                              <p:cond delay="250"/>
                            </p:stCondLst>
                            <p:childTnLst>
                              <p:par>
                                <p:cTn id="11" presetID="53" presetClass="entr" presetSubtype="16" fill="hold" grpId="0" nodeType="afterEffect">
                                  <p:stCondLst>
                                    <p:cond delay="0"/>
                                  </p:stCondLst>
                                  <p:iterate type="lt">
                                    <p:tmPct val="4054"/>
                                  </p:iterate>
                                  <p:childTnLst>
                                    <p:set>
                                      <p:cBhvr>
                                        <p:cTn id="12" dur="1" fill="hold">
                                          <p:stCondLst>
                                            <p:cond delay="0"/>
                                          </p:stCondLst>
                                        </p:cTn>
                                        <p:tgtEl>
                                          <p:spTgt spid="18"/>
                                        </p:tgtEl>
                                        <p:attrNameLst>
                                          <p:attrName>style.visibility</p:attrName>
                                        </p:attrNameLst>
                                      </p:cBhvr>
                                      <p:to>
                                        <p:strVal val="visible"/>
                                      </p:to>
                                    </p:set>
                                    <p:anim calcmode="lin" valueType="num">
                                      <p:cBhvr>
                                        <p:cTn id="13" dur="250" fill="hold"/>
                                        <p:tgtEl>
                                          <p:spTgt spid="18"/>
                                        </p:tgtEl>
                                        <p:attrNameLst>
                                          <p:attrName>ppt_w</p:attrName>
                                        </p:attrNameLst>
                                      </p:cBhvr>
                                      <p:tavLst>
                                        <p:tav tm="0">
                                          <p:val>
                                            <p:fltVal val="0"/>
                                          </p:val>
                                        </p:tav>
                                        <p:tav tm="100000">
                                          <p:val>
                                            <p:strVal val="#ppt_w"/>
                                          </p:val>
                                        </p:tav>
                                      </p:tavLst>
                                    </p:anim>
                                    <p:anim calcmode="lin" valueType="num">
                                      <p:cBhvr>
                                        <p:cTn id="14" dur="250" fill="hold"/>
                                        <p:tgtEl>
                                          <p:spTgt spid="18"/>
                                        </p:tgtEl>
                                        <p:attrNameLst>
                                          <p:attrName>ppt_h</p:attrName>
                                        </p:attrNameLst>
                                      </p:cBhvr>
                                      <p:tavLst>
                                        <p:tav tm="0">
                                          <p:val>
                                            <p:fltVal val="0"/>
                                          </p:val>
                                        </p:tav>
                                        <p:tav tm="100000">
                                          <p:val>
                                            <p:strVal val="#ppt_h"/>
                                          </p:val>
                                        </p:tav>
                                      </p:tavLst>
                                    </p:anim>
                                    <p:animEffect transition="in" filter="fade">
                                      <p:cBhvr>
                                        <p:cTn id="15"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Title 4" title=""/>
          <p:cNvSpPr>
            <a:spLocks noGrp="1"/>
          </p:cNvSpPr>
          <p:nvPr>
            <p:ph type="ctrTitle"/>
          </p:nvPr>
        </p:nvSpPr>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kumimoji="0" lang="en-US" smtClean="0"/>
              <a:t>Click to edit Master title style</a:t>
            </a:r>
          </a:p>
        </p:txBody>
      </p:sp>
      <p:sp>
        <p:nvSpPr>
          <p:cNvPr id="3" name="Subtitle 19" title=""/>
          <p:cNvSpPr>
            <a:spLocks noGrp="1"/>
          </p:cNvSpPr>
          <p:nvPr>
            <p:ph type="subTitle" idx="1"/>
          </p:nvPr>
        </p:nvSpPr>
        <p:spPr/>
        <p:txBody>
          <a:bodyPr lIns="182880" tIns="0"/>
          <a:lstStyle>
            <a:lvl1pPr marL="36576" indent="0" algn="r">
              <a:spcBef>
                <a:spcPct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p>
        </p:txBody>
      </p:sp>
      <p:grpSp>
        <p:nvGrpSpPr>
          <p:cNvPr id="4" name="" title=""/>
          <p:cNvGrpSpPr/>
          <p:nvPr/>
        </p:nvGrpSpPr>
        <p:grpSpPr>
          <a:xfrm>
            <a:off x="0" y="0"/>
            <a:ext cx="12204700" cy="6858000"/>
            <a:chOff x="-635000" y="-635000"/>
            <a:chExt cx="12204700" cy="6858000"/>
          </a:xfrm>
        </p:grpSpPr>
        <p:sp>
          <p:nvSpPr>
            <p:cNvPr id="5" name="New shape" title=""/>
            <p:cNvSpPr/>
            <p:nvPr/>
          </p:nvSpPr>
          <p:spPr>
            <a:xfrm>
              <a:off x="-635000" y="-635000"/>
              <a:ext cx="12192000" cy="6858000"/>
            </a:xfrm>
            <a:custGeom>
              <a:rect l="l" t="t" r="r" b="b"/>
              <a:pathLst>
                <a:path w="12192000" h="6858000">
                  <a:moveTo>
                    <a:pt x="0" y="0"/>
                  </a:moveTo>
                  <a:lnTo>
                    <a:pt x="12192000" y="0"/>
                  </a:lnTo>
                  <a:lnTo>
                    <a:pt x="12192000" y="6858000"/>
                  </a:lnTo>
                  <a:lnTo>
                    <a:pt x="0" y="6858000"/>
                  </a:lnTo>
                  <a:close/>
                </a:path>
              </a:pathLst>
            </a:custGeom>
            <a:solidFill>
              <a:srgbClr val="E3DED1">
                <a:alpha val="100000"/>
              </a:srgbClr>
            </a:solidFill>
          </p:spPr>
          <p:txBody>
            <a:bodyPr rtlCol="0" anchor="ctr"/>
            <a:lstStyle/>
            <a:p>
              <a:pPr algn="ctr"/>
            </a:p>
          </p:txBody>
        </p:sp>
        <p:pic>
          <p:nvPicPr>
            <p:cNvPr id="6" name="New picture" title=""/>
            <p:cNvPicPr/>
            <p:nvPr/>
          </p:nvPicPr>
          <p:blipFill>
            <a:blip r:embed="rId2"/>
            <a:stretch>
              <a:fillRect/>
            </a:stretch>
          </p:blipFill>
          <p:spPr>
            <a:xfrm>
              <a:off x="-342900" y="-368300"/>
              <a:ext cx="11582400" cy="6400800"/>
            </a:xfrm>
            <a:prstGeom prst="rect">
              <a:avLst/>
            </a:prstGeom>
          </p:spPr>
        </p:pic>
        <p:sp>
          <p:nvSpPr>
            <p:cNvPr id="7" name="New shape" title=""/>
            <p:cNvSpPr/>
            <p:nvPr/>
          </p:nvSpPr>
          <p:spPr>
            <a:xfrm>
              <a:off x="-228600" y="-305816"/>
              <a:ext cx="11376025" cy="6196837"/>
            </a:xfrm>
            <a:custGeom>
              <a:rect l="l" t="t" r="r" b="b"/>
              <a:pathLst>
                <a:path w="11376025" h="6196837">
                  <a:moveTo>
                    <a:pt x="0" y="128904"/>
                  </a:moveTo>
                  <a:cubicBezTo>
                    <a:pt x="0" y="57784"/>
                    <a:pt x="57784" y="0"/>
                    <a:pt x="128905" y="0"/>
                  </a:cubicBezTo>
                  <a:lnTo>
                    <a:pt x="11247119" y="0"/>
                  </a:lnTo>
                  <a:lnTo>
                    <a:pt x="11247119" y="0"/>
                  </a:lnTo>
                  <a:cubicBezTo>
                    <a:pt x="11318367" y="0"/>
                    <a:pt x="11376025" y="57784"/>
                    <a:pt x="11376025" y="128904"/>
                  </a:cubicBezTo>
                  <a:cubicBezTo>
                    <a:pt x="11376025" y="128904"/>
                    <a:pt x="11376025" y="128904"/>
                    <a:pt x="11376025" y="128904"/>
                  </a:cubicBezTo>
                  <a:lnTo>
                    <a:pt x="11376025" y="6067806"/>
                  </a:lnTo>
                  <a:lnTo>
                    <a:pt x="11376025" y="6067806"/>
                  </a:lnTo>
                  <a:cubicBezTo>
                    <a:pt x="11376025" y="6139052"/>
                    <a:pt x="11318367" y="6196837"/>
                    <a:pt x="11247119" y="6196837"/>
                  </a:cubicBezTo>
                  <a:lnTo>
                    <a:pt x="128905" y="6196837"/>
                  </a:lnTo>
                  <a:lnTo>
                    <a:pt x="128905" y="6196837"/>
                  </a:lnTo>
                  <a:cubicBezTo>
                    <a:pt x="57784" y="6196837"/>
                    <a:pt x="0" y="6139052"/>
                    <a:pt x="0" y="6067806"/>
                  </a:cubicBezTo>
                  <a:close/>
                </a:path>
              </a:pathLst>
            </a:custGeom>
            <a:solidFill>
              <a:srgbClr val="FFFFFF">
                <a:alpha val="100000"/>
              </a:srgbClr>
            </a:solidFill>
          </p:spPr>
          <p:txBody>
            <a:bodyPr rtlCol="0" anchor="ctr"/>
            <a:lstStyle/>
            <a:p>
              <a:pPr algn="ctr"/>
            </a:p>
          </p:txBody>
        </p:sp>
        <p:sp>
          <p:nvSpPr>
            <p:cNvPr id="8" name="New shape" title=""/>
            <p:cNvSpPr/>
            <p:nvPr/>
          </p:nvSpPr>
          <p:spPr>
            <a:xfrm>
              <a:off x="-228600" y="-305816"/>
              <a:ext cx="11376025" cy="6196837"/>
            </a:xfrm>
            <a:custGeom>
              <a:rect l="l" t="t" r="r" b="b"/>
              <a:pathLst>
                <a:path w="11376025" h="6196837">
                  <a:moveTo>
                    <a:pt x="0" y="128904"/>
                  </a:moveTo>
                  <a:cubicBezTo>
                    <a:pt x="0" y="57784"/>
                    <a:pt x="57784" y="0"/>
                    <a:pt x="128905" y="0"/>
                  </a:cubicBezTo>
                  <a:lnTo>
                    <a:pt x="11247119" y="0"/>
                  </a:lnTo>
                  <a:lnTo>
                    <a:pt x="11247119" y="0"/>
                  </a:lnTo>
                  <a:cubicBezTo>
                    <a:pt x="11318367" y="0"/>
                    <a:pt x="11376025" y="57784"/>
                    <a:pt x="11376025" y="128904"/>
                  </a:cubicBezTo>
                  <a:cubicBezTo>
                    <a:pt x="11376025" y="128904"/>
                    <a:pt x="11376025" y="128904"/>
                    <a:pt x="11376025" y="128904"/>
                  </a:cubicBezTo>
                  <a:lnTo>
                    <a:pt x="11376025" y="6067806"/>
                  </a:lnTo>
                  <a:lnTo>
                    <a:pt x="11376025" y="6067806"/>
                  </a:lnTo>
                  <a:cubicBezTo>
                    <a:pt x="11376025" y="6139052"/>
                    <a:pt x="11318367" y="6196837"/>
                    <a:pt x="11247119" y="6196837"/>
                  </a:cubicBezTo>
                  <a:lnTo>
                    <a:pt x="128905" y="6196837"/>
                  </a:lnTo>
                  <a:lnTo>
                    <a:pt x="128905" y="6196837"/>
                  </a:lnTo>
                  <a:cubicBezTo>
                    <a:pt x="57784" y="6196837"/>
                    <a:pt x="0" y="6139052"/>
                    <a:pt x="0" y="6067806"/>
                  </a:cubicBezTo>
                  <a:close/>
                </a:path>
              </a:pathLst>
            </a:custGeom>
            <a:ln w="2000">
              <a:solidFill>
                <a:srgbClr val="A4A3A3">
                  <a:alpha val="100000"/>
                </a:srgbClr>
              </a:solidFill>
            </a:ln>
          </p:spPr>
          <p:txBody>
            <a:bodyPr rtlCol="0" anchor="ctr"/>
            <a:lstStyle/>
            <a:p>
              <a:pPr algn="ctr"/>
            </a:p>
          </p:txBody>
        </p:sp>
        <p:sp>
          <p:nvSpPr>
            <p:cNvPr id="9" name="New shape" title=""/>
            <p:cNvSpPr/>
            <p:nvPr/>
          </p:nvSpPr>
          <p:spPr>
            <a:xfrm>
              <a:off x="3407258" y="2087432"/>
              <a:ext cx="184709" cy="369418"/>
            </a:xfrm>
            <a:prstGeom prst="rect">
              <a:avLst/>
            </a:prstGeom>
          </p:spPr>
          <p:txBody>
            <a:bodyPr wrap="none" rtlCol="0" anchor="t">
              <a:spAutoFit/>
            </a:bodyPr>
            <a:lstStyle/>
            <a:p>
              <a:pPr algn="l"/>
            </a:p>
          </p:txBody>
        </p:sp>
        <p:sp>
          <p:nvSpPr>
            <p:cNvPr id="10" name="New shape" title=""/>
            <p:cNvSpPr/>
            <p:nvPr/>
          </p:nvSpPr>
          <p:spPr>
            <a:xfrm>
              <a:off x="-622300" y="-635000"/>
              <a:ext cx="12192000" cy="6858000"/>
            </a:xfrm>
            <a:custGeom>
              <a:rect l="l" t="t" r="r" b="b"/>
              <a:pathLst>
                <a:path w="12192000" h="6858000">
                  <a:moveTo>
                    <a:pt x="0" y="0"/>
                  </a:moveTo>
                  <a:lnTo>
                    <a:pt x="12192000" y="0"/>
                  </a:lnTo>
                  <a:lnTo>
                    <a:pt x="12192000" y="6858000"/>
                  </a:lnTo>
                  <a:lnTo>
                    <a:pt x="0" y="6858000"/>
                  </a:lnTo>
                  <a:close/>
                </a:path>
              </a:pathLst>
            </a:custGeom>
            <a:blipFill>
              <a:blip r:embed="rId3"/>
              <a:stretch>
                <a:fillRect/>
              </a:stretch>
            </a:blipFill>
          </p:spPr>
          <p:txBody>
            <a:bodyPr rtlCol="0" anchor="ctr"/>
            <a:lstStyle/>
            <a:p>
              <a:pPr algn="ctr"/>
            </a:p>
          </p:txBody>
        </p:sp>
      </p:gr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4" name="Group 23"/>
          <p:cNvGrpSpPr/>
          <p:nvPr/>
        </p:nvGrpSpPr>
        <p:grpSpPr>
          <a:xfrm>
            <a:off x="0" y="240132"/>
            <a:ext cx="12192000" cy="6617868"/>
            <a:chOff x="0" y="240132"/>
            <a:chExt cx="12192000" cy="6617868"/>
          </a:xfrm>
          <a:solidFill>
            <a:schemeClr val="accent5">
              <a:lumMod val="75000"/>
            </a:schemeClr>
          </a:solidFill>
        </p:grpSpPr>
        <p:sp>
          <p:nvSpPr>
            <p:cNvPr id="21" name="矩形 3"/>
            <p:cNvSpPr/>
            <p:nvPr/>
          </p:nvSpPr>
          <p:spPr>
            <a:xfrm>
              <a:off x="0" y="6661128"/>
              <a:ext cx="12192000" cy="1968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Arial" pitchFamily="34" charset="0"/>
                <a:sym typeface="Arial" pitchFamily="34" charset="0"/>
              </a:endParaRPr>
            </a:p>
          </p:txBody>
        </p:sp>
        <p:sp>
          <p:nvSpPr>
            <p:cNvPr id="22" name="Rectangle 26"/>
            <p:cNvSpPr/>
            <p:nvPr/>
          </p:nvSpPr>
          <p:spPr>
            <a:xfrm>
              <a:off x="5698005" y="845483"/>
              <a:ext cx="744070" cy="80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latin typeface="Arial" pitchFamily="34" charset="0"/>
                <a:ea typeface="Arial" pitchFamily="34" charset="0"/>
                <a:sym typeface="Arial" pitchFamily="34" charset="0"/>
              </a:endParaRPr>
            </a:p>
          </p:txBody>
        </p:sp>
        <p:sp>
          <p:nvSpPr>
            <p:cNvPr id="23" name="TextBox 7"/>
            <p:cNvSpPr txBox="1"/>
            <p:nvPr/>
          </p:nvSpPr>
          <p:spPr>
            <a:xfrm>
              <a:off x="1310391" y="240132"/>
              <a:ext cx="9769020" cy="461665"/>
            </a:xfrm>
            <a:prstGeom prst="rect">
              <a:avLst/>
            </a:prstGeom>
            <a:noFill/>
            <a:extLst>
              <a:ext uri="{909E8E84-426E-40DD-AFC4-6F175D3DCCD1}">
                <a14:hiddenFill xmlns="" xmlns:a14="http://schemas.microsoft.com/office/drawing/2010/main">
                  <a:grpFill/>
                </a14:hiddenFill>
              </a:ext>
            </a:extLst>
          </p:spPr>
          <p:txBody>
            <a:bodyPr wrap="none" rtlCol="0">
              <a:spAutoFit/>
            </a:bodyPr>
            <a:lstStyle/>
            <a:p>
              <a:pPr algn="ctr"/>
              <a:r>
                <a:rPr lang="en-US" altLang="zh-CN" sz="2400" spc="600">
                  <a:solidFill>
                    <a:schemeClr val="tx1">
                      <a:lumMod val="75000"/>
                      <a:lumOff val="25000"/>
                    </a:schemeClr>
                  </a:solidFill>
                  <a:latin typeface="Arial" pitchFamily="34" charset="0"/>
                  <a:ea typeface="Arial" pitchFamily="34" charset="0"/>
                  <a:sym typeface="Arial" pitchFamily="34" charset="0"/>
                </a:rPr>
                <a:t>Conceptual Backgroud of the Domain Problem</a:t>
              </a:r>
            </a:p>
          </p:txBody>
        </p:sp>
      </p:grpSp>
      <p:sp>
        <p:nvSpPr>
          <p:cNvPr id="25" name="TextBox 24"/>
          <p:cNvSpPr txBox="1"/>
          <p:nvPr/>
        </p:nvSpPr>
        <p:spPr>
          <a:xfrm>
            <a:off x="1311277" y="1662430"/>
            <a:ext cx="9669145" cy="3939524"/>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ct val="0"/>
              </a:spcBef>
              <a:spcAft>
                <a:spcPct val="0"/>
              </a:spcAft>
              <a:buClrTx/>
              <a:buSzTx/>
              <a:buFontTx/>
              <a:buNone/>
              <a:defRPr/>
            </a:pPr>
            <a:r>
              <a:rPr sz="2000">
                <a:solidFill>
                  <a:schemeClr val="bg1">
                    <a:lumMod val="50000"/>
                  </a:schemeClr>
                </a:solidFill>
                <a:latin typeface="Arial" pitchFamily="34" charset="0"/>
                <a:ea typeface="Arial" pitchFamily="34" charset="0"/>
                <a:sym typeface="Arial"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a:t>
            </a:r>
            <a:r>
              <a:rPr lang="en-US" sz="2000">
                <a:solidFill>
                  <a:schemeClr val="bg1">
                    <a:lumMod val="50000"/>
                  </a:schemeClr>
                </a:solidFill>
                <a:latin typeface="Arial" pitchFamily="34" charset="0"/>
                <a:ea typeface="Arial" pitchFamily="34" charset="0"/>
                <a:sym typeface="Arial" pitchFamily="34" charset="0"/>
              </a:rPr>
              <a:t> </a:t>
            </a:r>
            <a:r>
              <a:rPr sz="2000">
                <a:solidFill>
                  <a:schemeClr val="bg1">
                    <a:lumMod val="50000"/>
                  </a:schemeClr>
                </a:solidFill>
                <a:latin typeface="Arial" pitchFamily="34" charset="0"/>
                <a:ea typeface="Arial" pitchFamily="34" charset="0"/>
                <a:sym typeface="Arial" pitchFamily="34" charset="0"/>
              </a:rPr>
              <a:t>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pPr marL="0" marR="0" lvl="0" indent="0" algn="l" defTabSz="1217930" rtl="0" eaLnBrk="1" fontAlgn="auto" latinLnBrk="0" hangingPunct="1">
              <a:lnSpc>
                <a:spcPts val="2000"/>
              </a:lnSpc>
              <a:spcBef>
                <a:spcPct val="0"/>
              </a:spcBef>
              <a:spcAft>
                <a:spcPct val="0"/>
              </a:spcAft>
              <a:buClrTx/>
              <a:buSzTx/>
              <a:buFontTx/>
              <a:buNone/>
              <a:defRPr/>
            </a:pPr>
            <a:endParaRPr sz="2000">
              <a:solidFill>
                <a:schemeClr val="bg1">
                  <a:lumMod val="50000"/>
                </a:schemeClr>
              </a:solidFill>
              <a:latin typeface="Arial" pitchFamily="34" charset="0"/>
              <a:ea typeface="Arial" pitchFamily="34" charset="0"/>
              <a:sym typeface="Arial" pitchFamily="34" charset="0"/>
            </a:endParaRPr>
          </a:p>
          <a:p>
            <a:pPr marL="0" marR="0" lvl="0" indent="0" algn="l" defTabSz="1217930" rtl="0" eaLnBrk="1" fontAlgn="auto" latinLnBrk="0" hangingPunct="1">
              <a:lnSpc>
                <a:spcPts val="2000"/>
              </a:lnSpc>
              <a:spcBef>
                <a:spcPct val="0"/>
              </a:spcBef>
              <a:spcAft>
                <a:spcPct val="0"/>
              </a:spcAft>
              <a:buClrTx/>
              <a:buSzTx/>
              <a:buFontTx/>
              <a:buNone/>
              <a:defRPr/>
            </a:pPr>
            <a:r>
              <a:rPr sz="2000">
                <a:solidFill>
                  <a:schemeClr val="bg1">
                    <a:lumMod val="50000"/>
                  </a:schemeClr>
                </a:solidFill>
                <a:latin typeface="Arial" pitchFamily="34" charset="0"/>
                <a:ea typeface="Arial" pitchFamily="34" charset="0"/>
                <a:sym typeface="Arial"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3" name="TextBox 7"/>
          <p:cNvSpPr txBox="1"/>
          <p:nvPr/>
        </p:nvSpPr>
        <p:spPr>
          <a:xfrm>
            <a:off x="4317118" y="240133"/>
            <a:ext cx="3693639" cy="461665"/>
          </a:xfrm>
          <a:prstGeom prst="rect">
            <a:avLst/>
          </a:prstGeom>
          <a:noFill/>
          <a:extLst>
            <a:ext uri="{909E8E84-426E-40DD-AFC4-6F175D3DCCD1}">
              <a14:hiddenFill xmlns="" xmlns:a14="http://schemas.microsoft.com/office/drawing/2010/main">
                <a:grpFill/>
              </a14:hiddenFill>
            </a:ext>
          </a:extLst>
        </p:spPr>
        <p:txBody>
          <a:bodyPr wrap="none" rtlCol="0">
            <a:spAutoFit/>
          </a:bodyPr>
          <a:lstStyle/>
          <a:p>
            <a:pPr algn="ctr"/>
            <a:r>
              <a:rPr lang="en-US" altLang="zh-CN" sz="2400" spc="600">
                <a:solidFill>
                  <a:schemeClr val="tx1">
                    <a:lumMod val="75000"/>
                    <a:lumOff val="25000"/>
                  </a:schemeClr>
                </a:solidFill>
                <a:latin typeface="Arial" pitchFamily="34" charset="0"/>
                <a:ea typeface="Arial" pitchFamily="34" charset="0"/>
                <a:sym typeface="Arial" pitchFamily="34" charset="0"/>
              </a:rPr>
              <a:t>Data Description</a:t>
            </a:r>
          </a:p>
        </p:txBody>
      </p:sp>
      <p:grpSp>
        <p:nvGrpSpPr>
          <p:cNvPr id="24" name="Group 23"/>
          <p:cNvGrpSpPr/>
          <p:nvPr/>
        </p:nvGrpSpPr>
        <p:grpSpPr>
          <a:xfrm>
            <a:off x="0" y="845485"/>
            <a:ext cx="12192000" cy="6012517"/>
            <a:chOff x="0" y="845483"/>
            <a:chExt cx="12192000" cy="6012517"/>
          </a:xfrm>
          <a:solidFill>
            <a:schemeClr val="accent5">
              <a:lumMod val="75000"/>
            </a:schemeClr>
          </a:solidFill>
        </p:grpSpPr>
        <p:sp>
          <p:nvSpPr>
            <p:cNvPr id="21" name="矩形 3"/>
            <p:cNvSpPr/>
            <p:nvPr/>
          </p:nvSpPr>
          <p:spPr>
            <a:xfrm>
              <a:off x="0" y="6661128"/>
              <a:ext cx="12192000" cy="1968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Arial" pitchFamily="34" charset="0"/>
                <a:sym typeface="Arial" pitchFamily="34" charset="0"/>
              </a:endParaRPr>
            </a:p>
          </p:txBody>
        </p:sp>
        <p:sp>
          <p:nvSpPr>
            <p:cNvPr id="22" name="Rectangle 26"/>
            <p:cNvSpPr/>
            <p:nvPr/>
          </p:nvSpPr>
          <p:spPr>
            <a:xfrm>
              <a:off x="5698005" y="845483"/>
              <a:ext cx="744070" cy="80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latin typeface="Arial" pitchFamily="34" charset="0"/>
                <a:ea typeface="Arial" pitchFamily="34" charset="0"/>
                <a:sym typeface="Arial" pitchFamily="34" charset="0"/>
              </a:endParaRPr>
            </a:p>
          </p:txBody>
        </p:sp>
      </p:grpSp>
      <p:graphicFrame>
        <p:nvGraphicFramePr>
          <p:cNvPr id="4" name="Table 3"/>
          <p:cNvGraphicFramePr>
            <a:graphicFrameLocks noGrp="1"/>
          </p:cNvGraphicFramePr>
          <p:nvPr/>
        </p:nvGraphicFramePr>
        <p:xfrm>
          <a:off x="911226" y="1080770"/>
          <a:ext cx="4786631" cy="5339080"/>
        </p:xfrm>
        <a:graphic>
          <a:graphicData uri="http://schemas.openxmlformats.org/drawingml/2006/table">
            <a:tbl>
              <a:tblPr firstRow="1" bandRow="1">
                <a:tableStyleId>{5C22544A-7EE6-4342-B048-85BDC9FD1C3A}</a:tableStyleId>
              </a:tblPr>
              <a:tblGrid>
                <a:gridCol w="554991"/>
                <a:gridCol w="1457960"/>
                <a:gridCol w="2773680"/>
              </a:tblGrid>
              <a:tr h="233680">
                <a:tc>
                  <a:txBody>
                    <a:bodyPr vert="horz" wrap="square"/>
                    <a:lstStyle/>
                    <a:p>
                      <a:pPr indent="0" algn="ctr">
                        <a:buNone/>
                      </a:pPr>
                      <a:r>
                        <a:rPr lang="en-US" sz="8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lgn="ctr">
                        <a:buNone/>
                      </a:pPr>
                      <a:r>
                        <a:rPr lang="en-US" sz="8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lgn="ctr">
                        <a:buNone/>
                      </a:pPr>
                      <a:r>
                        <a:rPr lang="en-US" sz="8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r h="346710">
                <a:tc>
                  <a:txBody>
                    <a:bodyPr vert="horz" wrap="square"/>
                    <a:lstStyle/>
                    <a:p>
                      <a:pPr indent="0">
                        <a:buNone/>
                      </a:pPr>
                      <a:r>
                        <a:rPr lang="en-US" sz="800" b="1">
                          <a:solidFill>
                            <a:srgbClr val="FFFFFF"/>
                          </a:solidFill>
                          <a:latin typeface="Calibri" panose="020f0502020204030204" charset="-122"/>
                        </a:rPr>
                        <a:t>1</a:t>
                      </a:r>
                    </a:p>
                  </a:txBody>
                  <a:tcPr marL="12700" marR="12700" marT="12700" anchor="ctr">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MSSubClass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Identifies the type of dwelling involved in the sale.</a:t>
                      </a:r>
                    </a:p>
                  </a:txBody>
                  <a:tcPr marL="12700" marR="12700" marT="12700" anchor="ctr">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6075">
                <a:tc>
                  <a:txBody>
                    <a:bodyPr vert="horz" wrap="square"/>
                    <a:lstStyle/>
                    <a:p>
                      <a:pPr indent="0">
                        <a:buNone/>
                      </a:pPr>
                      <a:r>
                        <a:rPr lang="en-US" sz="800" b="1">
                          <a:solidFill>
                            <a:srgbClr val="FFFFFF"/>
                          </a:solidFill>
                          <a:latin typeface="Calibri" panose="020f0502020204030204" charset="-122"/>
                        </a:rPr>
                        <a:t>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MSZoning</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Identifies the general zoning classification of the sale.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5440">
                <a:tc>
                  <a:txBody>
                    <a:bodyPr vert="horz" wrap="square"/>
                    <a:lstStyle/>
                    <a:p>
                      <a:pPr indent="0">
                        <a:buNone/>
                      </a:pPr>
                      <a:r>
                        <a:rPr lang="en-US" sz="800" b="1">
                          <a:solidFill>
                            <a:srgbClr val="FFFFFF"/>
                          </a:solidFill>
                          <a:latin typeface="Calibri" panose="020f0502020204030204" charset="-122"/>
                        </a:rPr>
                        <a:t>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LotFrontage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Linear feet of street connected to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vert="horz" wrap="square"/>
                    <a:lstStyle/>
                    <a:p>
                      <a:pPr indent="0">
                        <a:buNone/>
                      </a:pPr>
                      <a:r>
                        <a:rPr lang="en-US" sz="800" b="1">
                          <a:solidFill>
                            <a:srgbClr val="FFFFFF"/>
                          </a:solidFill>
                          <a:latin typeface="Calibri" panose="020f0502020204030204" charset="-122"/>
                        </a:rPr>
                        <a:t>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LotArea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Lot size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8280">
                <a:tc>
                  <a:txBody>
                    <a:bodyPr vert="horz" wrap="square"/>
                    <a:lstStyle/>
                    <a:p>
                      <a:pPr indent="0">
                        <a:buNone/>
                      </a:pPr>
                      <a:r>
                        <a:rPr lang="en-US" sz="800" b="1">
                          <a:solidFill>
                            <a:srgbClr val="FFFFFF"/>
                          </a:solidFill>
                          <a:latin typeface="Calibri" panose="020f0502020204030204" charset="-122"/>
                        </a:rPr>
                        <a:t>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Street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Type of road access to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6375">
                <a:tc>
                  <a:txBody>
                    <a:bodyPr vert="horz" wrap="square"/>
                    <a:lstStyle/>
                    <a:p>
                      <a:pPr indent="0">
                        <a:buNone/>
                      </a:pPr>
                      <a:r>
                        <a:rPr lang="en-US" sz="800" b="1">
                          <a:solidFill>
                            <a:srgbClr val="FFFFFF"/>
                          </a:solidFill>
                          <a:latin typeface="Calibri" panose="020f0502020204030204" charset="-122"/>
                        </a:rPr>
                        <a:t>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Alley</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Type of alley access to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vert="horz" wrap="square"/>
                    <a:lstStyle/>
                    <a:p>
                      <a:pPr indent="0">
                        <a:buNone/>
                      </a:pPr>
                      <a:r>
                        <a:rPr lang="en-US" sz="800" b="1">
                          <a:solidFill>
                            <a:srgbClr val="FFFFFF"/>
                          </a:solidFill>
                          <a:latin typeface="Calibri" panose="020f0502020204030204" charset="-122"/>
                        </a:rPr>
                        <a:t>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LotShape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General shape of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645">
                <a:tc>
                  <a:txBody>
                    <a:bodyPr vert="horz" wrap="square"/>
                    <a:lstStyle/>
                    <a:p>
                      <a:pPr indent="0">
                        <a:buNone/>
                      </a:pPr>
                      <a:r>
                        <a:rPr lang="en-US" sz="800" b="1">
                          <a:solidFill>
                            <a:srgbClr val="FFFFFF"/>
                          </a:solidFill>
                          <a:latin typeface="Calibri" panose="020f0502020204030204" charset="-122"/>
                        </a:rPr>
                        <a:t>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LandContour</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Flatness of the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vert="horz" wrap="square"/>
                    <a:lstStyle/>
                    <a:p>
                      <a:pPr indent="0">
                        <a:buNone/>
                      </a:pPr>
                      <a:r>
                        <a:rPr lang="en-US" sz="800" b="1">
                          <a:solidFill>
                            <a:srgbClr val="FFFFFF"/>
                          </a:solidFill>
                          <a:latin typeface="Calibri" panose="020f0502020204030204" charset="-122"/>
                        </a:rPr>
                        <a:t>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Utilities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Type of utilities available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vert="horz" wrap="square"/>
                    <a:lstStyle/>
                    <a:p>
                      <a:pPr indent="0">
                        <a:buNone/>
                      </a:pPr>
                      <a:r>
                        <a:rPr lang="en-US" sz="800" b="1">
                          <a:solidFill>
                            <a:srgbClr val="FFFFFF"/>
                          </a:solidFill>
                          <a:latin typeface="Calibri" panose="020f0502020204030204" charset="-122"/>
                        </a:rPr>
                        <a:t>10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LotConfig</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Lot configuration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vert="horz" wrap="square"/>
                    <a:lstStyle/>
                    <a:p>
                      <a:pPr indent="0">
                        <a:buNone/>
                      </a:pPr>
                      <a:r>
                        <a:rPr lang="en-US" sz="800" b="1">
                          <a:solidFill>
                            <a:srgbClr val="FFFFFF"/>
                          </a:solidFill>
                          <a:latin typeface="Calibri" panose="020f0502020204030204" charset="-122"/>
                        </a:rPr>
                        <a:t>11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LandSlope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Slope of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32105">
                <a:tc>
                  <a:txBody>
                    <a:bodyPr vert="horz" wrap="square"/>
                    <a:lstStyle/>
                    <a:p>
                      <a:pPr indent="0">
                        <a:buNone/>
                      </a:pPr>
                      <a:r>
                        <a:rPr lang="en-US" sz="800" b="1">
                          <a:solidFill>
                            <a:srgbClr val="FFFFFF"/>
                          </a:solidFill>
                          <a:latin typeface="Calibri" panose="020f0502020204030204" charset="-122"/>
                        </a:rPr>
                        <a:t>12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Neighborhood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Physical locations within Ames city limits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8280">
                <a:tc>
                  <a:txBody>
                    <a:bodyPr vert="horz" wrap="square"/>
                    <a:lstStyle/>
                    <a:p>
                      <a:pPr indent="0">
                        <a:buNone/>
                      </a:pPr>
                      <a:r>
                        <a:rPr lang="en-US" sz="800" b="1">
                          <a:solidFill>
                            <a:srgbClr val="FFFFFF"/>
                          </a:solidFill>
                          <a:latin typeface="Calibri" panose="020f0502020204030204" charset="-122"/>
                        </a:rPr>
                        <a:t>13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Condition1</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Proximity to various conditions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6710">
                <a:tc>
                  <a:txBody>
                    <a:bodyPr vert="horz" wrap="square"/>
                    <a:lstStyle/>
                    <a:p>
                      <a:pPr indent="0">
                        <a:buNone/>
                      </a:pPr>
                      <a:r>
                        <a:rPr lang="en-US" sz="800" b="1">
                          <a:solidFill>
                            <a:srgbClr val="FFFFFF"/>
                          </a:solidFill>
                          <a:latin typeface="Calibri" panose="020f0502020204030204" charset="-122"/>
                        </a:rPr>
                        <a:t>14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Condition2</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Proximity to various conditions (if more than one is present)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6375">
                <a:tc>
                  <a:txBody>
                    <a:bodyPr vert="horz" wrap="square"/>
                    <a:lstStyle/>
                    <a:p>
                      <a:pPr indent="0">
                        <a:buNone/>
                      </a:pPr>
                      <a:r>
                        <a:rPr lang="en-US" sz="800" b="1">
                          <a:solidFill>
                            <a:srgbClr val="FFFFFF"/>
                          </a:solidFill>
                          <a:latin typeface="Calibri" panose="020f0502020204030204" charset="-122"/>
                        </a:rPr>
                        <a:t>15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BldgType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Type of dwelling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645">
                <a:tc>
                  <a:txBody>
                    <a:bodyPr vert="horz" wrap="square"/>
                    <a:lstStyle/>
                    <a:p>
                      <a:pPr indent="0">
                        <a:buNone/>
                      </a:pPr>
                      <a:r>
                        <a:rPr lang="en-US" sz="800" b="1">
                          <a:solidFill>
                            <a:srgbClr val="FFFFFF"/>
                          </a:solidFill>
                          <a:latin typeface="Calibri" panose="020f0502020204030204" charset="-122"/>
                        </a:rPr>
                        <a:t>16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HouseStyle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Style of dwelling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7345">
                <a:tc>
                  <a:txBody>
                    <a:bodyPr vert="horz" wrap="square"/>
                    <a:lstStyle/>
                    <a:p>
                      <a:pPr indent="0">
                        <a:buNone/>
                      </a:pPr>
                      <a:r>
                        <a:rPr lang="en-US" sz="800" b="1">
                          <a:solidFill>
                            <a:srgbClr val="FFFFFF"/>
                          </a:solidFill>
                          <a:latin typeface="Calibri" panose="020f0502020204030204" charset="-122"/>
                        </a:rPr>
                        <a:t>17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OverallQual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Rates the overall material and finish of the house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645">
                <a:tc>
                  <a:txBody>
                    <a:bodyPr vert="horz" wrap="square"/>
                    <a:lstStyle/>
                    <a:p>
                      <a:pPr indent="0">
                        <a:buNone/>
                      </a:pPr>
                      <a:r>
                        <a:rPr lang="en-US" sz="800" b="1">
                          <a:solidFill>
                            <a:srgbClr val="FFFFFF"/>
                          </a:solidFill>
                          <a:latin typeface="Calibri" panose="020f0502020204030204" charset="-122"/>
                        </a:rPr>
                        <a:t>18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OverallCond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Rates the overall condition of the house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vert="horz" wrap="square"/>
                    <a:lstStyle/>
                    <a:p>
                      <a:pPr indent="0">
                        <a:buNone/>
                      </a:pPr>
                      <a:r>
                        <a:rPr lang="en-US" sz="800" b="1">
                          <a:solidFill>
                            <a:srgbClr val="FFFFFF"/>
                          </a:solidFill>
                          <a:latin typeface="Calibri" panose="020f0502020204030204" charset="-122"/>
                        </a:rPr>
                        <a:t>19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YearBuilt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Original construction date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6710">
                <a:tc>
                  <a:txBody>
                    <a:bodyPr vert="horz" wrap="square"/>
                    <a:lstStyle/>
                    <a:p>
                      <a:pPr indent="0">
                        <a:buNone/>
                      </a:pPr>
                      <a:r>
                        <a:rPr lang="en-US" sz="800" b="1">
                          <a:solidFill>
                            <a:srgbClr val="FFFFFF"/>
                          </a:solidFill>
                          <a:latin typeface="Calibri" panose="020f0502020204030204" charset="-122"/>
                        </a:rPr>
                        <a:t>20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YearRemodAdd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Remodel date (same as construction date if no remodeling or additions)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graphicFrame>
        <p:nvGraphicFramePr>
          <p:cNvPr id="6" name="Table 5"/>
          <p:cNvGraphicFramePr>
            <a:graphicFrameLocks noGrp="1"/>
          </p:cNvGraphicFramePr>
          <p:nvPr/>
        </p:nvGraphicFramePr>
        <p:xfrm>
          <a:off x="6000116" y="1337945"/>
          <a:ext cx="5547995" cy="5081270"/>
        </p:xfrm>
        <a:graphic>
          <a:graphicData uri="http://schemas.openxmlformats.org/drawingml/2006/table">
            <a:tbl>
              <a:tblPr firstRow="1" bandRow="1">
                <a:tableStyleId>{5C22544A-7EE6-4342-B048-85BDC9FD1C3A}</a:tableStyleId>
              </a:tblPr>
              <a:tblGrid>
                <a:gridCol w="642620"/>
                <a:gridCol w="1689735"/>
                <a:gridCol w="3215640"/>
              </a:tblGrid>
              <a:tr h="195580">
                <a:tc>
                  <a:txBody>
                    <a:bodyPr vert="horz" wrap="square"/>
                    <a:lstStyle/>
                    <a:p>
                      <a:pPr indent="0">
                        <a:buNone/>
                      </a:pPr>
                      <a:r>
                        <a:rPr lang="en-US" sz="800" b="1">
                          <a:solidFill>
                            <a:srgbClr val="FFFFFF"/>
                          </a:solidFill>
                          <a:latin typeface="Calibri" panose="020f0502020204030204" charset="-122"/>
                        </a:rPr>
                        <a:t>21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RoofStyle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Type of roof</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800" b="1">
                          <a:solidFill>
                            <a:srgbClr val="FFFFFF"/>
                          </a:solidFill>
                          <a:latin typeface="Calibri" panose="020f0502020204030204" charset="-122"/>
                        </a:rPr>
                        <a:t>22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RoofMatl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Roof material</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800" b="1">
                          <a:solidFill>
                            <a:srgbClr val="FFFFFF"/>
                          </a:solidFill>
                          <a:latin typeface="Calibri" panose="020f0502020204030204" charset="-122"/>
                        </a:rPr>
                        <a:t>23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Exterior1st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Exterior covering on house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vert="horz" wrap="square"/>
                    <a:lstStyle/>
                    <a:p>
                      <a:pPr indent="0">
                        <a:buNone/>
                      </a:pPr>
                      <a:r>
                        <a:rPr lang="en-US" sz="800" b="1">
                          <a:solidFill>
                            <a:srgbClr val="FFFFFF"/>
                          </a:solidFill>
                          <a:latin typeface="Calibri" panose="020f0502020204030204" charset="-122"/>
                        </a:rPr>
                        <a:t>24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Exterior2nd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Exterior covering on house (if more than one materi</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800" b="1">
                          <a:solidFill>
                            <a:srgbClr val="FFFFFF"/>
                          </a:solidFill>
                          <a:latin typeface="Calibri" panose="020f0502020204030204" charset="-122"/>
                        </a:rPr>
                        <a:t>25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MasVnrType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Masonry veneer type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800" b="1">
                          <a:solidFill>
                            <a:srgbClr val="FFFFFF"/>
                          </a:solidFill>
                          <a:latin typeface="Calibri" panose="020f0502020204030204" charset="-122"/>
                        </a:rPr>
                        <a:t>26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MasVnrArea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Masonry veneer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vert="horz" wrap="square"/>
                    <a:lstStyle/>
                    <a:p>
                      <a:pPr indent="0">
                        <a:buNone/>
                      </a:pPr>
                      <a:r>
                        <a:rPr lang="en-US" sz="800" b="1">
                          <a:solidFill>
                            <a:srgbClr val="FFFFFF"/>
                          </a:solidFill>
                          <a:latin typeface="Calibri" panose="020f0502020204030204" charset="-122"/>
                        </a:rPr>
                        <a:t>27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ExterQual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Evaluates the quality of the material on the exterior</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vert="horz" wrap="square"/>
                    <a:lstStyle/>
                    <a:p>
                      <a:pPr indent="0">
                        <a:buNone/>
                      </a:pPr>
                      <a:r>
                        <a:rPr lang="en-US" sz="800" b="1">
                          <a:solidFill>
                            <a:srgbClr val="FFFFFF"/>
                          </a:solidFill>
                          <a:latin typeface="Calibri" panose="020f0502020204030204" charset="-122"/>
                        </a:rPr>
                        <a:t>28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ExterCond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Evaluates the present condition of the material on the exterior</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800" b="1">
                          <a:solidFill>
                            <a:srgbClr val="FFFFFF"/>
                          </a:solidFill>
                          <a:latin typeface="Calibri" panose="020f0502020204030204" charset="-122"/>
                        </a:rPr>
                        <a:t>29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Foundation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Type of foundation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800" b="1">
                          <a:solidFill>
                            <a:srgbClr val="FFFFFF"/>
                          </a:solidFill>
                          <a:latin typeface="Calibri" panose="020f0502020204030204" charset="-122"/>
                        </a:rPr>
                        <a:t>30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BsmtQual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Evaluates the height of the basement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vert="horz" wrap="square"/>
                    <a:lstStyle/>
                    <a:p>
                      <a:pPr indent="0">
                        <a:buNone/>
                      </a:pPr>
                      <a:r>
                        <a:rPr lang="en-US" sz="800" b="1">
                          <a:solidFill>
                            <a:srgbClr val="FFFFFF"/>
                          </a:solidFill>
                          <a:latin typeface="Calibri" panose="020f0502020204030204" charset="-122"/>
                        </a:rPr>
                        <a:t>31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BsmtCond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 Evaluates the general condition of the basement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800" b="1">
                          <a:solidFill>
                            <a:srgbClr val="FFFFFF"/>
                          </a:solidFill>
                          <a:latin typeface="Calibri" panose="020f0502020204030204" charset="-122"/>
                        </a:rPr>
                        <a:t>32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BsmtExposure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Refers to walkout or garden level walls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800" b="1">
                          <a:solidFill>
                            <a:srgbClr val="FFFFFF"/>
                          </a:solidFill>
                          <a:latin typeface="Calibri" panose="020f0502020204030204" charset="-122"/>
                        </a:rPr>
                        <a:t>33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BsmtFinType1</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Rating of basement finished area</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800" b="1">
                          <a:solidFill>
                            <a:srgbClr val="FFFFFF"/>
                          </a:solidFill>
                          <a:latin typeface="Calibri" panose="020f0502020204030204" charset="-122"/>
                        </a:rPr>
                        <a:t>34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BsmtFinSF1</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Type 1 finished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vert="horz" wrap="square"/>
                    <a:lstStyle/>
                    <a:p>
                      <a:pPr indent="0">
                        <a:buNone/>
                      </a:pPr>
                      <a:r>
                        <a:rPr lang="en-US" sz="800" b="1">
                          <a:solidFill>
                            <a:srgbClr val="FFFFFF"/>
                          </a:solidFill>
                          <a:latin typeface="Calibri" panose="020f0502020204030204" charset="-122"/>
                        </a:rPr>
                        <a:t>35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BsmtFinType2</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Rating of basement finished area (if multiple types)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800" b="1">
                          <a:solidFill>
                            <a:srgbClr val="FFFFFF"/>
                          </a:solidFill>
                          <a:latin typeface="Calibri" panose="020f0502020204030204" charset="-122"/>
                        </a:rPr>
                        <a:t>36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BsmtFinSF2</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Type 2 finished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13690">
                <a:tc>
                  <a:txBody>
                    <a:bodyPr vert="horz" wrap="square"/>
                    <a:lstStyle/>
                    <a:p>
                      <a:pPr indent="0">
                        <a:buNone/>
                      </a:pPr>
                      <a:r>
                        <a:rPr lang="en-US" sz="800" b="1">
                          <a:solidFill>
                            <a:srgbClr val="FFFFFF"/>
                          </a:solidFill>
                          <a:latin typeface="Calibri" panose="020f0502020204030204" charset="-122"/>
                        </a:rPr>
                        <a:t>37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BsmtUnfSF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Unfinished square feet of basement area</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800" b="1">
                          <a:solidFill>
                            <a:srgbClr val="FFFFFF"/>
                          </a:solidFill>
                          <a:latin typeface="Calibri" panose="020f0502020204030204" charset="-122"/>
                        </a:rPr>
                        <a:t>38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TotalBsmtSF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Total square feet of basement area</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800" b="1">
                          <a:solidFill>
                            <a:srgbClr val="FFFFFF"/>
                          </a:solidFill>
                          <a:latin typeface="Calibri" panose="020f0502020204030204" charset="-122"/>
                        </a:rPr>
                        <a:t>39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Heating</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Type of heating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800" b="1">
                          <a:solidFill>
                            <a:srgbClr val="FFFFFF"/>
                          </a:solidFill>
                          <a:latin typeface="Calibri" panose="020f0502020204030204" charset="-122"/>
                        </a:rPr>
                        <a:t>40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HeatingQC</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Heating quality and condition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800" b="1">
                          <a:solidFill>
                            <a:srgbClr val="FFFFFF"/>
                          </a:solidFill>
                          <a:latin typeface="Calibri" panose="020f0502020204030204" charset="-122"/>
                        </a:rPr>
                        <a:t>41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CentralAir</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Central air conditioning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800" b="1">
                          <a:solidFill>
                            <a:srgbClr val="FFFFFF"/>
                          </a:solidFill>
                          <a:latin typeface="Calibri" panose="020f0502020204030204" charset="-122"/>
                        </a:rPr>
                        <a:t>42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800" b="0">
                          <a:solidFill>
                            <a:srgbClr val="000000"/>
                          </a:solidFill>
                          <a:latin typeface="Calibri" panose="020f0502020204030204" charset="-122"/>
                        </a:rPr>
                        <a:t>Electrical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800" b="0">
                          <a:solidFill>
                            <a:srgbClr val="000000"/>
                          </a:solidFill>
                          <a:latin typeface="Calibri" panose="020f0502020204030204" charset="-122"/>
                        </a:rPr>
                        <a:t>Electrical System</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graphicFrame>
        <p:nvGraphicFramePr>
          <p:cNvPr id="8" name="Table 7"/>
          <p:cNvGraphicFramePr>
            <a:graphicFrameLocks noGrp="1"/>
          </p:cNvGraphicFramePr>
          <p:nvPr/>
        </p:nvGraphicFramePr>
        <p:xfrm>
          <a:off x="6000116" y="1071245"/>
          <a:ext cx="5547995" cy="266700"/>
        </p:xfrm>
        <a:graphic>
          <a:graphicData uri="http://schemas.openxmlformats.org/drawingml/2006/table">
            <a:tbl>
              <a:tblPr firstRow="1" bandRow="1">
                <a:tableStyleId>{5C22544A-7EE6-4342-B048-85BDC9FD1C3A}</a:tableStyleId>
              </a:tblPr>
              <a:tblGrid>
                <a:gridCol w="643255"/>
                <a:gridCol w="1689735"/>
                <a:gridCol w="3215005"/>
              </a:tblGrid>
              <a:tr h="266700">
                <a:tc>
                  <a:txBody>
                    <a:bodyPr vert="horz" wrap="square"/>
                    <a:lstStyle/>
                    <a:p>
                      <a:pPr indent="0" algn="ctr">
                        <a:buNone/>
                      </a:pPr>
                      <a:r>
                        <a:rPr lang="en-US" sz="11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lgn="ctr">
                        <a:buNone/>
                      </a:pPr>
                      <a:r>
                        <a:rPr lang="en-US" sz="11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lgn="ctr">
                        <a:buNone/>
                      </a:pPr>
                      <a:r>
                        <a:rPr lang="en-US" sz="11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bl>
          </a:graphicData>
        </a:graphic>
      </p:graphicFrame>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4" name="Group 23"/>
          <p:cNvGrpSpPr/>
          <p:nvPr/>
        </p:nvGrpSpPr>
        <p:grpSpPr>
          <a:xfrm>
            <a:off x="0" y="845485"/>
            <a:ext cx="12192000" cy="6012517"/>
            <a:chOff x="0" y="845483"/>
            <a:chExt cx="12192000" cy="6012517"/>
          </a:xfrm>
          <a:solidFill>
            <a:schemeClr val="accent5">
              <a:lumMod val="75000"/>
            </a:schemeClr>
          </a:solidFill>
        </p:grpSpPr>
        <p:sp>
          <p:nvSpPr>
            <p:cNvPr id="21" name="矩形 3"/>
            <p:cNvSpPr/>
            <p:nvPr/>
          </p:nvSpPr>
          <p:spPr>
            <a:xfrm>
              <a:off x="0" y="6661128"/>
              <a:ext cx="12192000" cy="1968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Arial" pitchFamily="34" charset="0"/>
                <a:sym typeface="Arial" pitchFamily="34" charset="0"/>
              </a:endParaRPr>
            </a:p>
          </p:txBody>
        </p:sp>
        <p:sp>
          <p:nvSpPr>
            <p:cNvPr id="22" name="Rectangle 26"/>
            <p:cNvSpPr/>
            <p:nvPr/>
          </p:nvSpPr>
          <p:spPr>
            <a:xfrm>
              <a:off x="5698005" y="845483"/>
              <a:ext cx="744070" cy="80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latin typeface="Arial" pitchFamily="34" charset="0"/>
                <a:ea typeface="Arial" pitchFamily="34" charset="0"/>
                <a:sym typeface="Arial" pitchFamily="34" charset="0"/>
              </a:endParaRPr>
            </a:p>
          </p:txBody>
        </p:sp>
      </p:grpSp>
      <p:sp>
        <p:nvSpPr>
          <p:cNvPr id="2" name="Text Box 1"/>
          <p:cNvSpPr txBox="1"/>
          <p:nvPr/>
        </p:nvSpPr>
        <p:spPr>
          <a:xfrm>
            <a:off x="4459605" y="272416"/>
            <a:ext cx="3453131" cy="369332"/>
          </a:xfrm>
          <a:prstGeom prst="rect">
            <a:avLst/>
          </a:prstGeom>
          <a:noFill/>
        </p:spPr>
        <p:txBody>
          <a:bodyPr wrap="square" rtlCol="0" anchor="t">
            <a:spAutoFit/>
          </a:bodyPr>
          <a:lstStyle/>
          <a:p>
            <a:pPr algn="ctr"/>
            <a:r>
              <a:rPr lang="en-US" altLang="zh-CN" spc="600">
                <a:solidFill>
                  <a:schemeClr val="tx1">
                    <a:lumMod val="75000"/>
                    <a:lumOff val="25000"/>
                  </a:schemeClr>
                </a:solidFill>
                <a:latin typeface="Arial" pitchFamily="34" charset="0"/>
                <a:ea typeface="Arial" pitchFamily="34" charset="0"/>
                <a:sym typeface="Arial" pitchFamily="34" charset="0"/>
              </a:rPr>
              <a:t>Data Description</a:t>
            </a:r>
            <a:endParaRPr lang="en-US"/>
          </a:p>
        </p:txBody>
      </p:sp>
      <p:graphicFrame>
        <p:nvGraphicFramePr>
          <p:cNvPr id="3" name="Table 2"/>
          <p:cNvGraphicFramePr>
            <a:graphicFrameLocks noGrp="1"/>
          </p:cNvGraphicFramePr>
          <p:nvPr/>
        </p:nvGraphicFramePr>
        <p:xfrm>
          <a:off x="1103631" y="1243330"/>
          <a:ext cx="4885056" cy="356870"/>
        </p:xfrm>
        <a:graphic>
          <a:graphicData uri="http://schemas.openxmlformats.org/drawingml/2006/table">
            <a:tbl>
              <a:tblPr firstRow="1" bandRow="1">
                <a:tableStyleId>{5C22544A-7EE6-4342-B048-85BDC9FD1C3A}</a:tableStyleId>
              </a:tblPr>
              <a:tblGrid>
                <a:gridCol w="566420"/>
                <a:gridCol w="1487805"/>
                <a:gridCol w="2830831"/>
              </a:tblGrid>
              <a:tr h="356870">
                <a:tc>
                  <a:txBody>
                    <a:bodyPr vert="horz" wrap="square"/>
                    <a:lstStyle/>
                    <a:p>
                      <a:pPr indent="0" algn="ctr">
                        <a:buNone/>
                      </a:pPr>
                      <a:r>
                        <a:rPr lang="en-US" sz="11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lgn="ctr">
                        <a:buNone/>
                      </a:pPr>
                      <a:r>
                        <a:rPr lang="en-US" sz="11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lgn="ctr">
                        <a:buNone/>
                      </a:pPr>
                      <a:r>
                        <a:rPr lang="en-US" sz="11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bl>
          </a:graphicData>
        </a:graphic>
      </p:graphicFrame>
      <p:graphicFrame>
        <p:nvGraphicFramePr>
          <p:cNvPr id="4" name="Table 3"/>
          <p:cNvGraphicFramePr>
            <a:graphicFrameLocks noGrp="1"/>
          </p:cNvGraphicFramePr>
          <p:nvPr/>
        </p:nvGraphicFramePr>
        <p:xfrm>
          <a:off x="6442077" y="1243330"/>
          <a:ext cx="4869815" cy="356870"/>
        </p:xfrm>
        <a:graphic>
          <a:graphicData uri="http://schemas.openxmlformats.org/drawingml/2006/table">
            <a:tbl>
              <a:tblPr firstRow="1" bandRow="1">
                <a:tableStyleId>{5C22544A-7EE6-4342-B048-85BDC9FD1C3A}</a:tableStyleId>
              </a:tblPr>
              <a:tblGrid>
                <a:gridCol w="564515"/>
                <a:gridCol w="1482725"/>
                <a:gridCol w="2822575"/>
              </a:tblGrid>
              <a:tr h="356870">
                <a:tc>
                  <a:txBody>
                    <a:bodyPr vert="horz" wrap="square"/>
                    <a:lstStyle/>
                    <a:p>
                      <a:pPr indent="0" algn="ctr">
                        <a:buNone/>
                      </a:pPr>
                      <a:r>
                        <a:rPr lang="en-US" sz="11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lgn="ctr">
                        <a:buNone/>
                      </a:pPr>
                      <a:r>
                        <a:rPr lang="en-US" sz="11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lgn="ctr">
                        <a:buNone/>
                      </a:pPr>
                      <a:r>
                        <a:rPr lang="en-US" sz="11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bl>
          </a:graphicData>
        </a:graphic>
      </p:graphicFrame>
      <p:graphicFrame>
        <p:nvGraphicFramePr>
          <p:cNvPr id="5" name="Table 4"/>
          <p:cNvGraphicFramePr>
            <a:graphicFrameLocks noGrp="1"/>
          </p:cNvGraphicFramePr>
          <p:nvPr/>
        </p:nvGraphicFramePr>
        <p:xfrm>
          <a:off x="1103631" y="1600200"/>
          <a:ext cx="4885056" cy="4783455"/>
        </p:xfrm>
        <a:graphic>
          <a:graphicData uri="http://schemas.openxmlformats.org/drawingml/2006/table">
            <a:tbl>
              <a:tblPr firstRow="1" bandRow="1">
                <a:tableStyleId>{5C22544A-7EE6-4342-B048-85BDC9FD1C3A}</a:tableStyleId>
              </a:tblPr>
              <a:tblGrid>
                <a:gridCol w="566420"/>
                <a:gridCol w="1487805"/>
                <a:gridCol w="2830831"/>
              </a:tblGrid>
              <a:tr h="195580">
                <a:tc>
                  <a:txBody>
                    <a:bodyPr vert="horz" wrap="square"/>
                    <a:lstStyle/>
                    <a:p>
                      <a:pPr indent="0">
                        <a:buNone/>
                      </a:pPr>
                      <a:r>
                        <a:rPr lang="en-US" sz="900" b="1">
                          <a:solidFill>
                            <a:srgbClr val="FFFFFF"/>
                          </a:solidFill>
                          <a:latin typeface="Calibri" panose="020f0502020204030204" charset="-122"/>
                        </a:rPr>
                        <a:t>43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900" b="0">
                          <a:solidFill>
                            <a:srgbClr val="000000"/>
                          </a:solidFill>
                          <a:latin typeface="Calibri" panose="020f0502020204030204" charset="-122"/>
                        </a:rPr>
                        <a:t>1stFlrSF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900" b="0">
                          <a:solidFill>
                            <a:srgbClr val="000000"/>
                          </a:solidFill>
                          <a:latin typeface="Calibri" panose="020f0502020204030204" charset="-122"/>
                        </a:rPr>
                        <a:t>First Floor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900" b="1">
                          <a:solidFill>
                            <a:srgbClr val="FFFFFF"/>
                          </a:solidFill>
                          <a:latin typeface="Calibri" panose="020f0502020204030204" charset="-122"/>
                        </a:rPr>
                        <a:t>44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900" b="0">
                          <a:solidFill>
                            <a:srgbClr val="000000"/>
                          </a:solidFill>
                          <a:latin typeface="Calibri" panose="020f0502020204030204" charset="-122"/>
                        </a:rPr>
                        <a:t>2ndFlrSF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900" b="0">
                          <a:solidFill>
                            <a:srgbClr val="000000"/>
                          </a:solidFill>
                          <a:latin typeface="Calibri" panose="020f0502020204030204" charset="-122"/>
                        </a:rPr>
                        <a:t>Second floor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9565">
                <a:tc>
                  <a:txBody>
                    <a:bodyPr vert="horz" wrap="square"/>
                    <a:lstStyle/>
                    <a:p>
                      <a:pPr indent="0">
                        <a:buNone/>
                      </a:pPr>
                      <a:r>
                        <a:rPr lang="en-US" sz="900" b="1">
                          <a:solidFill>
                            <a:srgbClr val="FFFFFF"/>
                          </a:solidFill>
                          <a:latin typeface="Calibri" panose="020f0502020204030204" charset="-122"/>
                        </a:rPr>
                        <a:t>45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900" b="0">
                          <a:solidFill>
                            <a:srgbClr val="000000"/>
                          </a:solidFill>
                          <a:latin typeface="Calibri" panose="020f0502020204030204" charset="-122"/>
                        </a:rPr>
                        <a:t>LowQualFinSF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900" b="0">
                          <a:solidFill>
                            <a:srgbClr val="000000"/>
                          </a:solidFill>
                          <a:latin typeface="Calibri" panose="020f0502020204030204" charset="-122"/>
                        </a:rPr>
                        <a:t>Low quality finished square feet (all floors)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9565">
                <a:tc>
                  <a:txBody>
                    <a:bodyPr vert="horz" wrap="square"/>
                    <a:lstStyle/>
                    <a:p>
                      <a:pPr indent="0">
                        <a:buNone/>
                      </a:pPr>
                      <a:r>
                        <a:rPr lang="en-US" sz="900" b="1">
                          <a:solidFill>
                            <a:srgbClr val="FFFFFF"/>
                          </a:solidFill>
                          <a:latin typeface="Calibri" panose="020f0502020204030204" charset="-122"/>
                        </a:rPr>
                        <a:t>46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900" b="0">
                          <a:solidFill>
                            <a:srgbClr val="000000"/>
                          </a:solidFill>
                          <a:latin typeface="Calibri" panose="020f0502020204030204" charset="-122"/>
                        </a:rPr>
                        <a:t>GrLivArea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900" b="0">
                          <a:solidFill>
                            <a:srgbClr val="000000"/>
                          </a:solidFill>
                          <a:latin typeface="Calibri" panose="020f0502020204030204" charset="-122"/>
                        </a:rPr>
                        <a:t>Above grade (ground) living area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900" b="1">
                          <a:solidFill>
                            <a:srgbClr val="FFFFFF"/>
                          </a:solidFill>
                          <a:latin typeface="Calibri" panose="020f0502020204030204" charset="-122"/>
                        </a:rPr>
                        <a:t>47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900" b="0">
                          <a:solidFill>
                            <a:srgbClr val="000000"/>
                          </a:solidFill>
                          <a:latin typeface="Calibri" panose="020f0502020204030204" charset="-122"/>
                        </a:rPr>
                        <a:t>BsmtFullBath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900" b="0">
                          <a:solidFill>
                            <a:srgbClr val="000000"/>
                          </a:solidFill>
                          <a:latin typeface="Calibri" panose="020f0502020204030204" charset="-122"/>
                        </a:rPr>
                        <a:t>Basement full bathrooms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900" b="1">
                          <a:solidFill>
                            <a:srgbClr val="FFFFFF"/>
                          </a:solidFill>
                          <a:latin typeface="Calibri" panose="020f0502020204030204" charset="-122"/>
                        </a:rPr>
                        <a:t>48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900" b="0">
                          <a:solidFill>
                            <a:srgbClr val="000000"/>
                          </a:solidFill>
                          <a:latin typeface="Calibri" panose="020f0502020204030204" charset="-122"/>
                        </a:rPr>
                        <a:t>BsmtHalfBath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900" b="0">
                          <a:solidFill>
                            <a:srgbClr val="000000"/>
                          </a:solidFill>
                          <a:latin typeface="Calibri" panose="020f0502020204030204" charset="-122"/>
                        </a:rPr>
                        <a:t>Basement half bathrooms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900" b="1">
                          <a:solidFill>
                            <a:srgbClr val="FFFFFF"/>
                          </a:solidFill>
                          <a:latin typeface="Calibri" panose="020f0502020204030204" charset="-122"/>
                        </a:rPr>
                        <a:t>49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900" b="0">
                          <a:solidFill>
                            <a:srgbClr val="000000"/>
                          </a:solidFill>
                          <a:latin typeface="Calibri" panose="020f0502020204030204" charset="-122"/>
                        </a:rPr>
                        <a:t>FullBath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900" b="0">
                          <a:solidFill>
                            <a:srgbClr val="000000"/>
                          </a:solidFill>
                          <a:latin typeface="Calibri" panose="020f0502020204030204" charset="-122"/>
                        </a:rPr>
                        <a:t>Full bathrooms above grade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900" b="1">
                          <a:solidFill>
                            <a:srgbClr val="FFFFFF"/>
                          </a:solidFill>
                          <a:latin typeface="Calibri" panose="020f0502020204030204" charset="-122"/>
                        </a:rPr>
                        <a:t>50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900" b="0">
                          <a:solidFill>
                            <a:srgbClr val="000000"/>
                          </a:solidFill>
                          <a:latin typeface="Calibri" panose="020f0502020204030204" charset="-122"/>
                        </a:rPr>
                        <a:t>HalfBath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900" b="0">
                          <a:solidFill>
                            <a:srgbClr val="000000"/>
                          </a:solidFill>
                          <a:latin typeface="Calibri" panose="020f0502020204030204" charset="-122"/>
                        </a:rPr>
                        <a:t>Half baths above grade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32740">
                <a:tc>
                  <a:txBody>
                    <a:bodyPr vert="horz" wrap="square"/>
                    <a:lstStyle/>
                    <a:p>
                      <a:pPr indent="0">
                        <a:buNone/>
                      </a:pPr>
                      <a:r>
                        <a:rPr lang="en-US" sz="900" b="1">
                          <a:solidFill>
                            <a:srgbClr val="FFFFFF"/>
                          </a:solidFill>
                          <a:latin typeface="Calibri" panose="020f0502020204030204" charset="-122"/>
                        </a:rPr>
                        <a:t>51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900" b="0">
                          <a:solidFill>
                            <a:srgbClr val="000000"/>
                          </a:solidFill>
                          <a:latin typeface="Calibri" panose="020f0502020204030204" charset="-122"/>
                        </a:rPr>
                        <a:t>Bedroom</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900" b="0">
                          <a:solidFill>
                            <a:srgbClr val="000000"/>
                          </a:solidFill>
                          <a:latin typeface="Calibri" panose="020f0502020204030204" charset="-122"/>
                        </a:rPr>
                        <a:t>Bedrooms above grade (does NOT include basement bedrooms)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900" b="1">
                          <a:solidFill>
                            <a:srgbClr val="FFFFFF"/>
                          </a:solidFill>
                          <a:latin typeface="Calibri" panose="020f0502020204030204" charset="-122"/>
                        </a:rPr>
                        <a:t>52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900" b="0">
                          <a:solidFill>
                            <a:srgbClr val="000000"/>
                          </a:solidFill>
                          <a:latin typeface="Calibri" panose="020f0502020204030204" charset="-122"/>
                        </a:rPr>
                        <a:t>Kitchen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900" b="0">
                          <a:solidFill>
                            <a:srgbClr val="000000"/>
                          </a:solidFill>
                          <a:latin typeface="Calibri" panose="020f0502020204030204" charset="-122"/>
                        </a:rPr>
                        <a:t>Kitchens above grade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900" b="1">
                          <a:solidFill>
                            <a:srgbClr val="FFFFFF"/>
                          </a:solidFill>
                          <a:latin typeface="Calibri" panose="020f0502020204030204" charset="-122"/>
                        </a:rPr>
                        <a:t>53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900" b="0">
                          <a:solidFill>
                            <a:srgbClr val="000000"/>
                          </a:solidFill>
                          <a:latin typeface="Calibri" panose="020f0502020204030204" charset="-122"/>
                        </a:rPr>
                        <a:t>KitchenQual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900" b="0">
                          <a:solidFill>
                            <a:srgbClr val="000000"/>
                          </a:solidFill>
                          <a:latin typeface="Calibri" panose="020f0502020204030204" charset="-122"/>
                        </a:rPr>
                        <a:t>Kitchen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9565">
                <a:tc>
                  <a:txBody>
                    <a:bodyPr vert="horz" wrap="square"/>
                    <a:lstStyle/>
                    <a:p>
                      <a:pPr indent="0">
                        <a:buNone/>
                      </a:pPr>
                      <a:r>
                        <a:rPr lang="en-US" sz="900" b="1">
                          <a:solidFill>
                            <a:srgbClr val="FFFFFF"/>
                          </a:solidFill>
                          <a:latin typeface="Calibri" panose="020f0502020204030204" charset="-122"/>
                        </a:rPr>
                        <a:t>54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900" b="0">
                          <a:solidFill>
                            <a:srgbClr val="000000"/>
                          </a:solidFill>
                          <a:latin typeface="Calibri" panose="020f0502020204030204" charset="-122"/>
                        </a:rPr>
                        <a:t>TotRmsAbvGrd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900" b="0">
                          <a:solidFill>
                            <a:srgbClr val="000000"/>
                          </a:solidFill>
                          <a:latin typeface="Calibri" panose="020f0502020204030204" charset="-122"/>
                        </a:rPr>
                        <a:t>Total rooms above grade (does not include bathrooms)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32740">
                <a:tc>
                  <a:txBody>
                    <a:bodyPr vert="horz" wrap="square"/>
                    <a:lstStyle/>
                    <a:p>
                      <a:pPr indent="0">
                        <a:buNone/>
                      </a:pPr>
                      <a:r>
                        <a:rPr lang="en-US" sz="900" b="1">
                          <a:solidFill>
                            <a:srgbClr val="FFFFFF"/>
                          </a:solidFill>
                          <a:latin typeface="Calibri" panose="020f0502020204030204" charset="-122"/>
                        </a:rPr>
                        <a:t>55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900" b="0">
                          <a:solidFill>
                            <a:srgbClr val="000000"/>
                          </a:solidFill>
                          <a:latin typeface="Calibri" panose="020f0502020204030204" charset="-122"/>
                        </a:rPr>
                        <a:t>Functional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900" b="0">
                          <a:solidFill>
                            <a:srgbClr val="000000"/>
                          </a:solidFill>
                          <a:latin typeface="Calibri" panose="020f0502020204030204" charset="-122"/>
                        </a:rPr>
                        <a:t>Home functionality (Assume typical unless deductions are warranted)</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900" b="1">
                          <a:solidFill>
                            <a:srgbClr val="FFFFFF"/>
                          </a:solidFill>
                          <a:latin typeface="Calibri" panose="020f0502020204030204" charset="-122"/>
                        </a:rPr>
                        <a:t>56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900" b="0">
                          <a:solidFill>
                            <a:srgbClr val="000000"/>
                          </a:solidFill>
                          <a:latin typeface="Calibri" panose="020f0502020204030204" charset="-122"/>
                        </a:rPr>
                        <a:t>Fireplaces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900" b="0">
                          <a:solidFill>
                            <a:srgbClr val="000000"/>
                          </a:solidFill>
                          <a:latin typeface="Calibri" panose="020f0502020204030204" charset="-122"/>
                        </a:rPr>
                        <a:t>Number of fireplaces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900" b="1">
                          <a:solidFill>
                            <a:srgbClr val="FFFFFF"/>
                          </a:solidFill>
                          <a:latin typeface="Calibri" panose="020f0502020204030204" charset="-122"/>
                        </a:rPr>
                        <a:t>57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900" b="0">
                          <a:solidFill>
                            <a:srgbClr val="000000"/>
                          </a:solidFill>
                          <a:latin typeface="Calibri" panose="020f0502020204030204" charset="-122"/>
                        </a:rPr>
                        <a:t>FireplaceQu</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900" b="0">
                          <a:solidFill>
                            <a:srgbClr val="000000"/>
                          </a:solidFill>
                          <a:latin typeface="Calibri" panose="020f0502020204030204" charset="-122"/>
                        </a:rPr>
                        <a:t>Fireplace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900" b="1">
                          <a:solidFill>
                            <a:srgbClr val="FFFFFF"/>
                          </a:solidFill>
                          <a:latin typeface="Calibri" panose="020f0502020204030204" charset="-122"/>
                        </a:rPr>
                        <a:t>58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900" b="0">
                          <a:solidFill>
                            <a:srgbClr val="000000"/>
                          </a:solidFill>
                          <a:latin typeface="Calibri" panose="020f0502020204030204" charset="-122"/>
                        </a:rPr>
                        <a:t>GarageType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900" b="0">
                          <a:solidFill>
                            <a:srgbClr val="000000"/>
                          </a:solidFill>
                          <a:latin typeface="Calibri" panose="020f0502020204030204" charset="-122"/>
                        </a:rPr>
                        <a:t>Garage location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900" b="1">
                          <a:solidFill>
                            <a:srgbClr val="FFFFFF"/>
                          </a:solidFill>
                          <a:latin typeface="Calibri" panose="020f0502020204030204" charset="-122"/>
                        </a:rPr>
                        <a:t>59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900" b="0">
                          <a:solidFill>
                            <a:srgbClr val="000000"/>
                          </a:solidFill>
                          <a:latin typeface="Calibri" panose="020f0502020204030204" charset="-122"/>
                        </a:rPr>
                        <a:t>GarageYrBlt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900" b="0">
                          <a:solidFill>
                            <a:srgbClr val="000000"/>
                          </a:solidFill>
                          <a:latin typeface="Calibri" panose="020f0502020204030204" charset="-122"/>
                        </a:rPr>
                        <a:t>Year garage was built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900" b="1">
                          <a:solidFill>
                            <a:srgbClr val="FFFFFF"/>
                          </a:solidFill>
                          <a:latin typeface="Calibri" panose="020f0502020204030204" charset="-122"/>
                        </a:rPr>
                        <a:t>60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900" b="0">
                          <a:solidFill>
                            <a:srgbClr val="000000"/>
                          </a:solidFill>
                          <a:latin typeface="Calibri" panose="020f0502020204030204" charset="-122"/>
                        </a:rPr>
                        <a:t>GarageFinish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900" b="0">
                          <a:solidFill>
                            <a:srgbClr val="000000"/>
                          </a:solidFill>
                          <a:latin typeface="Calibri" panose="020f0502020204030204" charset="-122"/>
                        </a:rPr>
                        <a:t>Interior finish of the garage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900" b="1">
                          <a:solidFill>
                            <a:srgbClr val="FFFFFF"/>
                          </a:solidFill>
                          <a:latin typeface="Calibri" panose="020f0502020204030204" charset="-122"/>
                        </a:rPr>
                        <a:t>61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900" b="0">
                          <a:solidFill>
                            <a:srgbClr val="000000"/>
                          </a:solidFill>
                          <a:latin typeface="Calibri" panose="020f0502020204030204" charset="-122"/>
                        </a:rPr>
                        <a:t>GarageCars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900" b="0">
                          <a:solidFill>
                            <a:srgbClr val="000000"/>
                          </a:solidFill>
                          <a:latin typeface="Calibri" panose="020f0502020204030204" charset="-122"/>
                        </a:rPr>
                        <a:t>Size of garage in car capacity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900" b="1">
                          <a:solidFill>
                            <a:srgbClr val="FFFFFF"/>
                          </a:solidFill>
                          <a:latin typeface="Calibri" panose="020f0502020204030204" charset="-122"/>
                        </a:rPr>
                        <a:t>62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900" b="0">
                          <a:solidFill>
                            <a:srgbClr val="000000"/>
                          </a:solidFill>
                          <a:latin typeface="Calibri" panose="020f0502020204030204" charset="-122"/>
                        </a:rPr>
                        <a:t>GarageArea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900" b="0">
                          <a:solidFill>
                            <a:srgbClr val="000000"/>
                          </a:solidFill>
                          <a:latin typeface="Calibri" panose="020f0502020204030204" charset="-122"/>
                        </a:rPr>
                        <a:t>Size of garage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vert="horz" wrap="square"/>
                    <a:lstStyle/>
                    <a:p>
                      <a:pPr indent="0">
                        <a:buNone/>
                      </a:pPr>
                      <a:r>
                        <a:rPr lang="en-US" sz="900" b="1">
                          <a:solidFill>
                            <a:srgbClr val="FFFFFF"/>
                          </a:solidFill>
                          <a:latin typeface="Calibri" panose="020f0502020204030204" charset="-122"/>
                        </a:rPr>
                        <a:t>63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900" b="0">
                          <a:solidFill>
                            <a:srgbClr val="000000"/>
                          </a:solidFill>
                          <a:latin typeface="Calibri" panose="020f0502020204030204" charset="-122"/>
                        </a:rPr>
                        <a:t>GarageQual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900" b="0">
                          <a:solidFill>
                            <a:srgbClr val="000000"/>
                          </a:solidFill>
                          <a:latin typeface="Calibri" panose="020f0502020204030204" charset="-122"/>
                        </a:rPr>
                        <a:t>Garage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graphicFrame>
        <p:nvGraphicFramePr>
          <p:cNvPr id="6" name="Table 5"/>
          <p:cNvGraphicFramePr>
            <a:graphicFrameLocks noGrp="1"/>
          </p:cNvGraphicFramePr>
          <p:nvPr/>
        </p:nvGraphicFramePr>
        <p:xfrm>
          <a:off x="6442075" y="1600200"/>
          <a:ext cx="4869180" cy="3904615"/>
        </p:xfrm>
        <a:graphic>
          <a:graphicData uri="http://schemas.openxmlformats.org/drawingml/2006/table">
            <a:tbl>
              <a:tblPr firstRow="1" bandRow="1">
                <a:tableStyleId>{5C22544A-7EE6-4342-B048-85BDC9FD1C3A}</a:tableStyleId>
              </a:tblPr>
              <a:tblGrid>
                <a:gridCol w="564515"/>
                <a:gridCol w="1482725"/>
                <a:gridCol w="2821940"/>
              </a:tblGrid>
              <a:tr h="233045">
                <a:tc>
                  <a:txBody>
                    <a:bodyPr vert="horz" wrap="square"/>
                    <a:lstStyle/>
                    <a:p>
                      <a:pPr indent="0">
                        <a:buNone/>
                      </a:pPr>
                      <a:r>
                        <a:rPr lang="en-US" sz="1100" b="1">
                          <a:solidFill>
                            <a:srgbClr val="FFFFFF"/>
                          </a:solidFill>
                          <a:latin typeface="Calibri" panose="020f0502020204030204" charset="-122"/>
                        </a:rPr>
                        <a:t>64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1100" b="0">
                          <a:solidFill>
                            <a:srgbClr val="000000"/>
                          </a:solidFill>
                          <a:latin typeface="Calibri" panose="020f0502020204030204" charset="-122"/>
                        </a:rPr>
                        <a:t>GarageCond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1100" b="0">
                          <a:solidFill>
                            <a:srgbClr val="000000"/>
                          </a:solidFill>
                          <a:latin typeface="Calibri" panose="020f0502020204030204" charset="-122"/>
                        </a:rPr>
                        <a:t>Garage condition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vert="horz" wrap="square"/>
                    <a:lstStyle/>
                    <a:p>
                      <a:pPr indent="0">
                        <a:buNone/>
                      </a:pPr>
                      <a:r>
                        <a:rPr lang="en-US" sz="1100" b="1">
                          <a:solidFill>
                            <a:srgbClr val="FFFFFF"/>
                          </a:solidFill>
                          <a:latin typeface="Calibri" panose="020f0502020204030204" charset="-122"/>
                        </a:rPr>
                        <a:t>65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1100" b="0">
                          <a:solidFill>
                            <a:srgbClr val="000000"/>
                          </a:solidFill>
                          <a:latin typeface="Calibri" panose="020f0502020204030204" charset="-122"/>
                        </a:rPr>
                        <a:t>PavedDrive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1100" b="0">
                          <a:solidFill>
                            <a:srgbClr val="000000"/>
                          </a:solidFill>
                          <a:latin typeface="Calibri" panose="020f0502020204030204" charset="-122"/>
                        </a:rPr>
                        <a:t>Paved driveway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vert="horz" wrap="square"/>
                    <a:lstStyle/>
                    <a:p>
                      <a:pPr indent="0">
                        <a:buNone/>
                      </a:pPr>
                      <a:r>
                        <a:rPr lang="en-US" sz="1100" b="1">
                          <a:solidFill>
                            <a:srgbClr val="FFFFFF"/>
                          </a:solidFill>
                          <a:latin typeface="Calibri" panose="020f0502020204030204" charset="-122"/>
                        </a:rPr>
                        <a:t>66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1100" b="0">
                          <a:solidFill>
                            <a:srgbClr val="000000"/>
                          </a:solidFill>
                          <a:latin typeface="Calibri" panose="020f0502020204030204" charset="-122"/>
                        </a:rPr>
                        <a:t>WoodDeckSF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1100" b="0">
                          <a:solidFill>
                            <a:srgbClr val="000000"/>
                          </a:solidFill>
                          <a:latin typeface="Calibri" panose="020f0502020204030204" charset="-122"/>
                        </a:rPr>
                        <a:t>Wood deck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vert="horz" wrap="square"/>
                    <a:lstStyle/>
                    <a:p>
                      <a:pPr indent="0">
                        <a:buNone/>
                      </a:pPr>
                      <a:r>
                        <a:rPr lang="en-US" sz="1100" b="1">
                          <a:solidFill>
                            <a:srgbClr val="FFFFFF"/>
                          </a:solidFill>
                          <a:latin typeface="Calibri" panose="020f0502020204030204" charset="-122"/>
                        </a:rPr>
                        <a:t>67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1100" b="0">
                          <a:solidFill>
                            <a:srgbClr val="000000"/>
                          </a:solidFill>
                          <a:latin typeface="Calibri" panose="020f0502020204030204" charset="-122"/>
                        </a:rPr>
                        <a:t>OpenPorchSF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1100" b="0">
                          <a:solidFill>
                            <a:srgbClr val="000000"/>
                          </a:solidFill>
                          <a:latin typeface="Calibri" panose="020f0502020204030204" charset="-122"/>
                        </a:rPr>
                        <a:t>Open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vert="horz" wrap="square"/>
                    <a:lstStyle/>
                    <a:p>
                      <a:pPr indent="0">
                        <a:buNone/>
                      </a:pPr>
                      <a:r>
                        <a:rPr lang="en-US" sz="1100" b="1">
                          <a:solidFill>
                            <a:srgbClr val="FFFFFF"/>
                          </a:solidFill>
                          <a:latin typeface="Calibri" panose="020f0502020204030204" charset="-122"/>
                        </a:rPr>
                        <a:t>68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1100" b="0">
                          <a:solidFill>
                            <a:srgbClr val="000000"/>
                          </a:solidFill>
                          <a:latin typeface="Calibri" panose="020f0502020204030204" charset="-122"/>
                        </a:rPr>
                        <a:t>EnclosedPorch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1100" b="0">
                          <a:solidFill>
                            <a:srgbClr val="000000"/>
                          </a:solidFill>
                          <a:latin typeface="Calibri" panose="020f0502020204030204" charset="-122"/>
                        </a:rPr>
                        <a:t>Enclosed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vert="horz" wrap="square"/>
                    <a:lstStyle/>
                    <a:p>
                      <a:pPr indent="0">
                        <a:buNone/>
                      </a:pPr>
                      <a:r>
                        <a:rPr lang="en-US" sz="1100" b="1">
                          <a:solidFill>
                            <a:srgbClr val="FFFFFF"/>
                          </a:solidFill>
                          <a:latin typeface="Calibri" panose="020f0502020204030204" charset="-122"/>
                        </a:rPr>
                        <a:t>69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1100" b="0">
                          <a:solidFill>
                            <a:srgbClr val="000000"/>
                          </a:solidFill>
                          <a:latin typeface="Calibri" panose="020f0502020204030204" charset="-122"/>
                        </a:rPr>
                        <a:t>3SsnPorch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1100" b="0">
                          <a:solidFill>
                            <a:srgbClr val="000000"/>
                          </a:solidFill>
                          <a:latin typeface="Calibri" panose="020f0502020204030204" charset="-122"/>
                        </a:rPr>
                        <a:t>Three season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vert="horz" wrap="square"/>
                    <a:lstStyle/>
                    <a:p>
                      <a:pPr indent="0">
                        <a:buNone/>
                      </a:pPr>
                      <a:r>
                        <a:rPr lang="en-US" sz="1100" b="1">
                          <a:solidFill>
                            <a:srgbClr val="FFFFFF"/>
                          </a:solidFill>
                          <a:latin typeface="Calibri" panose="020f0502020204030204" charset="-122"/>
                        </a:rPr>
                        <a:t>70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1100" b="0">
                          <a:solidFill>
                            <a:srgbClr val="000000"/>
                          </a:solidFill>
                          <a:latin typeface="Calibri" panose="020f0502020204030204" charset="-122"/>
                        </a:rPr>
                        <a:t>ScreenPorch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1100" b="0">
                          <a:solidFill>
                            <a:srgbClr val="000000"/>
                          </a:solidFill>
                          <a:latin typeface="Calibri" panose="020f0502020204030204" charset="-122"/>
                        </a:rPr>
                        <a:t>Screen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vert="horz" wrap="square"/>
                    <a:lstStyle/>
                    <a:p>
                      <a:pPr indent="0">
                        <a:buNone/>
                      </a:pPr>
                      <a:r>
                        <a:rPr lang="en-US" sz="1100" b="1">
                          <a:solidFill>
                            <a:srgbClr val="FFFFFF"/>
                          </a:solidFill>
                          <a:latin typeface="Calibri" panose="020f0502020204030204" charset="-122"/>
                        </a:rPr>
                        <a:t>71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1100" b="0">
                          <a:solidFill>
                            <a:srgbClr val="000000"/>
                          </a:solidFill>
                          <a:latin typeface="Calibri" panose="020f0502020204030204" charset="-122"/>
                        </a:rPr>
                        <a:t>PoolArea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1100" b="0">
                          <a:solidFill>
                            <a:srgbClr val="000000"/>
                          </a:solidFill>
                          <a:latin typeface="Calibri" panose="020f0502020204030204" charset="-122"/>
                        </a:rPr>
                        <a:t>Pool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vert="horz" wrap="square"/>
                    <a:lstStyle/>
                    <a:p>
                      <a:pPr indent="0">
                        <a:buNone/>
                      </a:pPr>
                      <a:r>
                        <a:rPr lang="en-US" sz="1100" b="1">
                          <a:solidFill>
                            <a:srgbClr val="FFFFFF"/>
                          </a:solidFill>
                          <a:latin typeface="Calibri" panose="020f0502020204030204" charset="-122"/>
                        </a:rPr>
                        <a:t>72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1100" b="0">
                          <a:solidFill>
                            <a:srgbClr val="000000"/>
                          </a:solidFill>
                          <a:latin typeface="Calibri" panose="020f0502020204030204" charset="-122"/>
                        </a:rPr>
                        <a:t>PoolQC</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1100" b="0">
                          <a:solidFill>
                            <a:srgbClr val="000000"/>
                          </a:solidFill>
                          <a:latin typeface="Calibri" panose="020f0502020204030204" charset="-122"/>
                        </a:rPr>
                        <a:t>Pool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vert="horz" wrap="square"/>
                    <a:lstStyle/>
                    <a:p>
                      <a:pPr indent="0">
                        <a:buNone/>
                      </a:pPr>
                      <a:r>
                        <a:rPr lang="en-US" sz="1100" b="1">
                          <a:solidFill>
                            <a:srgbClr val="FFFFFF"/>
                          </a:solidFill>
                          <a:latin typeface="Calibri" panose="020f0502020204030204" charset="-122"/>
                        </a:rPr>
                        <a:t>73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1100" b="0">
                          <a:solidFill>
                            <a:srgbClr val="000000"/>
                          </a:solidFill>
                          <a:latin typeface="Calibri" panose="020f0502020204030204" charset="-122"/>
                        </a:rPr>
                        <a:t>Fence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1100" b="0">
                          <a:solidFill>
                            <a:srgbClr val="000000"/>
                          </a:solidFill>
                          <a:latin typeface="Calibri" panose="020f0502020204030204" charset="-122"/>
                        </a:rPr>
                        <a:t>Fence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406400">
                <a:tc>
                  <a:txBody>
                    <a:bodyPr vert="horz" wrap="square"/>
                    <a:lstStyle/>
                    <a:p>
                      <a:pPr indent="0">
                        <a:buNone/>
                      </a:pPr>
                      <a:r>
                        <a:rPr lang="en-US" sz="1100" b="1">
                          <a:solidFill>
                            <a:srgbClr val="FFFFFF"/>
                          </a:solidFill>
                          <a:latin typeface="Calibri" panose="020f0502020204030204" charset="-122"/>
                        </a:rPr>
                        <a:t>74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1100" b="0">
                          <a:solidFill>
                            <a:srgbClr val="000000"/>
                          </a:solidFill>
                          <a:latin typeface="Calibri" panose="020f0502020204030204" charset="-122"/>
                        </a:rPr>
                        <a:t>MiscFeature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1100" b="0">
                          <a:solidFill>
                            <a:srgbClr val="000000"/>
                          </a:solidFill>
                          <a:latin typeface="Calibri" panose="020f0502020204030204" charset="-122"/>
                        </a:rPr>
                        <a:t>Miscellaneous feature not covered in other categories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vert="horz" wrap="square"/>
                    <a:lstStyle/>
                    <a:p>
                      <a:pPr indent="0">
                        <a:buNone/>
                      </a:pPr>
                      <a:r>
                        <a:rPr lang="en-US" sz="1100" b="1">
                          <a:solidFill>
                            <a:srgbClr val="FFFFFF"/>
                          </a:solidFill>
                          <a:latin typeface="Calibri" panose="020f0502020204030204" charset="-122"/>
                        </a:rPr>
                        <a:t>75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1100" b="0">
                          <a:solidFill>
                            <a:srgbClr val="000000"/>
                          </a:solidFill>
                          <a:latin typeface="Calibri" panose="020f0502020204030204" charset="-122"/>
                        </a:rPr>
                        <a:t>MiscVa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1100" b="0">
                          <a:solidFill>
                            <a:srgbClr val="000000"/>
                          </a:solidFill>
                          <a:latin typeface="Calibri" panose="020f0502020204030204" charset="-122"/>
                        </a:rPr>
                        <a:t>$Value of miscellaneous feature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vert="horz" wrap="square"/>
                    <a:lstStyle/>
                    <a:p>
                      <a:pPr indent="0">
                        <a:buNone/>
                      </a:pPr>
                      <a:r>
                        <a:rPr lang="en-US" sz="1100" b="1">
                          <a:solidFill>
                            <a:srgbClr val="FFFFFF"/>
                          </a:solidFill>
                          <a:latin typeface="Calibri" panose="020f0502020204030204" charset="-122"/>
                        </a:rPr>
                        <a:t>76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1100" b="0">
                          <a:solidFill>
                            <a:srgbClr val="000000"/>
                          </a:solidFill>
                          <a:latin typeface="Calibri" panose="020f0502020204030204" charset="-122"/>
                        </a:rPr>
                        <a:t>MoSold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1100" b="0">
                          <a:solidFill>
                            <a:srgbClr val="000000"/>
                          </a:solidFill>
                          <a:latin typeface="Calibri" panose="020f0502020204030204" charset="-122"/>
                        </a:rPr>
                        <a:t>Month Sold (MM)</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vert="horz" wrap="square"/>
                    <a:lstStyle/>
                    <a:p>
                      <a:pPr indent="0">
                        <a:buNone/>
                      </a:pPr>
                      <a:r>
                        <a:rPr lang="en-US" sz="1100" b="1">
                          <a:solidFill>
                            <a:srgbClr val="FFFFFF"/>
                          </a:solidFill>
                          <a:latin typeface="Calibri" panose="020f0502020204030204" charset="-122"/>
                        </a:rPr>
                        <a:t>77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1100" b="0">
                          <a:solidFill>
                            <a:srgbClr val="000000"/>
                          </a:solidFill>
                          <a:latin typeface="Calibri" panose="020f0502020204030204" charset="-122"/>
                        </a:rPr>
                        <a:t>YrSold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1100" b="0">
                          <a:solidFill>
                            <a:srgbClr val="000000"/>
                          </a:solidFill>
                          <a:latin typeface="Calibri" panose="020f0502020204030204" charset="-122"/>
                        </a:rPr>
                        <a:t>Year Sold (YYYY)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vert="horz" wrap="square"/>
                    <a:lstStyle/>
                    <a:p>
                      <a:pPr indent="0">
                        <a:buNone/>
                      </a:pPr>
                      <a:r>
                        <a:rPr lang="en-US" sz="1100" b="1">
                          <a:solidFill>
                            <a:srgbClr val="FFFFFF"/>
                          </a:solidFill>
                          <a:latin typeface="Calibri" panose="020f0502020204030204" charset="-122"/>
                        </a:rPr>
                        <a:t>78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vert="horz" wrap="square"/>
                    <a:lstStyle/>
                    <a:p>
                      <a:pPr indent="0">
                        <a:buNone/>
                      </a:pPr>
                      <a:r>
                        <a:rPr lang="en-US" sz="1100" b="0">
                          <a:solidFill>
                            <a:srgbClr val="000000"/>
                          </a:solidFill>
                          <a:latin typeface="Calibri" panose="020f0502020204030204" charset="-122"/>
                        </a:rPr>
                        <a:t>SaleType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vert="horz" wrap="square"/>
                    <a:lstStyle/>
                    <a:p>
                      <a:pPr indent="0">
                        <a:buNone/>
                      </a:pPr>
                      <a:r>
                        <a:rPr lang="en-US" sz="1100" b="0">
                          <a:solidFill>
                            <a:srgbClr val="000000"/>
                          </a:solidFill>
                          <a:latin typeface="Calibri" panose="020f0502020204030204" charset="-122"/>
                        </a:rPr>
                        <a:t>Type of sale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vert="horz" wrap="square"/>
                    <a:lstStyle/>
                    <a:p>
                      <a:pPr indent="0">
                        <a:buNone/>
                      </a:pPr>
                      <a:r>
                        <a:rPr lang="en-US" sz="1100" b="1">
                          <a:solidFill>
                            <a:srgbClr val="FFFFFF"/>
                          </a:solidFill>
                          <a:latin typeface="Calibri" panose="020f0502020204030204" charset="-122"/>
                        </a:rPr>
                        <a:t>79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cap="flat">
                      <a:noFill/>
                    </a:lnB>
                    <a:lnTlToBr>
                      <a:noFill/>
                    </a:lnTlToBr>
                    <a:lnBlToTr>
                      <a:noFill/>
                    </a:lnBlToTr>
                    <a:solidFill>
                      <a:srgbClr val="5B9BD5"/>
                    </a:solidFill>
                  </a:tcPr>
                </a:tc>
                <a:tc>
                  <a:txBody>
                    <a:bodyPr vert="horz" wrap="square"/>
                    <a:lstStyle/>
                    <a:p>
                      <a:pPr indent="0">
                        <a:buNone/>
                      </a:pPr>
                      <a:r>
                        <a:rPr lang="en-US" sz="1100" b="0">
                          <a:solidFill>
                            <a:srgbClr val="000000"/>
                          </a:solidFill>
                          <a:latin typeface="Calibri" panose="020f0502020204030204" charset="-122"/>
                        </a:rPr>
                        <a:t>SaleCondition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cap="flat">
                      <a:noFill/>
                    </a:lnB>
                    <a:lnTlToBr>
                      <a:noFill/>
                    </a:lnTlToBr>
                    <a:lnBlToTr>
                      <a:noFill/>
                    </a:lnBlToTr>
                    <a:solidFill>
                      <a:srgbClr val="DDEBF7"/>
                    </a:solidFill>
                  </a:tcPr>
                </a:tc>
                <a:tc>
                  <a:txBody>
                    <a:bodyPr vert="horz" wrap="square"/>
                    <a:lstStyle/>
                    <a:p>
                      <a:pPr indent="0">
                        <a:buNone/>
                      </a:pPr>
                      <a:r>
                        <a:rPr lang="en-US" sz="1100" b="0">
                          <a:solidFill>
                            <a:srgbClr val="000000"/>
                          </a:solidFill>
                          <a:latin typeface="Calibri" panose="020f0502020204030204" charset="-122"/>
                        </a:rPr>
                        <a:t>Condition of sale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cap="flat">
                      <a:noFill/>
                    </a:lnB>
                    <a:lnTlToBr>
                      <a:noFill/>
                    </a:lnTlToBr>
                    <a:lnBlToTr>
                      <a:noFill/>
                    </a:lnBlToTr>
                    <a:solidFill>
                      <a:srgbClr val="DDEBF7"/>
                    </a:solidFill>
                  </a:tcPr>
                </a:tc>
              </a:tr>
            </a:tbl>
          </a:graphicData>
        </a:graphic>
      </p:graphicFrame>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1" name="Picture 10" descr="house-prices-500x330.jpg"/>
          <p:cNvPicPr>
            <a:picLocks noChangeAspect="1"/>
          </p:cNvPicPr>
          <p:nvPr/>
        </p:nvPicPr>
        <p:blipFill>
          <a:blip r:embed="rId2"/>
          <a:stretch>
            <a:fillRect/>
          </a:stretch>
        </p:blipFill>
        <p:spPr>
          <a:xfrm>
            <a:off x="0" y="0"/>
            <a:ext cx="12192000" cy="6867459"/>
          </a:xfrm>
          <a:prstGeom prst="rect">
            <a:avLst/>
          </a:prstGeom>
        </p:spPr>
      </p:pic>
      <p:sp>
        <p:nvSpPr>
          <p:cNvPr id="4" name="Rectangle: Rounded Corners 1"/>
          <p:cNvSpPr/>
          <p:nvPr/>
        </p:nvSpPr>
        <p:spPr>
          <a:xfrm>
            <a:off x="1106933" y="1489185"/>
            <a:ext cx="9957116" cy="4645730"/>
          </a:xfrm>
          <a:prstGeom prst="roundRect">
            <a:avLst>
              <a:gd name="adj" fmla="val 5249"/>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latin typeface="Arial" pitchFamily="34" charset="0"/>
              <a:ea typeface="Arial" pitchFamily="34" charset="0"/>
              <a:sym typeface="Arial" pitchFamily="34" charset="0"/>
            </a:endParaRPr>
          </a:p>
        </p:txBody>
      </p:sp>
      <p:sp>
        <p:nvSpPr>
          <p:cNvPr id="8" name="Rectangle 7"/>
          <p:cNvSpPr/>
          <p:nvPr/>
        </p:nvSpPr>
        <p:spPr>
          <a:xfrm>
            <a:off x="3058079" y="3188052"/>
            <a:ext cx="609686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kumimoji="0" lang="en-US" altLang="zh-CN" sz="5400" b="1" i="0" u="none" strike="noStrike" kern="1200" cap="none" spc="0" normalizeH="0" baseline="0" noProof="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Arial" pitchFamily="34" charset="0"/>
                <a:ea typeface="Arial" pitchFamily="34" charset="0"/>
                <a:sym typeface="Arial" pitchFamily="34" charset="0"/>
              </a:rPr>
              <a:t>Data Visualization</a:t>
            </a:r>
            <a:endParaRPr lang="en-US" sz="5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4" name="TextBox 7"/>
          <p:cNvSpPr txBox="1"/>
          <p:nvPr/>
        </p:nvSpPr>
        <p:spPr>
          <a:xfrm>
            <a:off x="282932" y="5514777"/>
            <a:ext cx="1223476" cy="646331"/>
          </a:xfrm>
          <a:prstGeom prst="rect">
            <a:avLst/>
          </a:prstGeom>
          <a:noFill/>
        </p:spPr>
        <p:txBody>
          <a:bodyPr wrap="none" rtlCol="0">
            <a:spAutoFit/>
          </a:bodyPr>
          <a:lstStyle/>
          <a:p>
            <a:pPr algn="l"/>
            <a:endParaRPr lang="en-US" altLang="zh-CN">
              <a:solidFill>
                <a:schemeClr val="bg1"/>
              </a:solidFill>
              <a:latin typeface="Arial" pitchFamily="34" charset="0"/>
              <a:ea typeface="Arial" pitchFamily="34" charset="0"/>
              <a:sym typeface="Arial" pitchFamily="34" charset="0"/>
            </a:endParaRPr>
          </a:p>
          <a:p>
            <a:pPr algn="l"/>
            <a:r>
              <a:rPr lang="zh-CN" altLang="en-US">
                <a:solidFill>
                  <a:schemeClr val="bg1"/>
                </a:solidFill>
                <a:latin typeface="Arial" pitchFamily="34" charset="0"/>
                <a:ea typeface="Arial" pitchFamily="34" charset="0"/>
                <a:sym typeface="Arial" pitchFamily="34" charset="0"/>
              </a:rPr>
              <a:t>Enter Title</a:t>
            </a:r>
          </a:p>
        </p:txBody>
      </p:sp>
      <p:sp>
        <p:nvSpPr>
          <p:cNvPr id="25" name="TextBox 24"/>
          <p:cNvSpPr txBox="1"/>
          <p:nvPr/>
        </p:nvSpPr>
        <p:spPr>
          <a:xfrm>
            <a:off x="1494155" y="621032"/>
            <a:ext cx="9541511" cy="346075"/>
          </a:xfrm>
          <a:prstGeom prst="rect">
            <a:avLst/>
          </a:prstGeom>
          <a:noFill/>
        </p:spPr>
        <p:txBody>
          <a:bodyPr wrap="square" lIns="91423" tIns="45712" rIns="91423" bIns="45712" rtlCol="0">
            <a:spAutoFit/>
          </a:bodyPr>
          <a:lstStyle/>
          <a:p>
            <a:pPr marL="285750" marR="0" lvl="0" indent="-285750" algn="l" defTabSz="1217930" rtl="0" eaLnBrk="1" fontAlgn="auto" latinLnBrk="0" hangingPunct="1">
              <a:lnSpc>
                <a:spcPts val="2000"/>
              </a:lnSpc>
              <a:spcBef>
                <a:spcPct val="0"/>
              </a:spcBef>
              <a:spcAft>
                <a:spcPct val="0"/>
              </a:spcAft>
              <a:buClrTx/>
              <a:buSzTx/>
              <a:buFont typeface="Arial" pitchFamily="34" charset="0"/>
              <a:buChar char="•"/>
              <a:defRPr/>
            </a:pPr>
            <a:r>
              <a:rPr lang="en-US" altLang="zh-CN">
                <a:solidFill>
                  <a:schemeClr val="bg1">
                    <a:lumMod val="50000"/>
                  </a:schemeClr>
                </a:solidFill>
                <a:latin typeface="Arial" pitchFamily="34" charset="0"/>
                <a:ea typeface="Arial" pitchFamily="34" charset="0"/>
                <a:sym typeface="Arial" pitchFamily="34" charset="0"/>
              </a:rPr>
              <a:t>The data types of the dataset are mentioned below:</a:t>
            </a:r>
          </a:p>
        </p:txBody>
      </p:sp>
      <p:pic>
        <p:nvPicPr>
          <p:cNvPr id="11" name="Picture 10" descr="dtype2"/>
          <p:cNvPicPr>
            <a:picLocks noChangeAspect="1"/>
          </p:cNvPicPr>
          <p:nvPr/>
        </p:nvPicPr>
        <p:blipFill>
          <a:blip r:embed="rId2"/>
          <a:stretch>
            <a:fillRect/>
          </a:stretch>
        </p:blipFill>
        <p:spPr>
          <a:xfrm>
            <a:off x="1494155" y="1228090"/>
            <a:ext cx="5274311" cy="5215890"/>
          </a:xfrm>
          <a:prstGeom prst="rect">
            <a:avLst/>
          </a:prstGeom>
        </p:spPr>
      </p:pic>
      <p:pic>
        <p:nvPicPr>
          <p:cNvPr id="12" name="Picture 11" descr="dtype2"/>
          <p:cNvPicPr>
            <a:picLocks noChangeAspect="1"/>
          </p:cNvPicPr>
          <p:nvPr/>
        </p:nvPicPr>
        <p:blipFill>
          <a:blip r:embed="rId2"/>
          <a:stretch>
            <a:fillRect/>
          </a:stretch>
        </p:blipFill>
        <p:spPr>
          <a:xfrm>
            <a:off x="6159501" y="1288417"/>
            <a:ext cx="5153025" cy="509587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ags/tag1.xml><?xml version="1.0" encoding="utf-8"?>
<p:tagLst xmlns:p="http://schemas.openxmlformats.org/presentationml/2006/main">
  <p:tag name="PA" val="v5.1.0"/>
</p:tagLst>
</file>

<file path=ppt/tags/tag2.xml><?xml version="1.0" encoding="utf-8"?>
<p:tagLst xmlns:p="http://schemas.openxmlformats.org/presentationml/2006/main">
  <p:tag name="AS_NET" val="5.0.12"/>
  <p:tag name="AS_OS" val="Microsoft Windows NT 10.0.17763.0"/>
  <p:tag name="AS_RELEASE_DATE" val="2022.02.14"/>
  <p:tag name="AS_TITLE" val="Aspose.Slides for .NET5"/>
  <p:tag name="AS_VERSION" val="22.2"/>
</p:tagLst>
</file>

<file path=ppt/theme/_rels/theme1.xml.rels>&#65279;<?xml version="1.0" encoding="utf-8" standalone="yes"?><Relationships xmlns="http://schemas.openxmlformats.org/package/2006/relationships"><Relationship Id="rId1" Type="http://schemas.openxmlformats.org/officeDocument/2006/relationships/image" Target="../media/image1.jpeg" /></Relationships>
</file>

<file path=ppt/theme/theme1.xml><?xml version="1.0" encoding="utf-8"?>
<a:theme xmlns:r="http://schemas.openxmlformats.org/officeDocument/2006/relationships"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Verdana"/>
        <a:cs typeface="Arial"/>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Verdana"/>
        <a:cs typeface="Arial"/>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r:embed="rId1">
            <a:duotone>
              <a:schemeClr val="phClr">
                <a:shade val="800"/>
                <a:satMod val="150000"/>
              </a:schemeClr>
              <a:schemeClr val="phClr">
                <a:tint val="80000"/>
                <a:satMod val="150000"/>
              </a:schemeClr>
            </a:duotone>
          </a:blip>
          <a:tile tx="0" ty="0" sx="75000" sy="75000" flip="none" algn="tl"/>
        </a:blipFill>
      </a:bgFillStyleLst>
    </a:fmtScheme>
  </a:themeElements>
  <a:objectDefaults/>
</a:theme>
</file>

<file path=ppt/theme/theme2.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Template>Aspect</Template>
  <Company/>
  <PresentationFormat>Custom</PresentationFormat>
  <Paragraphs>40</Paragraphs>
  <Slides>47</Slides>
  <Notes>0</Notes>
  <TotalTime>70</TotalTime>
  <HiddenSlides>0</HiddenSlides>
  <MMClips>0</MMClips>
  <ScaleCrop>0</ScaleCrop>
  <HeadingPairs>
    <vt:vector baseType="variant" size="6">
      <vt:variant>
        <vt:lpstr>Fonts used</vt:lpstr>
      </vt:variant>
      <vt:variant>
        <vt:i4>8</vt:i4>
      </vt:variant>
      <vt:variant>
        <vt:lpstr>Theme</vt:lpstr>
      </vt:variant>
      <vt:variant>
        <vt:i4>1</vt:i4>
      </vt:variant>
      <vt:variant>
        <vt:lpstr>Slide Titles</vt:lpstr>
      </vt:variant>
      <vt:variant>
        <vt:i4>47</vt:i4>
      </vt:variant>
    </vt:vector>
  </HeadingPairs>
  <TitlesOfParts>
    <vt:vector baseType="lpstr" size="56">
      <vt:lpstr>Arial</vt:lpstr>
      <vt:lpstr>Verdana</vt:lpstr>
      <vt:lpstr>Wingdings 2</vt:lpstr>
      <vt:lpstr>Calibri Light</vt:lpstr>
      <vt:lpstr>Blackadder ITC</vt:lpstr>
      <vt:lpstr>Source Han Sans CN Normal</vt:lpstr>
      <vt:lpstr>Calibri</vt:lpstr>
      <vt:lpstr>Wingdings</vt:lpstr>
      <vt:lpstr>Aspect</vt:lpstr>
      <vt:lpstr>Click to edit Master title style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Click to edit Master title style</vt:lpstr>
    </vt:vector>
  </TitlesOfParts>
  <LinksUpToDate>0</LinksUpToDate>
  <SharedDoc>0</SharedDoc>
  <HyperlinksChanged>0</HyperlinksChanged>
  <Application>Aspose.Slides for .NET</Application>
  <AppVersion>22.0200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PowerPoint 演示文稿</dc:title>
  <dc:creator>Administrater</dc:creator>
  <cp:lastModifiedBy>Hello</cp:lastModifiedBy>
  <cp:revision>81</cp:revision>
  <dcterms:created xsi:type="dcterms:W3CDTF">2019-08-28T08:20:00Z</dcterms:created>
  <dcterms:modified xsi:type="dcterms:W3CDTF">2022-03-11T16:59:11Z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E207983A9A3C4DCBA76A383028BB0E5B</vt:lpwstr>
  </property>
  <property fmtid="{D5CDD505-2E9C-101B-9397-08002B2CF9AE}" pid="3" name="KSOProductBuildVer">
    <vt:lpwstr>1033-11.2.0.10265</vt:lpwstr>
  </property>
</Properties>
</file>