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61" r:id="rId1"/>
  </p:sldMasterIdLst>
  <p:notesMasterIdLst>
    <p:notesMasterId r:id="rId35"/>
  </p:notesMasterIdLst>
  <p:sldIdLst>
    <p:sldId id="256" r:id="rId2"/>
    <p:sldId id="262" r:id="rId3"/>
    <p:sldId id="385" r:id="rId4"/>
    <p:sldId id="376" r:id="rId5"/>
    <p:sldId id="340" r:id="rId6"/>
    <p:sldId id="387" r:id="rId7"/>
    <p:sldId id="388" r:id="rId8"/>
    <p:sldId id="411" r:id="rId9"/>
    <p:sldId id="345" r:id="rId10"/>
    <p:sldId id="390" r:id="rId11"/>
    <p:sldId id="391" r:id="rId12"/>
    <p:sldId id="415" r:id="rId13"/>
    <p:sldId id="413" r:id="rId14"/>
    <p:sldId id="426" r:id="rId15"/>
    <p:sldId id="394" r:id="rId16"/>
    <p:sldId id="393" r:id="rId17"/>
    <p:sldId id="416" r:id="rId18"/>
    <p:sldId id="428" r:id="rId19"/>
    <p:sldId id="417" r:id="rId20"/>
    <p:sldId id="418" r:id="rId21"/>
    <p:sldId id="419" r:id="rId22"/>
    <p:sldId id="420" r:id="rId23"/>
    <p:sldId id="422" r:id="rId24"/>
    <p:sldId id="421" r:id="rId25"/>
    <p:sldId id="429" r:id="rId26"/>
    <p:sldId id="423" r:id="rId27"/>
    <p:sldId id="424" r:id="rId28"/>
    <p:sldId id="425" r:id="rId29"/>
    <p:sldId id="386" r:id="rId30"/>
    <p:sldId id="375" r:id="rId31"/>
    <p:sldId id="427" r:id="rId32"/>
    <p:sldId id="330" r:id="rId33"/>
    <p:sldId id="4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D3D"/>
    <a:srgbClr val="FF6600"/>
    <a:srgbClr val="0062C4"/>
    <a:srgbClr val="00F256"/>
    <a:srgbClr val="03E74A"/>
    <a:srgbClr val="03CF42"/>
    <a:srgbClr val="FF4F25"/>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3525" autoAdjust="0"/>
  </p:normalViewPr>
  <p:slideViewPr>
    <p:cSldViewPr>
      <p:cViewPr varScale="1">
        <p:scale>
          <a:sx n="70" d="100"/>
          <a:sy n="70" d="100"/>
        </p:scale>
        <p:origin x="115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31AD6-D2B8-44F2-8B84-CA8BDD641FE0}" type="datetimeFigureOut">
              <a:rPr lang="en-US" smtClean="0"/>
              <a:pPr/>
              <a:t>6/1/2015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09C787-4363-4DE4-A17F-93022291DE7E}" type="slidenum">
              <a:rPr lang="en-US" smtClean="0"/>
              <a:pPr/>
              <a:t>‹#›</a:t>
            </a:fld>
            <a:endParaRPr lang="en-US" dirty="0"/>
          </a:p>
        </p:txBody>
      </p:sp>
    </p:spTree>
    <p:extLst>
      <p:ext uri="{BB962C8B-B14F-4D97-AF65-F5344CB8AC3E}">
        <p14:creationId xmlns:p14="http://schemas.microsoft.com/office/powerpoint/2010/main" val="364244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1</a:t>
            </a:fld>
            <a:endParaRPr lang="en-US" dirty="0"/>
          </a:p>
        </p:txBody>
      </p:sp>
    </p:spTree>
    <p:extLst>
      <p:ext uri="{BB962C8B-B14F-4D97-AF65-F5344CB8AC3E}">
        <p14:creationId xmlns:p14="http://schemas.microsoft.com/office/powerpoint/2010/main" val="43508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209C787-4363-4DE4-A17F-93022291DE7E}" type="slidenum">
              <a:rPr lang="en-US" smtClean="0"/>
              <a:pPr/>
              <a:t>26</a:t>
            </a:fld>
            <a:endParaRPr lang="en-US" dirty="0"/>
          </a:p>
        </p:txBody>
      </p:sp>
    </p:spTree>
    <p:extLst>
      <p:ext uri="{BB962C8B-B14F-4D97-AF65-F5344CB8AC3E}">
        <p14:creationId xmlns:p14="http://schemas.microsoft.com/office/powerpoint/2010/main" val="887043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27</a:t>
            </a:fld>
            <a:endParaRPr lang="en-US" dirty="0"/>
          </a:p>
        </p:txBody>
      </p:sp>
    </p:spTree>
    <p:extLst>
      <p:ext uri="{BB962C8B-B14F-4D97-AF65-F5344CB8AC3E}">
        <p14:creationId xmlns:p14="http://schemas.microsoft.com/office/powerpoint/2010/main" val="96542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28</a:t>
            </a:fld>
            <a:endParaRPr lang="en-US" dirty="0"/>
          </a:p>
        </p:txBody>
      </p:sp>
    </p:spTree>
    <p:extLst>
      <p:ext uri="{BB962C8B-B14F-4D97-AF65-F5344CB8AC3E}">
        <p14:creationId xmlns:p14="http://schemas.microsoft.com/office/powerpoint/2010/main" val="2925179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29</a:t>
            </a:fld>
            <a:endParaRPr lang="en-US" dirty="0"/>
          </a:p>
        </p:txBody>
      </p:sp>
    </p:spTree>
    <p:extLst>
      <p:ext uri="{BB962C8B-B14F-4D97-AF65-F5344CB8AC3E}">
        <p14:creationId xmlns:p14="http://schemas.microsoft.com/office/powerpoint/2010/main" val="349049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30</a:t>
            </a:fld>
            <a:endParaRPr lang="en-US" dirty="0"/>
          </a:p>
        </p:txBody>
      </p:sp>
    </p:spTree>
    <p:extLst>
      <p:ext uri="{BB962C8B-B14F-4D97-AF65-F5344CB8AC3E}">
        <p14:creationId xmlns:p14="http://schemas.microsoft.com/office/powerpoint/2010/main" val="2563781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31</a:t>
            </a:fld>
            <a:endParaRPr lang="en-US" dirty="0"/>
          </a:p>
        </p:txBody>
      </p:sp>
    </p:spTree>
    <p:extLst>
      <p:ext uri="{BB962C8B-B14F-4D97-AF65-F5344CB8AC3E}">
        <p14:creationId xmlns:p14="http://schemas.microsoft.com/office/powerpoint/2010/main" val="1779481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32</a:t>
            </a:fld>
            <a:endParaRPr lang="en-US" dirty="0"/>
          </a:p>
        </p:txBody>
      </p:sp>
    </p:spTree>
    <p:extLst>
      <p:ext uri="{BB962C8B-B14F-4D97-AF65-F5344CB8AC3E}">
        <p14:creationId xmlns:p14="http://schemas.microsoft.com/office/powerpoint/2010/main" val="56916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33</a:t>
            </a:fld>
            <a:endParaRPr lang="en-US" dirty="0"/>
          </a:p>
        </p:txBody>
      </p:sp>
    </p:spTree>
    <p:extLst>
      <p:ext uri="{BB962C8B-B14F-4D97-AF65-F5344CB8AC3E}">
        <p14:creationId xmlns:p14="http://schemas.microsoft.com/office/powerpoint/2010/main" val="257835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a:t>
            </a:fld>
            <a:endParaRPr lang="en-US" dirty="0"/>
          </a:p>
        </p:txBody>
      </p:sp>
    </p:spTree>
    <p:extLst>
      <p:ext uri="{BB962C8B-B14F-4D97-AF65-F5344CB8AC3E}">
        <p14:creationId xmlns:p14="http://schemas.microsoft.com/office/powerpoint/2010/main" val="300423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Extraction, Transformation, and Loading (ETL) processes are responsible for data integration from heterogeneous sources into a homogeneous schema which is optimized for data access that comes natural to human analyst.</a:t>
            </a:r>
          </a:p>
          <a:p>
            <a:pPr rtl="0" fontAlgn="base"/>
            <a:r>
              <a:rPr lang="en-US" sz="1200" b="0" i="0" u="none" strike="noStrike" kern="1200" dirty="0" smtClean="0">
                <a:solidFill>
                  <a:schemeClr val="tx1"/>
                </a:solidFill>
                <a:effectLst/>
                <a:latin typeface="+mn-lt"/>
                <a:ea typeface="+mn-ea"/>
                <a:cs typeface="+mn-cs"/>
              </a:rPr>
              <a:t>Extraction - Convert the data into a single format which is appropriate for transformation processing.</a:t>
            </a:r>
          </a:p>
          <a:p>
            <a:pPr rtl="0" fontAlgn="base"/>
            <a:r>
              <a:rPr lang="en-US" sz="1200" b="0" i="0" u="none" strike="noStrike" kern="1200" dirty="0" smtClean="0">
                <a:solidFill>
                  <a:schemeClr val="tx1"/>
                </a:solidFill>
                <a:effectLst/>
                <a:latin typeface="+mn-lt"/>
                <a:ea typeface="+mn-ea"/>
                <a:cs typeface="+mn-cs"/>
              </a:rPr>
              <a:t>Transformation - Series of rules applied to the extracted data to derive the data for loading into the end target. Involves cleaning of data, which aims to pass only "proper" data to the target. </a:t>
            </a:r>
          </a:p>
          <a:p>
            <a:pPr rtl="0" fontAlgn="base"/>
            <a:r>
              <a:rPr lang="en-US" sz="1200" b="0" i="0" u="none" strike="noStrike" kern="1200" dirty="0" smtClean="0">
                <a:solidFill>
                  <a:schemeClr val="tx1"/>
                </a:solidFill>
                <a:effectLst/>
                <a:latin typeface="+mn-lt"/>
                <a:ea typeface="+mn-ea"/>
                <a:cs typeface="+mn-cs"/>
              </a:rPr>
              <a:t>Loading - loads the data into a data warehouse at regular interval of time cumulatively.</a:t>
            </a:r>
          </a:p>
        </p:txBody>
      </p:sp>
      <p:sp>
        <p:nvSpPr>
          <p:cNvPr id="4" name="Slide Number Placeholder 3"/>
          <p:cNvSpPr>
            <a:spLocks noGrp="1"/>
          </p:cNvSpPr>
          <p:nvPr>
            <p:ph type="sldNum" sz="quarter" idx="10"/>
          </p:nvPr>
        </p:nvSpPr>
        <p:spPr/>
        <p:txBody>
          <a:bodyPr/>
          <a:lstStyle/>
          <a:p>
            <a:fld id="{7209C787-4363-4DE4-A17F-93022291DE7E}" type="slidenum">
              <a:rPr lang="en-US" smtClean="0"/>
              <a:pPr/>
              <a:t>19</a:t>
            </a:fld>
            <a:endParaRPr lang="en-US" dirty="0"/>
          </a:p>
        </p:txBody>
      </p:sp>
    </p:spTree>
    <p:extLst>
      <p:ext uri="{BB962C8B-B14F-4D97-AF65-F5344CB8AC3E}">
        <p14:creationId xmlns:p14="http://schemas.microsoft.com/office/powerpoint/2010/main" val="122314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Directly inserting or updating data in the warehouse fact tables. </a:t>
            </a:r>
          </a:p>
          <a:p>
            <a:r>
              <a:rPr lang="en-US" dirty="0" smtClean="0"/>
              <a:t>Inserting data into separate fact tables in a real-time partition .</a:t>
            </a:r>
          </a:p>
          <a:p>
            <a:r>
              <a:rPr lang="en-US" dirty="0" smtClean="0"/>
              <a:t>Trickle and flip - Staging tables either contain a copy of just the data for the current day, or for smaller fact tables can contain a complete copy of all the historical data.</a:t>
            </a:r>
          </a:p>
          <a:p>
            <a:r>
              <a:rPr lang="en-US" dirty="0" smtClean="0"/>
              <a:t>On a periodic basis the staging table is duplicated and the copy is swapped with the fact table, bringing the data warehouse instantly up-to-date.</a:t>
            </a:r>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20</a:t>
            </a:fld>
            <a:endParaRPr lang="en-US" dirty="0"/>
          </a:p>
        </p:txBody>
      </p:sp>
    </p:spTree>
    <p:extLst>
      <p:ext uri="{BB962C8B-B14F-4D97-AF65-F5344CB8AC3E}">
        <p14:creationId xmlns:p14="http://schemas.microsoft.com/office/powerpoint/2010/main" val="82434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Scalability - Constantly updating the same tables that are being queried, can cause performance to degrade. Under moderate to heavy usage, most RDMS will begin to temporarily block the incoming data transactions and the data might become stale.</a:t>
            </a:r>
          </a:p>
          <a:p>
            <a:r>
              <a:rPr lang="en-US" dirty="0" smtClean="0"/>
              <a:t>RTDC involves an additional database that needs to be installed and maintained. Also there is additional work required to configure the applications that need to access the real-time data so that they point to the RTDC</a:t>
            </a:r>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21</a:t>
            </a:fld>
            <a:endParaRPr lang="en-US" dirty="0"/>
          </a:p>
        </p:txBody>
      </p:sp>
    </p:spTree>
    <p:extLst>
      <p:ext uri="{BB962C8B-B14F-4D97-AF65-F5344CB8AC3E}">
        <p14:creationId xmlns:p14="http://schemas.microsoft.com/office/powerpoint/2010/main" val="54016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22</a:t>
            </a:fld>
            <a:endParaRPr lang="en-US" dirty="0"/>
          </a:p>
        </p:txBody>
      </p:sp>
    </p:spTree>
    <p:extLst>
      <p:ext uri="{BB962C8B-B14F-4D97-AF65-F5344CB8AC3E}">
        <p14:creationId xmlns:p14="http://schemas.microsoft.com/office/powerpoint/2010/main" val="298948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Extraction, Transformation, and Loading (ETL) processes are responsible for data integration from heterogeneous sources into a homogeneous schema which is optimized for data access that comes natural to human analyst.</a:t>
            </a:r>
          </a:p>
          <a:p>
            <a:pPr rtl="0" fontAlgn="base"/>
            <a:r>
              <a:rPr lang="en-US" sz="1200" b="0" i="0" u="none" strike="noStrike" kern="1200" dirty="0" smtClean="0">
                <a:solidFill>
                  <a:schemeClr val="tx1"/>
                </a:solidFill>
                <a:effectLst/>
                <a:latin typeface="+mn-lt"/>
                <a:ea typeface="+mn-ea"/>
                <a:cs typeface="+mn-cs"/>
              </a:rPr>
              <a:t>Extraction - Convert the data into a single format which is appropriate for transformation processing.</a:t>
            </a:r>
          </a:p>
          <a:p>
            <a:pPr rtl="0" fontAlgn="base"/>
            <a:r>
              <a:rPr lang="en-US" sz="1200" b="0" i="0" u="none" strike="noStrike" kern="1200" dirty="0" smtClean="0">
                <a:solidFill>
                  <a:schemeClr val="tx1"/>
                </a:solidFill>
                <a:effectLst/>
                <a:latin typeface="+mn-lt"/>
                <a:ea typeface="+mn-ea"/>
                <a:cs typeface="+mn-cs"/>
              </a:rPr>
              <a:t>Transformation - Series of rules applied to the extracted data to derive the data for loading into the end target. Involves cleaning of data, which aims to pass only "proper" data to the target. </a:t>
            </a:r>
          </a:p>
          <a:p>
            <a:pPr rtl="0" fontAlgn="base"/>
            <a:r>
              <a:rPr lang="en-US" sz="1200" b="0" i="0" u="none" strike="noStrike" kern="1200" dirty="0" smtClean="0">
                <a:solidFill>
                  <a:schemeClr val="tx1"/>
                </a:solidFill>
                <a:effectLst/>
                <a:latin typeface="+mn-lt"/>
                <a:ea typeface="+mn-ea"/>
                <a:cs typeface="+mn-cs"/>
              </a:rPr>
              <a:t>Loading - loads the data into a data warehouse at regular interval of time cumulatively.</a:t>
            </a:r>
          </a:p>
        </p:txBody>
      </p:sp>
      <p:sp>
        <p:nvSpPr>
          <p:cNvPr id="4" name="Slide Number Placeholder 3"/>
          <p:cNvSpPr>
            <a:spLocks noGrp="1"/>
          </p:cNvSpPr>
          <p:nvPr>
            <p:ph type="sldNum" sz="quarter" idx="10"/>
          </p:nvPr>
        </p:nvSpPr>
        <p:spPr/>
        <p:txBody>
          <a:bodyPr/>
          <a:lstStyle/>
          <a:p>
            <a:fld id="{7209C787-4363-4DE4-A17F-93022291DE7E}" type="slidenum">
              <a:rPr lang="en-US" smtClean="0"/>
              <a:pPr/>
              <a:t>23</a:t>
            </a:fld>
            <a:endParaRPr lang="en-US" dirty="0"/>
          </a:p>
        </p:txBody>
      </p:sp>
    </p:spTree>
    <p:extLst>
      <p:ext uri="{BB962C8B-B14F-4D97-AF65-F5344CB8AC3E}">
        <p14:creationId xmlns:p14="http://schemas.microsoft.com/office/powerpoint/2010/main" val="58931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24</a:t>
            </a:fld>
            <a:endParaRPr lang="en-US" dirty="0"/>
          </a:p>
        </p:txBody>
      </p:sp>
    </p:spTree>
    <p:extLst>
      <p:ext uri="{BB962C8B-B14F-4D97-AF65-F5344CB8AC3E}">
        <p14:creationId xmlns:p14="http://schemas.microsoft.com/office/powerpoint/2010/main" val="236665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9C787-4363-4DE4-A17F-93022291DE7E}" type="slidenum">
              <a:rPr lang="en-US" smtClean="0"/>
              <a:pPr/>
              <a:t>25</a:t>
            </a:fld>
            <a:endParaRPr lang="en-US" dirty="0"/>
          </a:p>
        </p:txBody>
      </p:sp>
    </p:spTree>
    <p:extLst>
      <p:ext uri="{BB962C8B-B14F-4D97-AF65-F5344CB8AC3E}">
        <p14:creationId xmlns:p14="http://schemas.microsoft.com/office/powerpoint/2010/main" val="212390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7858656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18856589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9ED84B-F1D3-48DF-92C1-F9032C64D03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3949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60702407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9ED84B-F1D3-48DF-92C1-F9032C64D03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523901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0035948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42600531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273048289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77350"/>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dirty="0" smtClean="0"/>
              <a:t>Click to edit Master title style</a:t>
            </a:r>
            <a:endParaRPr lang="en-US" dirty="0"/>
          </a:p>
        </p:txBody>
      </p:sp>
      <p:sp>
        <p:nvSpPr>
          <p:cNvPr id="7" name="Date Placeholder 6"/>
          <p:cNvSpPr>
            <a:spLocks noGrp="1"/>
          </p:cNvSpPr>
          <p:nvPr>
            <p:ph type="dt" sz="half" idx="10"/>
          </p:nvPr>
        </p:nvSpPr>
        <p:spPr/>
        <p:txBody>
          <a:bodyPr/>
          <a:lstStyle/>
          <a:p>
            <a:r>
              <a:rPr lang="en-US" dirty="0" smtClean="0"/>
              <a:t>11/15/2014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27384740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2843950"/>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9ED84B-F1D3-48DF-92C1-F9032C64D035}" type="slidenum">
              <a:rPr lang="en-US" smtClean="0"/>
              <a:pPr/>
              <a:t>‹#›</a:t>
            </a:fld>
            <a:endParaRPr lang="en-US" dirty="0"/>
          </a:p>
        </p:txBody>
      </p:sp>
      <p:sp>
        <p:nvSpPr>
          <p:cNvPr id="15" name="Text Placeholder 14"/>
          <p:cNvSpPr>
            <a:spLocks noGrp="1"/>
          </p:cNvSpPr>
          <p:nvPr>
            <p:ph type="body" sz="quarter" idx="13"/>
          </p:nvPr>
        </p:nvSpPr>
        <p:spPr>
          <a:xfrm>
            <a:off x="641350" y="4191000"/>
            <a:ext cx="6858000" cy="106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35812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dirty="0" smtClean="0"/>
              <a:t>3/12/2013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B9ED84B-F1D3-48DF-92C1-F9032C64D03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244421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11/15/2014</a:t>
            </a:r>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208100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8496013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11/15/2014</a:t>
            </a:r>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6309285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t>11/15/2014</a:t>
            </a:r>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26165716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11/15/2014</a:t>
            </a:r>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11307038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0556749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11/15/2014</a:t>
            </a:r>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8591052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smtClean="0"/>
              <a:t>11/15/2014</a:t>
            </a:r>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B9ED84B-F1D3-48DF-92C1-F9032C64D035}" type="slidenum">
              <a:rPr lang="en-US" smtClean="0"/>
              <a:pPr/>
              <a:t>‹#›</a:t>
            </a:fld>
            <a:endParaRPr lang="en-US" dirty="0"/>
          </a:p>
        </p:txBody>
      </p:sp>
    </p:spTree>
    <p:extLst>
      <p:ext uri="{BB962C8B-B14F-4D97-AF65-F5344CB8AC3E}">
        <p14:creationId xmlns:p14="http://schemas.microsoft.com/office/powerpoint/2010/main" val="334558253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749" r:id="rId18"/>
    <p:sldLayoutId id="2147483666" r:id="rId19"/>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B9ED84B-F1D3-48DF-92C1-F9032C64D035}" type="slidenum">
              <a:rPr lang="en-US" smtClean="0"/>
              <a:pPr/>
              <a:t>1</a:t>
            </a:fld>
            <a:endParaRPr lang="en-US" dirty="0"/>
          </a:p>
        </p:txBody>
      </p:sp>
      <p:sp>
        <p:nvSpPr>
          <p:cNvPr id="4" name="Subtitle 3"/>
          <p:cNvSpPr>
            <a:spLocks noGrp="1"/>
          </p:cNvSpPr>
          <p:nvPr>
            <p:ph type="subTitle" idx="4294967295"/>
          </p:nvPr>
        </p:nvSpPr>
        <p:spPr>
          <a:xfrm>
            <a:off x="990600" y="1323975"/>
            <a:ext cx="5162550" cy="2238375"/>
          </a:xfrm>
        </p:spPr>
        <p:txBody>
          <a:bodyPr anchor="t">
            <a:noAutofit/>
          </a:bodyPr>
          <a:lstStyle/>
          <a:p>
            <a:pPr marL="0" indent="0">
              <a:buNone/>
            </a:pPr>
            <a:r>
              <a:rPr lang="en-US" sz="3200" dirty="0"/>
              <a:t>COEN </a:t>
            </a:r>
            <a:r>
              <a:rPr lang="en-US" sz="3200" dirty="0" smtClean="0"/>
              <a:t>380 – Spring2015</a:t>
            </a:r>
            <a:endParaRPr lang="en-US" sz="3200" b="1" dirty="0" smtClean="0"/>
          </a:p>
          <a:p>
            <a:pPr marL="0" indent="0">
              <a:buNone/>
            </a:pPr>
            <a:r>
              <a:rPr lang="en-US" sz="2800" b="1" dirty="0" smtClean="0"/>
              <a:t>Group 2</a:t>
            </a:r>
          </a:p>
        </p:txBody>
      </p:sp>
      <p:sp>
        <p:nvSpPr>
          <p:cNvPr id="7" name="Subtitle 3"/>
          <p:cNvSpPr txBox="1">
            <a:spLocks/>
          </p:cNvSpPr>
          <p:nvPr/>
        </p:nvSpPr>
        <p:spPr>
          <a:xfrm>
            <a:off x="2131326" y="2819400"/>
            <a:ext cx="3676651" cy="1705201"/>
          </a:xfrm>
          <a:prstGeom prst="rect">
            <a:avLst/>
          </a:prstGeom>
        </p:spPr>
        <p:txBody>
          <a:bodyPr vert="horz" lIns="91440" tIns="45720" rIns="91440" bIns="45720" rtlCol="0" anchor="b">
            <a:noAutofit/>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600" dirty="0"/>
              <a:t>Abhilasha Sahu (W1103561)</a:t>
            </a:r>
          </a:p>
          <a:p>
            <a:pPr algn="l"/>
            <a:r>
              <a:rPr lang="en-US" sz="1600" dirty="0"/>
              <a:t>Aditee Nagle (W0976470)</a:t>
            </a:r>
          </a:p>
          <a:p>
            <a:pPr algn="l"/>
            <a:r>
              <a:rPr lang="en-US" sz="1600" dirty="0"/>
              <a:t>Kanika Mathur(W1087232</a:t>
            </a:r>
            <a:r>
              <a:rPr lang="en-US" sz="1600" dirty="0" smtClean="0"/>
              <a:t>)</a:t>
            </a:r>
            <a:endParaRPr lang="en-US" sz="1600" dirty="0"/>
          </a:p>
          <a:p>
            <a:pPr algn="l"/>
            <a:r>
              <a:rPr lang="en-US" sz="1600" dirty="0"/>
              <a:t>Rashi Jain (W1116622</a:t>
            </a:r>
            <a:r>
              <a:rPr lang="en-US" sz="1600" dirty="0" smtClean="0"/>
              <a:t>)</a:t>
            </a:r>
            <a:endParaRPr lang="en-US" sz="1600" dirty="0"/>
          </a:p>
        </p:txBody>
      </p:sp>
      <p:sp>
        <p:nvSpPr>
          <p:cNvPr id="8" name="Subtitle 3"/>
          <p:cNvSpPr txBox="1">
            <a:spLocks/>
          </p:cNvSpPr>
          <p:nvPr/>
        </p:nvSpPr>
        <p:spPr>
          <a:xfrm>
            <a:off x="5440053" y="2819400"/>
            <a:ext cx="3676651" cy="1705201"/>
          </a:xfrm>
          <a:prstGeom prst="rect">
            <a:avLst/>
          </a:prstGeom>
        </p:spPr>
        <p:txBody>
          <a:bodyPr vert="horz" lIns="91440" tIns="45720" rIns="91440" bIns="45720" rtlCol="0" anchor="b">
            <a:noAutofit/>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600" dirty="0"/>
              <a:t>Seema Sardesai (W1008598)</a:t>
            </a:r>
          </a:p>
          <a:p>
            <a:pPr algn="l"/>
            <a:r>
              <a:rPr lang="en-US" sz="1600" dirty="0"/>
              <a:t>Sumana Hariharan (W1167638)</a:t>
            </a:r>
          </a:p>
          <a:p>
            <a:pPr algn="l"/>
            <a:r>
              <a:rPr lang="en-US" sz="1600" dirty="0"/>
              <a:t>Zian Huang (W1089868)</a:t>
            </a:r>
          </a:p>
          <a:p>
            <a:pPr algn="l"/>
            <a:endParaRPr lang="en-US" sz="1600" dirty="0"/>
          </a:p>
        </p:txBody>
      </p:sp>
      <p:cxnSp>
        <p:nvCxnSpPr>
          <p:cNvPr id="10" name="Straight Connector 9"/>
          <p:cNvCxnSpPr/>
          <p:nvPr/>
        </p:nvCxnSpPr>
        <p:spPr>
          <a:xfrm>
            <a:off x="5078104" y="2819400"/>
            <a:ext cx="0" cy="1905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ubtitle 3"/>
          <p:cNvSpPr txBox="1">
            <a:spLocks/>
          </p:cNvSpPr>
          <p:nvPr/>
        </p:nvSpPr>
        <p:spPr>
          <a:xfrm>
            <a:off x="1447800" y="5046402"/>
            <a:ext cx="7315200" cy="149542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a:t>Advance Database Management System Project</a:t>
            </a:r>
          </a:p>
          <a:p>
            <a:pPr marL="0" indent="0">
              <a:buNone/>
            </a:pPr>
            <a:r>
              <a:rPr lang="en-US" sz="2800" dirty="0" smtClean="0"/>
              <a:t>“Real </a:t>
            </a:r>
            <a:r>
              <a:rPr lang="en-US" sz="2800" dirty="0"/>
              <a:t>Time Data </a:t>
            </a:r>
            <a:r>
              <a:rPr lang="en-US" sz="2800" dirty="0" smtClean="0"/>
              <a:t>Analytics”</a:t>
            </a:r>
            <a:endParaRPr lang="en-US" sz="2400" b="1" dirty="0" smtClean="0"/>
          </a:p>
        </p:txBody>
      </p:sp>
    </p:spTree>
    <p:extLst>
      <p:ext uri="{BB962C8B-B14F-4D97-AF65-F5344CB8AC3E}">
        <p14:creationId xmlns:p14="http://schemas.microsoft.com/office/powerpoint/2010/main" val="2375191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Twitter-Storm</a:t>
            </a:r>
          </a:p>
        </p:txBody>
      </p:sp>
      <p:sp>
        <p:nvSpPr>
          <p:cNvPr id="3" name="Content Placeholder 2"/>
          <p:cNvSpPr>
            <a:spLocks noGrp="1"/>
          </p:cNvSpPr>
          <p:nvPr>
            <p:ph idx="1"/>
          </p:nvPr>
        </p:nvSpPr>
        <p:spPr/>
        <p:txBody>
          <a:bodyPr>
            <a:normAutofit/>
          </a:bodyPr>
          <a:lstStyle/>
          <a:p>
            <a:r>
              <a:rPr lang="en-US" dirty="0"/>
              <a:t>Framework for stream processing</a:t>
            </a:r>
          </a:p>
          <a:p>
            <a:pPr lvl="1"/>
            <a:r>
              <a:rPr lang="en-US" dirty="0"/>
              <a:t>Distributed</a:t>
            </a:r>
          </a:p>
          <a:p>
            <a:pPr lvl="1"/>
            <a:r>
              <a:rPr lang="en-US" dirty="0"/>
              <a:t>Fault tolerant</a:t>
            </a:r>
          </a:p>
          <a:p>
            <a:pPr lvl="1"/>
            <a:r>
              <a:rPr lang="en-US" dirty="0"/>
              <a:t>Fail-fast</a:t>
            </a:r>
          </a:p>
          <a:p>
            <a:r>
              <a:rPr lang="en-US" dirty="0"/>
              <a:t>Now an Apache Software</a:t>
            </a:r>
          </a:p>
          <a:p>
            <a:pPr lvl="1"/>
            <a:r>
              <a:rPr lang="en-US" dirty="0"/>
              <a:t>open </a:t>
            </a:r>
            <a:r>
              <a:rPr lang="en-US" dirty="0" smtClean="0"/>
              <a:t>sourced</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10</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0" y="2286000"/>
            <a:ext cx="1955394" cy="1955394"/>
          </a:xfrm>
          <a:prstGeom prst="rect">
            <a:avLst/>
          </a:prstGeom>
        </p:spPr>
      </p:pic>
    </p:spTree>
    <p:extLst>
      <p:ext uri="{BB962C8B-B14F-4D97-AF65-F5344CB8AC3E}">
        <p14:creationId xmlns:p14="http://schemas.microsoft.com/office/powerpoint/2010/main" val="1407215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 Topology</a:t>
            </a:r>
            <a:endParaRPr lang="en-US" dirty="0"/>
          </a:p>
        </p:txBody>
      </p:sp>
      <p:pic>
        <p:nvPicPr>
          <p:cNvPr id="2052" name="Picture 4" descr="https://lh5.googleusercontent.com/jC4tJiTVAFwI6d7rfCawufcEhV9-b2z8nSRaq0BH2S4YNCgqsSO_TZ35_OWvmyvpysZ0wF7qxD_V5bIiDpZVcXEsHFoaU_4duLGplQbU5mqwpmo2LdqO9ZHmy4mVeBkSKao5Hn_5t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362201"/>
            <a:ext cx="8188765" cy="304799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B9ED84B-F1D3-48DF-92C1-F9032C64D035}" type="slidenum">
              <a:rPr lang="en-US" smtClean="0"/>
              <a:pPr/>
              <a:t>11</a:t>
            </a:fld>
            <a:endParaRPr lang="en-US" dirty="0"/>
          </a:p>
        </p:txBody>
      </p:sp>
    </p:spTree>
    <p:extLst>
      <p:ext uri="{BB962C8B-B14F-4D97-AF65-F5344CB8AC3E}">
        <p14:creationId xmlns:p14="http://schemas.microsoft.com/office/powerpoint/2010/main" val="2304792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Storm-Fault Tolerance</a:t>
            </a:r>
          </a:p>
        </p:txBody>
      </p:sp>
      <p:sp>
        <p:nvSpPr>
          <p:cNvPr id="3" name="Content Placeholder 2"/>
          <p:cNvSpPr>
            <a:spLocks noGrp="1"/>
          </p:cNvSpPr>
          <p:nvPr>
            <p:ph idx="1"/>
          </p:nvPr>
        </p:nvSpPr>
        <p:spPr/>
        <p:txBody>
          <a:bodyPr>
            <a:normAutofit/>
          </a:bodyPr>
          <a:lstStyle/>
          <a:p>
            <a:r>
              <a:rPr lang="de-DE" dirty="0" smtClean="0"/>
              <a:t>Worker </a:t>
            </a:r>
            <a:r>
              <a:rPr lang="de-DE" dirty="0"/>
              <a:t>dies</a:t>
            </a:r>
          </a:p>
          <a:p>
            <a:r>
              <a:rPr lang="de-DE" dirty="0" smtClean="0"/>
              <a:t>Supervisor </a:t>
            </a:r>
            <a:r>
              <a:rPr lang="de-DE" dirty="0"/>
              <a:t>dies</a:t>
            </a:r>
          </a:p>
          <a:p>
            <a:r>
              <a:rPr lang="de-DE" dirty="0"/>
              <a:t>Nimbus dies</a:t>
            </a:r>
          </a:p>
          <a:p>
            <a:r>
              <a:rPr lang="de-DE" dirty="0"/>
              <a:t>No SPOF</a:t>
            </a:r>
            <a:endParaRPr lang="en-US" b="1" dirty="0" smtClean="0"/>
          </a:p>
        </p:txBody>
      </p:sp>
      <p:sp>
        <p:nvSpPr>
          <p:cNvPr id="4" name="Slide Number Placeholder 3"/>
          <p:cNvSpPr>
            <a:spLocks noGrp="1"/>
          </p:cNvSpPr>
          <p:nvPr>
            <p:ph type="sldNum" sz="quarter" idx="12"/>
          </p:nvPr>
        </p:nvSpPr>
        <p:spPr/>
        <p:txBody>
          <a:bodyPr/>
          <a:lstStyle/>
          <a:p>
            <a:fld id="{2B9ED84B-F1D3-48DF-92C1-F9032C64D035}" type="slidenum">
              <a:rPr lang="en-US" smtClean="0"/>
              <a:pPr/>
              <a:t>12</a:t>
            </a:fld>
            <a:endParaRPr lang="en-US" dirty="0"/>
          </a:p>
        </p:txBody>
      </p:sp>
      <p:pic>
        <p:nvPicPr>
          <p:cNvPr id="3074" name="Picture 2" descr="im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664" y="2119952"/>
            <a:ext cx="4726844" cy="429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6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13</a:t>
            </a:fld>
            <a:endParaRPr lang="en-US" dirty="0"/>
          </a:p>
        </p:txBody>
      </p:sp>
      <p:sp>
        <p:nvSpPr>
          <p:cNvPr id="7" name="Content Placeholder 6"/>
          <p:cNvSpPr>
            <a:spLocks noGrp="1"/>
          </p:cNvSpPr>
          <p:nvPr>
            <p:ph idx="1"/>
          </p:nvPr>
        </p:nvSpPr>
        <p:spPr/>
        <p:txBody>
          <a:bodyPr/>
          <a:lstStyle/>
          <a:p>
            <a:pPr marL="0" indent="0">
              <a:buNone/>
            </a:pPr>
            <a:r>
              <a:rPr lang="en-US" dirty="0"/>
              <a:t>How Twitter processes #hashtags in real time continuously</a:t>
            </a:r>
          </a:p>
        </p:txBody>
      </p:sp>
      <p:pic>
        <p:nvPicPr>
          <p:cNvPr id="12" name="Picture 4" descr="https://lh5.googleusercontent.com/ixkLPgG2fJhCK_amyg8PeZkn-6LmSyyBMkayTrH_vN-hdPB62--4CtYJKv-BvzB79RBAgN2pK0u0ZtSSYBd1JMmIUxf-bFaIPdktRyxqniMrpESNwspZPAasNh2f99D9ldA13IZMrA"/>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3400" y="3200400"/>
            <a:ext cx="844389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702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14</a:t>
            </a:fld>
            <a:endParaRPr lang="en-US" dirty="0"/>
          </a:p>
        </p:txBody>
      </p:sp>
      <p:sp>
        <p:nvSpPr>
          <p:cNvPr id="7" name="Content Placeholder 6"/>
          <p:cNvSpPr>
            <a:spLocks noGrp="1"/>
          </p:cNvSpPr>
          <p:nvPr>
            <p:ph idx="1"/>
          </p:nvPr>
        </p:nvSpPr>
        <p:spPr/>
        <p:txBody>
          <a:bodyPr/>
          <a:lstStyle/>
          <a:p>
            <a:pPr marL="0" indent="0">
              <a:buNone/>
            </a:pPr>
            <a:r>
              <a:rPr lang="en-US" dirty="0"/>
              <a:t>How Twitter processes #hashtags in real time continuously</a:t>
            </a:r>
          </a:p>
        </p:txBody>
      </p:sp>
      <p:pic>
        <p:nvPicPr>
          <p:cNvPr id="6" name="Picture 6" descr="https://lh6.googleusercontent.com/wf643IVS407vZQJCT91MseoaaUNrdCtQJslFE0ZTkDJEzPdK2JiyEMaJMnxz9dFomO0Gb2ckjAxzuTjlVMajjXVndiSH3gM_F4cDLuJbKkxo-nY01_OtVuAEEb2cx8TEoKPzpV3zgQ"/>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0352" y="3200400"/>
            <a:ext cx="8439912" cy="248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990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lstStyle/>
          <a:p>
            <a:r>
              <a:rPr lang="en-US" dirty="0"/>
              <a:t>Limited real-time processing</a:t>
            </a:r>
          </a:p>
          <a:p>
            <a:r>
              <a:rPr lang="en-US" dirty="0" smtClean="0"/>
              <a:t>Low </a:t>
            </a:r>
            <a:r>
              <a:rPr lang="en-US" dirty="0"/>
              <a:t>parallelization</a:t>
            </a:r>
          </a:p>
          <a:p>
            <a:endParaRPr lang="en-US" dirty="0" smtClean="0"/>
          </a:p>
          <a:p>
            <a:r>
              <a:rPr lang="en-US" dirty="0" smtClean="0"/>
              <a:t>The winner:</a:t>
            </a:r>
          </a:p>
          <a:p>
            <a:pPr lvl="1"/>
            <a:r>
              <a:rPr lang="en-US" dirty="0" smtClean="0"/>
              <a:t>HBase </a:t>
            </a:r>
            <a:r>
              <a:rPr lang="en-US" dirty="0"/>
              <a:t>+ Scribe + Ptail + </a:t>
            </a:r>
            <a:r>
              <a:rPr lang="en-US" dirty="0" smtClean="0"/>
              <a:t>Puma</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200400"/>
            <a:ext cx="533400" cy="49615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2286000"/>
            <a:ext cx="1524000" cy="1524000"/>
          </a:xfrm>
          <a:prstGeom prst="rect">
            <a:avLst/>
          </a:prstGeom>
        </p:spPr>
      </p:pic>
    </p:spTree>
    <p:extLst>
      <p:ext uri="{BB962C8B-B14F-4D97-AF65-F5344CB8AC3E}">
        <p14:creationId xmlns:p14="http://schemas.microsoft.com/office/powerpoint/2010/main" val="2289512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 </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16</a:t>
            </a:fld>
            <a:endParaRPr lang="en-US" dirty="0"/>
          </a:p>
        </p:txBody>
      </p:sp>
      <p:pic>
        <p:nvPicPr>
          <p:cNvPr id="8" name="Picture 2" descr="Diagram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796" y="1524000"/>
            <a:ext cx="683172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90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Facebook </a:t>
            </a:r>
            <a:r>
              <a:rPr lang="en-US" smtClean="0"/>
              <a:t>– Architecture</a:t>
            </a:r>
            <a:endParaRPr lang="en-US" dirty="0"/>
          </a:p>
        </p:txBody>
      </p:sp>
      <p:sp>
        <p:nvSpPr>
          <p:cNvPr id="3" name="Content Placeholder 2"/>
          <p:cNvSpPr>
            <a:spLocks noGrp="1"/>
          </p:cNvSpPr>
          <p:nvPr>
            <p:ph idx="1"/>
          </p:nvPr>
        </p:nvSpPr>
        <p:spPr/>
        <p:txBody>
          <a:bodyPr/>
          <a:lstStyle/>
          <a:p>
            <a:r>
              <a:rPr lang="en-US" dirty="0"/>
              <a:t>HBase</a:t>
            </a:r>
          </a:p>
          <a:p>
            <a:pPr lvl="1"/>
            <a:r>
              <a:rPr lang="en-US" dirty="0"/>
              <a:t>stores data</a:t>
            </a:r>
          </a:p>
          <a:p>
            <a:r>
              <a:rPr lang="en-US" dirty="0"/>
              <a:t>Scribe</a:t>
            </a:r>
          </a:p>
          <a:p>
            <a:pPr lvl="1"/>
            <a:r>
              <a:rPr lang="en-US" dirty="0"/>
              <a:t>server for aggregating log data streamed in real-time</a:t>
            </a:r>
          </a:p>
          <a:p>
            <a:r>
              <a:rPr lang="en-US" dirty="0"/>
              <a:t>Ptail</a:t>
            </a:r>
          </a:p>
          <a:p>
            <a:pPr lvl="1"/>
            <a:r>
              <a:rPr lang="en-US" dirty="0"/>
              <a:t>internal tool to aggregate data from scribe </a:t>
            </a:r>
          </a:p>
        </p:txBody>
      </p:sp>
      <p:sp>
        <p:nvSpPr>
          <p:cNvPr id="4" name="Slide Number Placeholder 3"/>
          <p:cNvSpPr>
            <a:spLocks noGrp="1"/>
          </p:cNvSpPr>
          <p:nvPr>
            <p:ph type="sldNum" sz="quarter" idx="12"/>
          </p:nvPr>
        </p:nvSpPr>
        <p:spPr/>
        <p:txBody>
          <a:bodyPr/>
          <a:lstStyle/>
          <a:p>
            <a:fld id="{2B9ED84B-F1D3-48DF-92C1-F9032C64D035}" type="slidenum">
              <a:rPr lang="en-US" smtClean="0"/>
              <a:pPr/>
              <a:t>17</a:t>
            </a:fld>
            <a:endParaRPr lang="en-US" dirty="0"/>
          </a:p>
        </p:txBody>
      </p:sp>
    </p:spTree>
    <p:extLst>
      <p:ext uri="{BB962C8B-B14F-4D97-AF65-F5344CB8AC3E}">
        <p14:creationId xmlns:p14="http://schemas.microsoft.com/office/powerpoint/2010/main" val="173369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ETL – EAI – EII</a:t>
            </a:r>
            <a:endParaRPr lang="en-US" sz="5400"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18</a:t>
            </a:fld>
            <a:endParaRPr lang="en-US" dirty="0"/>
          </a:p>
        </p:txBody>
      </p:sp>
    </p:spTree>
    <p:extLst>
      <p:ext uri="{BB962C8B-B14F-4D97-AF65-F5344CB8AC3E}">
        <p14:creationId xmlns:p14="http://schemas.microsoft.com/office/powerpoint/2010/main" val="686772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a:t>
            </a:r>
            <a:r>
              <a:rPr lang="en-US" dirty="0" smtClean="0"/>
              <a:t>ETL (Extraction Transformation Load)</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19</a:t>
            </a:fld>
            <a:endParaRPr lang="en-US" dirty="0"/>
          </a:p>
        </p:txBody>
      </p:sp>
      <p:pic>
        <p:nvPicPr>
          <p:cNvPr id="9" name="Picture 4" descr="best-practise-extraction-tr.gi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1036" y="2133600"/>
            <a:ext cx="7770145" cy="350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86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Slide Number Placeholder 4"/>
          <p:cNvSpPr>
            <a:spLocks noGrp="1"/>
          </p:cNvSpPr>
          <p:nvPr>
            <p:ph type="sldNum" sz="quarter" idx="12"/>
          </p:nvPr>
        </p:nvSpPr>
        <p:spPr/>
        <p:txBody>
          <a:bodyPr/>
          <a:lstStyle/>
          <a:p>
            <a:fld id="{2B9ED84B-F1D3-48DF-92C1-F9032C64D035}" type="slidenum">
              <a:rPr lang="en-US" smtClean="0"/>
              <a:pPr/>
              <a:t>2</a:t>
            </a:fld>
            <a:endParaRPr lang="en-US" dirty="0"/>
          </a:p>
        </p:txBody>
      </p:sp>
      <p:sp>
        <p:nvSpPr>
          <p:cNvPr id="7" name="Content Placeholder 2"/>
          <p:cNvSpPr txBox="1">
            <a:spLocks/>
          </p:cNvSpPr>
          <p:nvPr/>
        </p:nvSpPr>
        <p:spPr>
          <a:xfrm>
            <a:off x="1404262" y="1905000"/>
            <a:ext cx="5486400" cy="640080"/>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latin typeface="+mn-lt"/>
              </a:rPr>
              <a:t>Introduction</a:t>
            </a:r>
          </a:p>
        </p:txBody>
      </p:sp>
      <p:sp>
        <p:nvSpPr>
          <p:cNvPr id="11" name="Rectangle 10"/>
          <p:cNvSpPr/>
          <p:nvPr/>
        </p:nvSpPr>
        <p:spPr>
          <a:xfrm>
            <a:off x="953590" y="2042160"/>
            <a:ext cx="365760" cy="3657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p:cNvSpPr txBox="1">
            <a:spLocks/>
          </p:cNvSpPr>
          <p:nvPr/>
        </p:nvSpPr>
        <p:spPr>
          <a:xfrm>
            <a:off x="1861462" y="2596787"/>
            <a:ext cx="5486400" cy="640080"/>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latin typeface="+mn-lt"/>
              </a:rPr>
              <a:t>Twitter &amp; Facebook</a:t>
            </a:r>
          </a:p>
        </p:txBody>
      </p:sp>
      <p:sp>
        <p:nvSpPr>
          <p:cNvPr id="12" name="Rectangle 11"/>
          <p:cNvSpPr/>
          <p:nvPr/>
        </p:nvSpPr>
        <p:spPr>
          <a:xfrm>
            <a:off x="953590" y="2733947"/>
            <a:ext cx="8229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txBox="1">
            <a:spLocks/>
          </p:cNvSpPr>
          <p:nvPr/>
        </p:nvSpPr>
        <p:spPr>
          <a:xfrm>
            <a:off x="2318662" y="3288574"/>
            <a:ext cx="5486400" cy="640080"/>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latin typeface="+mn-lt"/>
              </a:rPr>
              <a:t>ETL – EAI – EII</a:t>
            </a:r>
          </a:p>
        </p:txBody>
      </p:sp>
      <p:sp>
        <p:nvSpPr>
          <p:cNvPr id="13" name="Rectangle 12"/>
          <p:cNvSpPr/>
          <p:nvPr/>
        </p:nvSpPr>
        <p:spPr>
          <a:xfrm>
            <a:off x="953590" y="3425734"/>
            <a:ext cx="1280160" cy="3657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txBox="1">
            <a:spLocks/>
          </p:cNvSpPr>
          <p:nvPr/>
        </p:nvSpPr>
        <p:spPr>
          <a:xfrm>
            <a:off x="2775862" y="3980361"/>
            <a:ext cx="5486400" cy="640080"/>
          </a:xfrm>
          <a:prstGeom prst="rect">
            <a:avLst/>
          </a:prstGeom>
        </p:spPr>
        <p:txBody>
          <a:bodyPr vert="horz" lIns="91440" tIns="45720" rIns="91440" bIns="45720" rtlCol="0" anchor="ctr"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latin typeface="+mn-lt"/>
              </a:rPr>
              <a:t>Future Trends &amp; Conclusion</a:t>
            </a:r>
          </a:p>
        </p:txBody>
      </p:sp>
      <p:sp>
        <p:nvSpPr>
          <p:cNvPr id="14" name="Rectangle 13"/>
          <p:cNvSpPr/>
          <p:nvPr/>
        </p:nvSpPr>
        <p:spPr>
          <a:xfrm>
            <a:off x="953590" y="4117521"/>
            <a:ext cx="1737360" cy="36576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9034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Data warehousing &amp; ETL</a:t>
            </a:r>
          </a:p>
        </p:txBody>
      </p:sp>
      <p:sp>
        <p:nvSpPr>
          <p:cNvPr id="3" name="Content Placeholder 2"/>
          <p:cNvSpPr>
            <a:spLocks noGrp="1"/>
          </p:cNvSpPr>
          <p:nvPr>
            <p:ph idx="1"/>
          </p:nvPr>
        </p:nvSpPr>
        <p:spPr/>
        <p:txBody>
          <a:bodyPr>
            <a:normAutofit/>
          </a:bodyPr>
          <a:lstStyle/>
          <a:p>
            <a:r>
              <a:rPr lang="en-US" dirty="0"/>
              <a:t>Near Real Time - Increase the frequency of the existing data load</a:t>
            </a:r>
          </a:p>
          <a:p>
            <a:r>
              <a:rPr lang="en-US" dirty="0" smtClean="0"/>
              <a:t>Direct </a:t>
            </a:r>
            <a:r>
              <a:rPr lang="en-US" dirty="0"/>
              <a:t>trickle feed - Continuously feed the data warehouse with new data from the source system. </a:t>
            </a:r>
          </a:p>
          <a:p>
            <a:r>
              <a:rPr lang="en-US" dirty="0" smtClean="0"/>
              <a:t>Trickle </a:t>
            </a:r>
            <a:r>
              <a:rPr lang="en-US" dirty="0"/>
              <a:t>and Flip -  Data is continuously fed into staging tables that are in the exact same format as the target tables.</a:t>
            </a:r>
          </a:p>
          <a:p>
            <a:r>
              <a:rPr lang="en-US" dirty="0" smtClean="0"/>
              <a:t>External </a:t>
            </a:r>
            <a:r>
              <a:rPr lang="en-US" dirty="0"/>
              <a:t>Real Time Data Cache - Store the real-time data in an external real-time data cache outside of the traditional data warehouse.</a:t>
            </a:r>
          </a:p>
        </p:txBody>
      </p:sp>
      <p:sp>
        <p:nvSpPr>
          <p:cNvPr id="4" name="Slide Number Placeholder 3"/>
          <p:cNvSpPr>
            <a:spLocks noGrp="1"/>
          </p:cNvSpPr>
          <p:nvPr>
            <p:ph type="sldNum" sz="quarter" idx="12"/>
          </p:nvPr>
        </p:nvSpPr>
        <p:spPr/>
        <p:txBody>
          <a:bodyPr/>
          <a:lstStyle/>
          <a:p>
            <a:fld id="{2B9ED84B-F1D3-48DF-92C1-F9032C64D035}" type="slidenum">
              <a:rPr lang="en-US" smtClean="0"/>
              <a:pPr/>
              <a:t>20</a:t>
            </a:fld>
            <a:endParaRPr lang="en-US" dirty="0"/>
          </a:p>
        </p:txBody>
      </p:sp>
    </p:spTree>
    <p:extLst>
      <p:ext uri="{BB962C8B-B14F-4D97-AF65-F5344CB8AC3E}">
        <p14:creationId xmlns:p14="http://schemas.microsoft.com/office/powerpoint/2010/main" val="3637130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a:bodyPr>
          <a:lstStyle/>
          <a:p>
            <a:r>
              <a:rPr lang="en-US" dirty="0"/>
              <a:t>Trade Off between freshness of data, overhead on source systems and guaranteed QoS of real Time systems</a:t>
            </a:r>
          </a:p>
          <a:p>
            <a:r>
              <a:rPr lang="en-US" dirty="0" smtClean="0"/>
              <a:t>Significant </a:t>
            </a:r>
            <a:r>
              <a:rPr lang="en-US" dirty="0"/>
              <a:t>lag in concurrency of data in warehouse.</a:t>
            </a:r>
          </a:p>
          <a:p>
            <a:r>
              <a:rPr lang="en-US" dirty="0" smtClean="0"/>
              <a:t>Scalability</a:t>
            </a:r>
            <a:endParaRPr lang="en-US" dirty="0"/>
          </a:p>
          <a:p>
            <a:r>
              <a:rPr lang="en-US" dirty="0" smtClean="0"/>
              <a:t>RTDC </a:t>
            </a:r>
            <a:r>
              <a:rPr lang="en-US" dirty="0"/>
              <a:t>involves an additional database that needs to be installed and </a:t>
            </a:r>
            <a:r>
              <a:rPr lang="en-US" dirty="0" smtClean="0"/>
              <a:t>maintained</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21</a:t>
            </a:fld>
            <a:endParaRPr lang="en-US" dirty="0"/>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1228" y="2895600"/>
            <a:ext cx="1371600" cy="1371600"/>
          </a:xfrm>
          <a:prstGeom prst="rect">
            <a:avLst/>
          </a:prstGeom>
        </p:spPr>
      </p:pic>
    </p:spTree>
    <p:extLst>
      <p:ext uri="{BB962C8B-B14F-4D97-AF65-F5344CB8AC3E}">
        <p14:creationId xmlns:p14="http://schemas.microsoft.com/office/powerpoint/2010/main" val="2857193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EAI(Enterprise Application Integration)</a:t>
            </a:r>
            <a:endParaRPr lang="en-US" dirty="0"/>
          </a:p>
        </p:txBody>
      </p:sp>
      <p:sp>
        <p:nvSpPr>
          <p:cNvPr id="3" name="Content Placeholder 2"/>
          <p:cNvSpPr>
            <a:spLocks noGrp="1"/>
          </p:cNvSpPr>
          <p:nvPr>
            <p:ph idx="1"/>
          </p:nvPr>
        </p:nvSpPr>
        <p:spPr/>
        <p:txBody>
          <a:bodyPr>
            <a:normAutofit/>
          </a:bodyPr>
          <a:lstStyle/>
          <a:p>
            <a:r>
              <a:rPr lang="en-US" dirty="0"/>
              <a:t>Process of  integration - integration of incompatible business </a:t>
            </a:r>
            <a:r>
              <a:rPr lang="en-US" dirty="0" smtClean="0"/>
              <a:t>application</a:t>
            </a:r>
          </a:p>
          <a:p>
            <a:r>
              <a:rPr lang="en-US" dirty="0" smtClean="0"/>
              <a:t>Operate </a:t>
            </a:r>
            <a:r>
              <a:rPr lang="en-US" dirty="0"/>
              <a:t>on data from across the business through API calls without regard to its location</a:t>
            </a:r>
            <a:r>
              <a:rPr lang="en-US" dirty="0" smtClean="0"/>
              <a:t>.</a:t>
            </a:r>
          </a:p>
          <a:p>
            <a:r>
              <a:rPr lang="en-US" dirty="0" smtClean="0"/>
              <a:t>Message-based</a:t>
            </a:r>
          </a:p>
          <a:p>
            <a:r>
              <a:rPr lang="en-US" dirty="0" smtClean="0"/>
              <a:t>Transaction-oriented</a:t>
            </a:r>
          </a:p>
          <a:p>
            <a:r>
              <a:rPr lang="en-US" dirty="0" smtClean="0"/>
              <a:t>Brokering </a:t>
            </a:r>
            <a:r>
              <a:rPr lang="en-US" dirty="0"/>
              <a:t>(subscriptions</a:t>
            </a:r>
            <a:r>
              <a:rPr lang="en-US" dirty="0" smtClean="0"/>
              <a:t>)</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22</a:t>
            </a:fld>
            <a:endParaRPr lang="en-US" dirty="0"/>
          </a:p>
        </p:txBody>
      </p:sp>
    </p:spTree>
    <p:extLst>
      <p:ext uri="{BB962C8B-B14F-4D97-AF65-F5344CB8AC3E}">
        <p14:creationId xmlns:p14="http://schemas.microsoft.com/office/powerpoint/2010/main" val="2799498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EAI</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23</a:t>
            </a:fld>
            <a:endParaRPr lang="en-US" dirty="0"/>
          </a:p>
        </p:txBody>
      </p:sp>
      <p:pic>
        <p:nvPicPr>
          <p:cNvPr id="8" name="Picture 2" descr="Screen Shot 2015-05-19 at 1.16.23 PM.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438400" y="1447800"/>
            <a:ext cx="4267200" cy="488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118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t>
            </a:r>
            <a:r>
              <a:rPr lang="en-US" dirty="0" smtClean="0"/>
              <a:t>problem?</a:t>
            </a:r>
            <a:endParaRPr lang="en-US" dirty="0"/>
          </a:p>
        </p:txBody>
      </p:sp>
      <p:sp>
        <p:nvSpPr>
          <p:cNvPr id="3" name="Content Placeholder 2"/>
          <p:cNvSpPr>
            <a:spLocks noGrp="1"/>
          </p:cNvSpPr>
          <p:nvPr>
            <p:ph idx="1"/>
          </p:nvPr>
        </p:nvSpPr>
        <p:spPr>
          <a:xfrm>
            <a:off x="1941278" y="2073589"/>
            <a:ext cx="6591985" cy="3472822"/>
          </a:xfrm>
        </p:spPr>
        <p:txBody>
          <a:bodyPr anchor="ctr">
            <a:noAutofit/>
          </a:bodyPr>
          <a:lstStyle/>
          <a:p>
            <a:r>
              <a:rPr lang="en-US" dirty="0"/>
              <a:t>Creating  a universal repository</a:t>
            </a:r>
          </a:p>
          <a:p>
            <a:r>
              <a:rPr lang="en-US" dirty="0"/>
              <a:t>Creating such a data store is a relatively lengthy and expensive process</a:t>
            </a:r>
          </a:p>
          <a:p>
            <a:r>
              <a:rPr lang="en-US" dirty="0"/>
              <a:t>Difficult to maintain and support </a:t>
            </a:r>
            <a:r>
              <a:rPr lang="en-US" dirty="0" smtClean="0"/>
              <a:t>it</a:t>
            </a:r>
            <a:endParaRPr lang="en-US" dirty="0"/>
          </a:p>
          <a:p>
            <a:r>
              <a:rPr lang="en-US" dirty="0"/>
              <a:t>Efficient solution to this problem is </a:t>
            </a:r>
            <a:r>
              <a:rPr lang="en-US" dirty="0" smtClean="0"/>
              <a:t>EII</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24</a:t>
            </a:fld>
            <a:endParaRPr lang="en-US" dirty="0"/>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0406" y="2971800"/>
            <a:ext cx="1371600" cy="1371600"/>
          </a:xfrm>
          <a:prstGeom prst="rect">
            <a:avLst/>
          </a:prstGeom>
        </p:spPr>
      </p:pic>
    </p:spTree>
    <p:extLst>
      <p:ext uri="{BB962C8B-B14F-4D97-AF65-F5344CB8AC3E}">
        <p14:creationId xmlns:p14="http://schemas.microsoft.com/office/powerpoint/2010/main" val="2259350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EII(Enterprise Information Integration)</a:t>
            </a:r>
            <a:endParaRPr lang="en-US" dirty="0"/>
          </a:p>
        </p:txBody>
      </p:sp>
      <p:sp>
        <p:nvSpPr>
          <p:cNvPr id="3" name="Content Placeholder 2"/>
          <p:cNvSpPr>
            <a:spLocks noGrp="1"/>
          </p:cNvSpPr>
          <p:nvPr>
            <p:ph idx="1"/>
          </p:nvPr>
        </p:nvSpPr>
        <p:spPr/>
        <p:txBody>
          <a:bodyPr anchor="ctr">
            <a:normAutofit/>
          </a:bodyPr>
          <a:lstStyle/>
          <a:p>
            <a:r>
              <a:rPr lang="en-US" dirty="0"/>
              <a:t>Integration and communication of data across a variety of systems or applications.</a:t>
            </a:r>
          </a:p>
          <a:p>
            <a:r>
              <a:rPr lang="en-US" dirty="0"/>
              <a:t>Makes it possible to combine data from disparate sources in a “real-time fashion”.</a:t>
            </a:r>
          </a:p>
          <a:p>
            <a:r>
              <a:rPr lang="en-US" dirty="0"/>
              <a:t>EII acts as a PULL engine where data is pulled from the back end systems “on demand</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25</a:t>
            </a:fld>
            <a:endParaRPr lang="en-US" dirty="0"/>
          </a:p>
        </p:txBody>
      </p:sp>
    </p:spTree>
    <p:extLst>
      <p:ext uri="{BB962C8B-B14F-4D97-AF65-F5344CB8AC3E}">
        <p14:creationId xmlns:p14="http://schemas.microsoft.com/office/powerpoint/2010/main" val="2699421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EII</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26</a:t>
            </a:fld>
            <a:endParaRPr lang="en-US" dirty="0"/>
          </a:p>
        </p:txBody>
      </p:sp>
      <p:pic>
        <p:nvPicPr>
          <p:cNvPr id="8" name="Picture 2" descr="Screen Shot 2015-05-12 at 10.45.25 AM.png.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33600" y="1371600"/>
            <a:ext cx="5181600" cy="503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369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t>
            </a:r>
            <a:r>
              <a:rPr lang="en-US" dirty="0" smtClean="0"/>
              <a:t>&amp; Cons</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Acts </a:t>
            </a:r>
            <a:r>
              <a:rPr lang="en-US" dirty="0"/>
              <a:t>as an abstraction layer </a:t>
            </a:r>
          </a:p>
          <a:p>
            <a:pPr lvl="1"/>
            <a:r>
              <a:rPr lang="en-US" dirty="0"/>
              <a:t>Real-time information to the end-user</a:t>
            </a:r>
          </a:p>
          <a:p>
            <a:pPr lvl="1"/>
            <a:r>
              <a:rPr lang="en-US" dirty="0"/>
              <a:t>Ability to federate </a:t>
            </a:r>
            <a:r>
              <a:rPr lang="en-US" dirty="0" smtClean="0"/>
              <a:t>data</a:t>
            </a:r>
            <a:endParaRPr lang="en-US" dirty="0"/>
          </a:p>
          <a:p>
            <a:pPr lvl="1"/>
            <a:r>
              <a:rPr lang="en-US" dirty="0"/>
              <a:t>Process data independent </a:t>
            </a:r>
          </a:p>
          <a:p>
            <a:pPr lvl="1"/>
            <a:r>
              <a:rPr lang="en-US" dirty="0"/>
              <a:t>Support to </a:t>
            </a:r>
            <a:r>
              <a:rPr lang="en-US" dirty="0" smtClean="0"/>
              <a:t>Service Oriented Architectures</a:t>
            </a:r>
            <a:endParaRPr lang="en-US" dirty="0"/>
          </a:p>
          <a:p>
            <a:r>
              <a:rPr lang="en-US" dirty="0" smtClean="0"/>
              <a:t>Cons</a:t>
            </a:r>
          </a:p>
          <a:p>
            <a:pPr lvl="1"/>
            <a:r>
              <a:rPr lang="en-US" dirty="0" smtClean="0"/>
              <a:t>May </a:t>
            </a:r>
            <a:r>
              <a:rPr lang="en-US" dirty="0"/>
              <a:t>result in performance </a:t>
            </a:r>
            <a:r>
              <a:rPr lang="en-US" dirty="0" smtClean="0"/>
              <a:t>overheads</a:t>
            </a:r>
            <a:endParaRPr lang="en-US" dirty="0"/>
          </a:p>
          <a:p>
            <a:pPr lvl="1"/>
            <a:r>
              <a:rPr lang="en-US" dirty="0" smtClean="0"/>
              <a:t>EII </a:t>
            </a:r>
            <a:r>
              <a:rPr lang="en-US" dirty="0"/>
              <a:t>also tends to suffer from data quality </a:t>
            </a:r>
            <a:r>
              <a:rPr lang="en-US" dirty="0" smtClean="0"/>
              <a:t>problems</a:t>
            </a:r>
            <a:endParaRPr lang="en-US"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27</a:t>
            </a:fld>
            <a:endParaRPr lang="en-US" dirty="0"/>
          </a:p>
        </p:txBody>
      </p:sp>
      <p:pic>
        <p:nvPicPr>
          <p:cNvPr id="10" name="Pictur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4506" y="4430138"/>
            <a:ext cx="660149" cy="69246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4506" y="1905000"/>
            <a:ext cx="658368" cy="690710"/>
          </a:xfrm>
          <a:prstGeom prst="rect">
            <a:avLst/>
          </a:prstGeom>
        </p:spPr>
      </p:pic>
    </p:spTree>
    <p:extLst>
      <p:ext uri="{BB962C8B-B14F-4D97-AF65-F5344CB8AC3E}">
        <p14:creationId xmlns:p14="http://schemas.microsoft.com/office/powerpoint/2010/main" val="2094868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vs EAI vs EII</a:t>
            </a:r>
          </a:p>
        </p:txBody>
      </p:sp>
      <p:sp>
        <p:nvSpPr>
          <p:cNvPr id="3" name="Content Placeholder 2"/>
          <p:cNvSpPr>
            <a:spLocks noGrp="1"/>
          </p:cNvSpPr>
          <p:nvPr>
            <p:ph idx="1"/>
          </p:nvPr>
        </p:nvSpPr>
        <p:spPr>
          <a:xfrm>
            <a:off x="1942415" y="1905000"/>
            <a:ext cx="6591985" cy="4006222"/>
          </a:xfrm>
        </p:spPr>
        <p:txBody>
          <a:bodyPr>
            <a:noAutofit/>
          </a:bodyPr>
          <a:lstStyle/>
          <a:p>
            <a:r>
              <a:rPr lang="en-US" sz="2000" dirty="0"/>
              <a:t>When to use EII</a:t>
            </a:r>
          </a:p>
          <a:p>
            <a:pPr lvl="1"/>
            <a:r>
              <a:rPr lang="en-US" sz="1400" dirty="0" smtClean="0"/>
              <a:t>When </a:t>
            </a:r>
            <a:r>
              <a:rPr lang="en-US" sz="1400" dirty="0"/>
              <a:t>source data:</a:t>
            </a:r>
          </a:p>
          <a:p>
            <a:pPr lvl="1"/>
            <a:r>
              <a:rPr lang="en-US" sz="1400" dirty="0"/>
              <a:t>Volatility is high</a:t>
            </a:r>
          </a:p>
          <a:p>
            <a:pPr lvl="1"/>
            <a:r>
              <a:rPr lang="en-US" sz="1400" dirty="0" smtClean="0"/>
              <a:t>Connectivity </a:t>
            </a:r>
            <a:r>
              <a:rPr lang="en-US" sz="1400" dirty="0"/>
              <a:t>is reliable</a:t>
            </a:r>
          </a:p>
          <a:p>
            <a:pPr lvl="1"/>
            <a:r>
              <a:rPr lang="en-US" sz="1400" dirty="0" smtClean="0"/>
              <a:t>Transformations </a:t>
            </a:r>
            <a:r>
              <a:rPr lang="en-US" sz="1400" dirty="0"/>
              <a:t>are minimal and can be expressed as </a:t>
            </a:r>
            <a:r>
              <a:rPr lang="en-US" sz="1400" dirty="0" smtClean="0"/>
              <a:t>SQL</a:t>
            </a:r>
            <a:endParaRPr lang="en-US" sz="1400" dirty="0"/>
          </a:p>
          <a:p>
            <a:r>
              <a:rPr lang="en-US" sz="2000" dirty="0"/>
              <a:t>When to use EAI</a:t>
            </a:r>
          </a:p>
          <a:p>
            <a:pPr lvl="1"/>
            <a:r>
              <a:rPr lang="en-US" sz="1400" dirty="0"/>
              <a:t>Integration of transactions and not large data sets</a:t>
            </a:r>
          </a:p>
          <a:p>
            <a:pPr lvl="1"/>
            <a:r>
              <a:rPr lang="en-US" sz="1400" dirty="0"/>
              <a:t>Joining small amounts of data </a:t>
            </a:r>
            <a:r>
              <a:rPr lang="en-US" sz="1400" dirty="0" smtClean="0"/>
              <a:t>source </a:t>
            </a:r>
            <a:r>
              <a:rPr lang="en-US" sz="1400" dirty="0"/>
              <a:t>repositories cannot be directly </a:t>
            </a:r>
            <a:r>
              <a:rPr lang="en-US" sz="1400" dirty="0" smtClean="0"/>
              <a:t>accessed</a:t>
            </a:r>
            <a:endParaRPr lang="en-US" sz="1400" dirty="0"/>
          </a:p>
          <a:p>
            <a:r>
              <a:rPr lang="en-US" sz="2000" dirty="0"/>
              <a:t>When to use ETL</a:t>
            </a:r>
          </a:p>
          <a:p>
            <a:pPr lvl="1"/>
            <a:r>
              <a:rPr lang="en-US" sz="1400" dirty="0"/>
              <a:t>Data consolidation</a:t>
            </a:r>
          </a:p>
          <a:p>
            <a:pPr lvl="1"/>
            <a:r>
              <a:rPr lang="en-US" sz="1400" dirty="0"/>
              <a:t>Complex transformations </a:t>
            </a:r>
          </a:p>
        </p:txBody>
      </p:sp>
      <p:sp>
        <p:nvSpPr>
          <p:cNvPr id="4" name="Slide Number Placeholder 3"/>
          <p:cNvSpPr>
            <a:spLocks noGrp="1"/>
          </p:cNvSpPr>
          <p:nvPr>
            <p:ph type="sldNum" sz="quarter" idx="12"/>
          </p:nvPr>
        </p:nvSpPr>
        <p:spPr/>
        <p:txBody>
          <a:bodyPr/>
          <a:lstStyle/>
          <a:p>
            <a:fld id="{2B9ED84B-F1D3-48DF-92C1-F9032C64D035}" type="slidenum">
              <a:rPr lang="en-US" smtClean="0"/>
              <a:pPr/>
              <a:t>28</a:t>
            </a:fld>
            <a:endParaRPr lang="en-US" dirty="0"/>
          </a:p>
        </p:txBody>
      </p:sp>
    </p:spTree>
    <p:extLst>
      <p:ext uri="{BB962C8B-B14F-4D97-AF65-F5344CB8AC3E}">
        <p14:creationId xmlns:p14="http://schemas.microsoft.com/office/powerpoint/2010/main" val="2732061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400" dirty="0" smtClean="0"/>
              <a:t>Conclusion &amp; Future Trends</a:t>
            </a:r>
            <a:endParaRPr lang="en-US" sz="5400" dirty="0"/>
          </a:p>
        </p:txBody>
      </p:sp>
      <p:sp>
        <p:nvSpPr>
          <p:cNvPr id="14" name="Slide Number Placeholder 13"/>
          <p:cNvSpPr>
            <a:spLocks noGrp="1"/>
          </p:cNvSpPr>
          <p:nvPr>
            <p:ph type="sldNum" sz="quarter" idx="12"/>
          </p:nvPr>
        </p:nvSpPr>
        <p:spPr/>
        <p:txBody>
          <a:bodyPr/>
          <a:lstStyle/>
          <a:p>
            <a:fld id="{2B9ED84B-F1D3-48DF-92C1-F9032C64D035}" type="slidenum">
              <a:rPr lang="en-US" smtClean="0"/>
              <a:pPr/>
              <a:t>29</a:t>
            </a:fld>
            <a:endParaRPr lang="en-US" dirty="0"/>
          </a:p>
        </p:txBody>
      </p:sp>
      <p:sp>
        <p:nvSpPr>
          <p:cNvPr id="20" name="Content Placeholder 4"/>
          <p:cNvSpPr txBox="1">
            <a:spLocks/>
          </p:cNvSpPr>
          <p:nvPr/>
        </p:nvSpPr>
        <p:spPr>
          <a:xfrm>
            <a:off x="4724400" y="1447801"/>
            <a:ext cx="3813048" cy="434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0037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Introduction</a:t>
            </a:r>
            <a:endParaRPr lang="en-US" sz="5400"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3</a:t>
            </a:fld>
            <a:endParaRPr lang="en-US" dirty="0"/>
          </a:p>
        </p:txBody>
      </p:sp>
    </p:spTree>
    <p:extLst>
      <p:ext uri="{BB962C8B-B14F-4D97-AF65-F5344CB8AC3E}">
        <p14:creationId xmlns:p14="http://schemas.microsoft.com/office/powerpoint/2010/main" val="3081737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&amp; Future Trends</a:t>
            </a:r>
            <a:endParaRPr lang="en-US" dirty="0"/>
          </a:p>
        </p:txBody>
      </p:sp>
      <p:sp>
        <p:nvSpPr>
          <p:cNvPr id="4" name="Content Placeholder 3"/>
          <p:cNvSpPr>
            <a:spLocks noGrp="1"/>
          </p:cNvSpPr>
          <p:nvPr>
            <p:ph idx="1"/>
          </p:nvPr>
        </p:nvSpPr>
        <p:spPr/>
        <p:txBody>
          <a:bodyPr/>
          <a:lstStyle/>
          <a:p>
            <a:r>
              <a:rPr lang="en-US" dirty="0"/>
              <a:t>Optimize parallel processing</a:t>
            </a:r>
          </a:p>
          <a:p>
            <a:r>
              <a:rPr lang="en-US" dirty="0"/>
              <a:t>Change in how data is indexed, searched and presented</a:t>
            </a:r>
          </a:p>
          <a:p>
            <a:r>
              <a:rPr lang="en-US" dirty="0"/>
              <a:t>EII uses federated queries</a:t>
            </a:r>
          </a:p>
          <a:p>
            <a:r>
              <a:rPr lang="en-US" dirty="0"/>
              <a:t>EII is able to achieve near real </a:t>
            </a:r>
            <a:r>
              <a:rPr lang="en-US" dirty="0" smtClean="0"/>
              <a:t>time but has performance overhead </a:t>
            </a:r>
          </a:p>
          <a:p>
            <a:endParaRPr lang="en-US" dirty="0"/>
          </a:p>
        </p:txBody>
      </p:sp>
      <p:sp>
        <p:nvSpPr>
          <p:cNvPr id="6" name="Slide Number Placeholder 5"/>
          <p:cNvSpPr>
            <a:spLocks noGrp="1"/>
          </p:cNvSpPr>
          <p:nvPr>
            <p:ph type="sldNum" sz="quarter" idx="12"/>
          </p:nvPr>
        </p:nvSpPr>
        <p:spPr/>
        <p:txBody>
          <a:bodyPr/>
          <a:lstStyle/>
          <a:p>
            <a:fld id="{2B9ED84B-F1D3-48DF-92C1-F9032C64D035}" type="slidenum">
              <a:rPr lang="en-US" smtClean="0"/>
              <a:pPr/>
              <a:t>30</a:t>
            </a:fld>
            <a:endParaRPr lang="en-US" dirty="0"/>
          </a:p>
        </p:txBody>
      </p:sp>
      <p:pic>
        <p:nvPicPr>
          <p:cNvPr id="3" name="Picture 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9004" b="5112"/>
          <a:stretch/>
        </p:blipFill>
        <p:spPr>
          <a:xfrm>
            <a:off x="609600" y="2590800"/>
            <a:ext cx="1219200" cy="1219200"/>
          </a:xfrm>
          <a:prstGeom prst="rect">
            <a:avLst/>
          </a:prstGeom>
        </p:spPr>
      </p:pic>
    </p:spTree>
    <p:extLst>
      <p:ext uri="{BB962C8B-B14F-4D97-AF65-F5344CB8AC3E}">
        <p14:creationId xmlns:p14="http://schemas.microsoft.com/office/powerpoint/2010/main" val="1896460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4" name="Content Placeholder 3"/>
          <p:cNvSpPr>
            <a:spLocks noGrp="1"/>
          </p:cNvSpPr>
          <p:nvPr>
            <p:ph idx="1"/>
          </p:nvPr>
        </p:nvSpPr>
        <p:spPr/>
        <p:txBody>
          <a:bodyPr>
            <a:noAutofit/>
          </a:bodyPr>
          <a:lstStyle/>
          <a:p>
            <a:pPr lvl="0"/>
            <a:r>
              <a:rPr lang="en-US" sz="1400" dirty="0"/>
              <a:t>Rob Weatherhead, “Say it quick, say it well – the attention span of a modern internet consumer”, February </a:t>
            </a:r>
            <a:r>
              <a:rPr lang="en-US" sz="1400" dirty="0" smtClean="0"/>
              <a:t>2014</a:t>
            </a:r>
            <a:endParaRPr lang="en-US" sz="1400" dirty="0"/>
          </a:p>
          <a:p>
            <a:pPr lvl="0"/>
            <a:r>
              <a:rPr lang="en-US" sz="1400" dirty="0" smtClean="0"/>
              <a:t>Surajit </a:t>
            </a:r>
            <a:r>
              <a:rPr lang="en-US" sz="1400" dirty="0"/>
              <a:t>Chaudhuri, Umeshwar Dayal, Vivek Narasayya , “An overview of Business intelligence technology”,   </a:t>
            </a:r>
            <a:r>
              <a:rPr lang="en-US" sz="1400" dirty="0" smtClean="0"/>
              <a:t>Communications </a:t>
            </a:r>
            <a:r>
              <a:rPr lang="en-US" sz="1400" dirty="0"/>
              <a:t>of the ACM, August 2011,  vol. 54, no. </a:t>
            </a:r>
            <a:r>
              <a:rPr lang="en-US" sz="1400" dirty="0" smtClean="0"/>
              <a:t>8</a:t>
            </a:r>
            <a:endParaRPr lang="en-US" sz="1400" dirty="0"/>
          </a:p>
          <a:p>
            <a:pPr lvl="0"/>
            <a:r>
              <a:rPr lang="en-US" sz="1400" dirty="0" smtClean="0"/>
              <a:t>Technology </a:t>
            </a:r>
            <a:r>
              <a:rPr lang="en-US" sz="1400" dirty="0"/>
              <a:t>Business Research Inc.; “Data Warehouse Appliances: The next wave of IT Delivery”</a:t>
            </a:r>
          </a:p>
          <a:p>
            <a:pPr lvl="0"/>
            <a:r>
              <a:rPr lang="en-US" sz="1400" dirty="0" smtClean="0"/>
              <a:t>Yellowfin</a:t>
            </a:r>
            <a:r>
              <a:rPr lang="en-US" sz="1400" dirty="0"/>
              <a:t>.; "Making Business Intelligence Easy". White Paper In-Memory Analytics </a:t>
            </a:r>
            <a:r>
              <a:rPr lang="en-US" sz="1400" dirty="0" smtClean="0"/>
              <a:t>2010</a:t>
            </a:r>
            <a:endParaRPr lang="en-US" sz="1400" dirty="0"/>
          </a:p>
          <a:p>
            <a:pPr lvl="0"/>
            <a:r>
              <a:rPr lang="en-US" sz="1400" dirty="0" smtClean="0"/>
              <a:t>S</a:t>
            </a:r>
            <a:r>
              <a:rPr lang="en-US" sz="1400" dirty="0"/>
              <a:t>. Babu and H. Herodotou, “Massively Parallel Databases and MapReduce Systems”,  Foundations and </a:t>
            </a:r>
            <a:r>
              <a:rPr lang="en-US" sz="1400" dirty="0" smtClean="0"/>
              <a:t>Trends, R </a:t>
            </a:r>
            <a:r>
              <a:rPr lang="en-US" sz="1400" dirty="0"/>
              <a:t>in Databases Vol. 5, No. 1 (2012) </a:t>
            </a:r>
            <a:r>
              <a:rPr lang="en-US" sz="1400" dirty="0" smtClean="0"/>
              <a:t>1–104</a:t>
            </a:r>
            <a:endParaRPr lang="en-US" sz="1400" dirty="0"/>
          </a:p>
          <a:p>
            <a:pPr lvl="0"/>
            <a:r>
              <a:rPr lang="en-US" sz="1400" dirty="0" smtClean="0"/>
              <a:t>Sai </a:t>
            </a:r>
            <a:r>
              <a:rPr lang="en-US" sz="1400" dirty="0"/>
              <a:t>Devulapalli; "Why MPP-based Analytical Databases Are Still Key For Enterprises", October 16, </a:t>
            </a:r>
            <a:r>
              <a:rPr lang="en-US" sz="1400" dirty="0" smtClean="0"/>
              <a:t>2014</a:t>
            </a:r>
            <a:endParaRPr lang="en-US" sz="1400" dirty="0"/>
          </a:p>
          <a:p>
            <a:pPr lvl="0"/>
            <a:r>
              <a:rPr lang="en-US" sz="1400" dirty="0" smtClean="0"/>
              <a:t>Mike </a:t>
            </a:r>
            <a:r>
              <a:rPr lang="en-US" sz="1400" dirty="0"/>
              <a:t>Barlow, Real-time Big Data Analytics: Emerging Architecture; 2013 O’Reilly Media, </a:t>
            </a:r>
            <a:r>
              <a:rPr lang="en-US" sz="1400" dirty="0" smtClean="0"/>
              <a:t>Inc</a:t>
            </a:r>
            <a:endParaRPr lang="en-US" sz="1400" dirty="0"/>
          </a:p>
        </p:txBody>
      </p:sp>
      <p:sp>
        <p:nvSpPr>
          <p:cNvPr id="6" name="Slide Number Placeholder 5"/>
          <p:cNvSpPr>
            <a:spLocks noGrp="1"/>
          </p:cNvSpPr>
          <p:nvPr>
            <p:ph type="sldNum" sz="quarter" idx="12"/>
          </p:nvPr>
        </p:nvSpPr>
        <p:spPr/>
        <p:txBody>
          <a:bodyPr/>
          <a:lstStyle/>
          <a:p>
            <a:fld id="{2B9ED84B-F1D3-48DF-92C1-F9032C64D035}" type="slidenum">
              <a:rPr lang="en-US" smtClean="0"/>
              <a:pPr/>
              <a:t>31</a:t>
            </a:fld>
            <a:endParaRPr lang="en-US" dirty="0"/>
          </a:p>
        </p:txBody>
      </p:sp>
    </p:spTree>
    <p:extLst>
      <p:ext uri="{BB962C8B-B14F-4D97-AF65-F5344CB8AC3E}">
        <p14:creationId xmlns:p14="http://schemas.microsoft.com/office/powerpoint/2010/main" val="846828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Thank you!</a:t>
            </a:r>
            <a:endParaRPr lang="en-US" sz="5400"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32</a:t>
            </a:fld>
            <a:endParaRPr lang="en-US" dirty="0"/>
          </a:p>
        </p:txBody>
      </p:sp>
    </p:spTree>
    <p:extLst>
      <p:ext uri="{BB962C8B-B14F-4D97-AF65-F5344CB8AC3E}">
        <p14:creationId xmlns:p14="http://schemas.microsoft.com/office/powerpoint/2010/main" val="582772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Questions</a:t>
            </a:r>
            <a:endParaRPr lang="en-US" sz="5400"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33</a:t>
            </a:fld>
            <a:endParaRPr lang="en-US" dirty="0"/>
          </a:p>
        </p:txBody>
      </p:sp>
      <p:pic>
        <p:nvPicPr>
          <p:cNvPr id="5" name="Picture 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62600" y="1981200"/>
            <a:ext cx="2286000" cy="2286000"/>
          </a:xfrm>
          <a:prstGeom prst="rect">
            <a:avLst/>
          </a:prstGeom>
        </p:spPr>
      </p:pic>
    </p:spTree>
    <p:extLst>
      <p:ext uri="{BB962C8B-B14F-4D97-AF65-F5344CB8AC3E}">
        <p14:creationId xmlns:p14="http://schemas.microsoft.com/office/powerpoint/2010/main" val="3709546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real time data analytics?</a:t>
            </a:r>
          </a:p>
        </p:txBody>
      </p:sp>
      <p:sp>
        <p:nvSpPr>
          <p:cNvPr id="10" name="Content Placeholder 2"/>
          <p:cNvSpPr>
            <a:spLocks noGrp="1"/>
          </p:cNvSpPr>
          <p:nvPr>
            <p:ph idx="1"/>
          </p:nvPr>
        </p:nvSpPr>
        <p:spPr/>
        <p:txBody>
          <a:bodyPr>
            <a:noAutofit/>
          </a:bodyPr>
          <a:lstStyle/>
          <a:p>
            <a:pPr marL="0" indent="0">
              <a:buNone/>
            </a:pPr>
            <a:r>
              <a:rPr lang="en-US" b="1" dirty="0" smtClean="0"/>
              <a:t>Definition:</a:t>
            </a:r>
          </a:p>
          <a:p>
            <a:r>
              <a:rPr lang="en-US" dirty="0" smtClean="0"/>
              <a:t>The </a:t>
            </a:r>
            <a:r>
              <a:rPr lang="en-US" dirty="0"/>
              <a:t>term “real-time data analytics” refers to the ability of a system to gather continuously incoming data, process it in real-time and generate the output within required time constraints.</a:t>
            </a:r>
            <a:endParaRPr lang="en-US" dirty="0" smtClean="0"/>
          </a:p>
          <a:p>
            <a:pPr marL="0" indent="0">
              <a:buNone/>
            </a:pPr>
            <a:endParaRPr lang="en-US" dirty="0"/>
          </a:p>
          <a:p>
            <a:pPr marL="0" indent="0">
              <a:buNone/>
            </a:pPr>
            <a:r>
              <a:rPr lang="en-US" b="1" dirty="0" smtClean="0"/>
              <a:t>Goals</a:t>
            </a:r>
            <a:r>
              <a:rPr lang="en-US" b="1" dirty="0"/>
              <a:t>:</a:t>
            </a:r>
          </a:p>
          <a:p>
            <a:r>
              <a:rPr lang="en-US" dirty="0"/>
              <a:t>Make better decisions based on current state of events in combination with historical data</a:t>
            </a:r>
          </a:p>
          <a:p>
            <a:r>
              <a:rPr lang="en-US" dirty="0"/>
              <a:t>Respond to the events by taking appropriate actions at right time</a:t>
            </a:r>
          </a:p>
        </p:txBody>
      </p:sp>
      <p:sp>
        <p:nvSpPr>
          <p:cNvPr id="4" name="Slide Number Placeholder 3"/>
          <p:cNvSpPr>
            <a:spLocks noGrp="1"/>
          </p:cNvSpPr>
          <p:nvPr>
            <p:ph type="sldNum" sz="quarter" idx="12"/>
          </p:nvPr>
        </p:nvSpPr>
        <p:spPr/>
        <p:txBody>
          <a:bodyPr/>
          <a:lstStyle/>
          <a:p>
            <a:fld id="{2B9ED84B-F1D3-48DF-92C1-F9032C64D035}" type="slidenum">
              <a:rPr lang="en-US" smtClean="0"/>
              <a:pPr/>
              <a:t>4</a:t>
            </a:fld>
            <a:endParaRPr lang="en-US" dirty="0"/>
          </a:p>
        </p:txBody>
      </p:sp>
      <p:sp>
        <p:nvSpPr>
          <p:cNvPr id="14" name="Content Placeholder 2"/>
          <p:cNvSpPr txBox="1">
            <a:spLocks/>
          </p:cNvSpPr>
          <p:nvPr/>
        </p:nvSpPr>
        <p:spPr>
          <a:xfrm>
            <a:off x="2275290" y="4871965"/>
            <a:ext cx="6342420" cy="150494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1353" y="3733800"/>
            <a:ext cx="1147499" cy="1147499"/>
          </a:xfrm>
          <a:prstGeom prst="rect">
            <a:avLst/>
          </a:prstGeom>
        </p:spPr>
      </p:pic>
      <p:pic>
        <p:nvPicPr>
          <p:cNvPr id="7" name="Picture 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25034" y="2034664"/>
            <a:ext cx="817381" cy="817381"/>
          </a:xfrm>
          <a:prstGeom prst="rect">
            <a:avLst/>
          </a:prstGeom>
        </p:spPr>
      </p:pic>
    </p:spTree>
    <p:extLst>
      <p:ext uri="{BB962C8B-B14F-4D97-AF65-F5344CB8AC3E}">
        <p14:creationId xmlns:p14="http://schemas.microsoft.com/office/powerpoint/2010/main" val="67758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t>
            </a:r>
            <a:r>
              <a:rPr lang="en-US" dirty="0" smtClean="0"/>
              <a:t>vs. </a:t>
            </a:r>
            <a:r>
              <a:rPr lang="en-US" dirty="0"/>
              <a:t>Near real time</a:t>
            </a:r>
          </a:p>
        </p:txBody>
      </p:sp>
      <p:sp>
        <p:nvSpPr>
          <p:cNvPr id="3" name="Content Placeholder 2"/>
          <p:cNvSpPr>
            <a:spLocks noGrp="1"/>
          </p:cNvSpPr>
          <p:nvPr>
            <p:ph idx="1"/>
          </p:nvPr>
        </p:nvSpPr>
        <p:spPr/>
        <p:txBody>
          <a:bodyPr>
            <a:normAutofit/>
          </a:bodyPr>
          <a:lstStyle/>
          <a:p>
            <a:r>
              <a:rPr lang="en-US" sz="1800" dirty="0" smtClean="0"/>
              <a:t>Latency = time(output generated) – time(input received) </a:t>
            </a:r>
          </a:p>
          <a:p>
            <a:r>
              <a:rPr lang="en-US" sz="1800" dirty="0" smtClean="0"/>
              <a:t>Requirement</a:t>
            </a:r>
            <a:r>
              <a:rPr lang="en-US" sz="1800" dirty="0"/>
              <a:t>: </a:t>
            </a:r>
            <a:r>
              <a:rPr lang="en-US" sz="1800" dirty="0" smtClean="0"/>
              <a:t>latency </a:t>
            </a:r>
            <a:r>
              <a:rPr lang="en-US" sz="1800" dirty="0"/>
              <a:t>&lt;= time-constraint </a:t>
            </a:r>
          </a:p>
          <a:p>
            <a:r>
              <a:rPr lang="en-US" sz="1800" dirty="0" smtClean="0"/>
              <a:t>Time </a:t>
            </a:r>
            <a:r>
              <a:rPr lang="en-US" sz="1800" dirty="0"/>
              <a:t>constraint depends on applications and its users</a:t>
            </a:r>
          </a:p>
          <a:p>
            <a:pPr marL="457200" lvl="1" indent="0">
              <a:buNone/>
            </a:pPr>
            <a:r>
              <a:rPr lang="en-US" sz="1600" dirty="0"/>
              <a:t>Examples: </a:t>
            </a:r>
          </a:p>
          <a:p>
            <a:pPr lvl="1"/>
            <a:r>
              <a:rPr lang="en-US" sz="1600" dirty="0"/>
              <a:t>E-commerce applications (response time &lt; 5s)</a:t>
            </a:r>
          </a:p>
          <a:p>
            <a:pPr lvl="1"/>
            <a:r>
              <a:rPr lang="en-US" sz="1600" dirty="0"/>
              <a:t>Stock trading applications (response time &lt; few milliseconds)</a:t>
            </a:r>
          </a:p>
          <a:p>
            <a:r>
              <a:rPr lang="en-US" sz="1800" dirty="0" smtClean="0"/>
              <a:t>Delay </a:t>
            </a:r>
            <a:r>
              <a:rPr lang="en-US" sz="1800" dirty="0"/>
              <a:t>due to </a:t>
            </a:r>
            <a:r>
              <a:rPr lang="en-US" sz="1800" dirty="0" smtClean="0"/>
              <a:t>data movement and </a:t>
            </a:r>
            <a:r>
              <a:rPr lang="en-US" sz="1800" dirty="0"/>
              <a:t>data processing</a:t>
            </a:r>
            <a:r>
              <a:rPr lang="en-US" sz="1800" dirty="0" smtClean="0"/>
              <a:t>.</a:t>
            </a:r>
            <a:endParaRPr lang="en-US" sz="1800" b="1" dirty="0" smtClean="0"/>
          </a:p>
        </p:txBody>
      </p:sp>
      <p:sp>
        <p:nvSpPr>
          <p:cNvPr id="4" name="Slide Number Placeholder 3"/>
          <p:cNvSpPr>
            <a:spLocks noGrp="1"/>
          </p:cNvSpPr>
          <p:nvPr>
            <p:ph type="sldNum" sz="quarter" idx="12"/>
          </p:nvPr>
        </p:nvSpPr>
        <p:spPr/>
        <p:txBody>
          <a:bodyPr/>
          <a:lstStyle/>
          <a:p>
            <a:fld id="{2B9ED84B-F1D3-48DF-92C1-F9032C64D035}" type="slidenum">
              <a:rPr lang="en-US" smtClean="0"/>
              <a:pPr/>
              <a:t>5</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3" y="2667000"/>
            <a:ext cx="1546982" cy="1546982"/>
          </a:xfrm>
          <a:prstGeom prst="rect">
            <a:avLst/>
          </a:prstGeom>
        </p:spPr>
      </p:pic>
    </p:spTree>
    <p:extLst>
      <p:ext uri="{BB962C8B-B14F-4D97-AF65-F5344CB8AC3E}">
        <p14:creationId xmlns:p14="http://schemas.microsoft.com/office/powerpoint/2010/main" val="291437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real time data analysis</a:t>
            </a:r>
          </a:p>
        </p:txBody>
      </p:sp>
      <p:sp>
        <p:nvSpPr>
          <p:cNvPr id="3" name="Content Placeholder 2"/>
          <p:cNvSpPr>
            <a:spLocks noGrp="1"/>
          </p:cNvSpPr>
          <p:nvPr>
            <p:ph idx="1"/>
          </p:nvPr>
        </p:nvSpPr>
        <p:spPr/>
        <p:txBody>
          <a:bodyPr>
            <a:normAutofit/>
          </a:bodyPr>
          <a:lstStyle/>
          <a:p>
            <a:r>
              <a:rPr lang="en-US" dirty="0"/>
              <a:t>Robust data collection system</a:t>
            </a:r>
          </a:p>
          <a:p>
            <a:r>
              <a:rPr lang="en-US" dirty="0"/>
              <a:t>Data processing should be faster than input data </a:t>
            </a:r>
            <a:r>
              <a:rPr lang="en-US" dirty="0" smtClean="0"/>
              <a:t>rate</a:t>
            </a:r>
            <a:endParaRPr lang="en-US" dirty="0"/>
          </a:p>
          <a:p>
            <a:r>
              <a:rPr lang="en-US" dirty="0"/>
              <a:t>Analysis algorithms with high horizontal scalability</a:t>
            </a:r>
          </a:p>
          <a:p>
            <a:r>
              <a:rPr lang="en-US" dirty="0"/>
              <a:t>Handle structured, semi-structured, unstructured data</a:t>
            </a:r>
          </a:p>
          <a:p>
            <a:r>
              <a:rPr lang="en-US" dirty="0"/>
              <a:t>Performance gain vs. </a:t>
            </a:r>
            <a:r>
              <a:rPr lang="en-US" dirty="0"/>
              <a:t>accuracy, reliability, consistency </a:t>
            </a:r>
            <a:endParaRPr lang="en-US" dirty="0"/>
          </a:p>
          <a:p>
            <a:r>
              <a:rPr lang="en-US" dirty="0"/>
              <a:t>Restricted storage capacity (streaming data)</a:t>
            </a:r>
          </a:p>
          <a:p>
            <a:r>
              <a:rPr lang="en-US" dirty="0"/>
              <a:t>No algorithms using multiple passes (streaming data)</a:t>
            </a:r>
            <a:endParaRPr lang="en-US" dirty="0" smtClean="0"/>
          </a:p>
        </p:txBody>
      </p:sp>
      <p:sp>
        <p:nvSpPr>
          <p:cNvPr id="4" name="Slide Number Placeholder 3"/>
          <p:cNvSpPr>
            <a:spLocks noGrp="1"/>
          </p:cNvSpPr>
          <p:nvPr>
            <p:ph type="sldNum" sz="quarter" idx="12"/>
          </p:nvPr>
        </p:nvSpPr>
        <p:spPr/>
        <p:txBody>
          <a:bodyPr/>
          <a:lstStyle/>
          <a:p>
            <a:fld id="{2B9ED84B-F1D3-48DF-92C1-F9032C64D035}" type="slidenum">
              <a:rPr lang="en-US" smtClean="0"/>
              <a:pPr/>
              <a:t>6</a:t>
            </a:fld>
            <a:endParaRPr lang="en-US" dirty="0"/>
          </a:p>
        </p:txBody>
      </p:sp>
      <p:pic>
        <p:nvPicPr>
          <p:cNvPr id="6" name="Picture 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1228" y="2895600"/>
            <a:ext cx="1371600" cy="1371600"/>
          </a:xfrm>
          <a:prstGeom prst="rect">
            <a:avLst/>
          </a:prstGeom>
        </p:spPr>
      </p:pic>
    </p:spTree>
    <p:extLst>
      <p:ext uri="{BB962C8B-B14F-4D97-AF65-F5344CB8AC3E}">
        <p14:creationId xmlns:p14="http://schemas.microsoft.com/office/powerpoint/2010/main" val="75846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industry solutions</a:t>
            </a:r>
          </a:p>
        </p:txBody>
      </p:sp>
      <p:sp>
        <p:nvSpPr>
          <p:cNvPr id="3" name="Content Placeholder 2"/>
          <p:cNvSpPr>
            <a:spLocks noGrp="1"/>
          </p:cNvSpPr>
          <p:nvPr>
            <p:ph idx="1"/>
          </p:nvPr>
        </p:nvSpPr>
        <p:spPr/>
        <p:txBody>
          <a:bodyPr>
            <a:normAutofit/>
          </a:bodyPr>
          <a:lstStyle/>
          <a:p>
            <a:r>
              <a:rPr lang="en-US" dirty="0"/>
              <a:t>Massive parallel processing</a:t>
            </a:r>
          </a:p>
          <a:p>
            <a:r>
              <a:rPr lang="en-US" dirty="0" smtClean="0"/>
              <a:t>In-memory </a:t>
            </a:r>
            <a:r>
              <a:rPr lang="en-US" dirty="0"/>
              <a:t>analytics</a:t>
            </a:r>
          </a:p>
          <a:p>
            <a:r>
              <a:rPr lang="en-US" dirty="0" smtClean="0"/>
              <a:t>In-database </a:t>
            </a:r>
            <a:r>
              <a:rPr lang="en-US" dirty="0"/>
              <a:t>analytics</a:t>
            </a:r>
            <a:endParaRPr lang="en-US" b="1" dirty="0" smtClean="0"/>
          </a:p>
        </p:txBody>
      </p:sp>
      <p:sp>
        <p:nvSpPr>
          <p:cNvPr id="4" name="Slide Number Placeholder 3"/>
          <p:cNvSpPr>
            <a:spLocks noGrp="1"/>
          </p:cNvSpPr>
          <p:nvPr>
            <p:ph type="sldNum" sz="quarter" idx="12"/>
          </p:nvPr>
        </p:nvSpPr>
        <p:spPr/>
        <p:txBody>
          <a:bodyPr/>
          <a:lstStyle/>
          <a:p>
            <a:fld id="{2B9ED84B-F1D3-48DF-92C1-F9032C64D035}" type="slidenum">
              <a:rPr lang="en-US" smtClean="0"/>
              <a:pPr/>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097206"/>
            <a:ext cx="2743200" cy="1714500"/>
          </a:xfrm>
          <a:prstGeom prst="rect">
            <a:avLst/>
          </a:prstGeom>
        </p:spPr>
      </p:pic>
    </p:spTree>
    <p:extLst>
      <p:ext uri="{BB962C8B-B14F-4D97-AF65-F5344CB8AC3E}">
        <p14:creationId xmlns:p14="http://schemas.microsoft.com/office/powerpoint/2010/main" val="2341652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 Real time data analysis</a:t>
            </a:r>
          </a:p>
        </p:txBody>
      </p:sp>
      <p:sp>
        <p:nvSpPr>
          <p:cNvPr id="3" name="Content Placeholder 2"/>
          <p:cNvSpPr>
            <a:spLocks noGrp="1"/>
          </p:cNvSpPr>
          <p:nvPr>
            <p:ph idx="1"/>
          </p:nvPr>
        </p:nvSpPr>
        <p:spPr/>
        <p:txBody>
          <a:bodyPr>
            <a:normAutofit/>
          </a:bodyPr>
          <a:lstStyle/>
          <a:p>
            <a:pPr marL="0" indent="0">
              <a:buNone/>
            </a:pPr>
            <a:r>
              <a:rPr lang="en-US" dirty="0"/>
              <a:t>Elements of real-time-analytics architecture:</a:t>
            </a:r>
          </a:p>
          <a:p>
            <a:r>
              <a:rPr lang="en-US" dirty="0"/>
              <a:t>Data collection</a:t>
            </a:r>
          </a:p>
          <a:p>
            <a:r>
              <a:rPr lang="en-US" dirty="0"/>
              <a:t>Data flow</a:t>
            </a:r>
          </a:p>
          <a:p>
            <a:r>
              <a:rPr lang="en-US" dirty="0"/>
              <a:t>Data analysis/processing</a:t>
            </a:r>
          </a:p>
          <a:p>
            <a:r>
              <a:rPr lang="en-US" dirty="0"/>
              <a:t>Storage</a:t>
            </a:r>
          </a:p>
          <a:p>
            <a:r>
              <a:rPr lang="en-US" dirty="0"/>
              <a:t>Visualization</a:t>
            </a:r>
            <a:endParaRPr lang="en-US" b="1" dirty="0" smtClean="0"/>
          </a:p>
        </p:txBody>
      </p:sp>
      <p:sp>
        <p:nvSpPr>
          <p:cNvPr id="4" name="Slide Number Placeholder 3"/>
          <p:cNvSpPr>
            <a:spLocks noGrp="1"/>
          </p:cNvSpPr>
          <p:nvPr>
            <p:ph type="sldNum" sz="quarter" idx="12"/>
          </p:nvPr>
        </p:nvSpPr>
        <p:spPr/>
        <p:txBody>
          <a:bodyPr/>
          <a:lstStyle/>
          <a:p>
            <a:fld id="{2B9ED84B-F1D3-48DF-92C1-F9032C64D035}" type="slidenum">
              <a:rPr lang="en-US" smtClean="0"/>
              <a:pPr/>
              <a:t>8</a:t>
            </a:fld>
            <a:endParaRPr lang="en-US" dirty="0"/>
          </a:p>
        </p:txBody>
      </p:sp>
      <p:pic>
        <p:nvPicPr>
          <p:cNvPr id="1026" name="Picture 2" descr="https://lh5.googleusercontent.com/jYNR8_LZD2HX-yy2RBVAJeIYAIh4quXuK7KRDQBmLiYo1g14Vtky0OkEvbcg5_bM0SqXmzUqFoA-xHlmNdPpWyO1kMhRlWqnq9K3ktJgnh7NGLpGFLfu1sppn2nAwtFeBl36Fn3nC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407" y="2707946"/>
            <a:ext cx="3627106" cy="36084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76800" y="6396436"/>
            <a:ext cx="4114800" cy="369332"/>
          </a:xfrm>
          <a:prstGeom prst="rect">
            <a:avLst/>
          </a:prstGeom>
        </p:spPr>
        <p:txBody>
          <a:bodyPr wrap="square">
            <a:spAutoFit/>
          </a:bodyPr>
          <a:lstStyle/>
          <a:p>
            <a:pPr algn="ctr">
              <a:spcBef>
                <a:spcPts val="600"/>
              </a:spcBef>
            </a:pPr>
            <a:r>
              <a:rPr lang="en-US" dirty="0">
                <a:solidFill>
                  <a:srgbClr val="000000"/>
                </a:solidFill>
                <a:latin typeface="Arial" panose="020B0604020202020204" pitchFamily="34" charset="0"/>
              </a:rPr>
              <a:t>Stack for predictive real-time </a:t>
            </a:r>
            <a:r>
              <a:rPr lang="en-US" dirty="0" smtClean="0">
                <a:solidFill>
                  <a:srgbClr val="000000"/>
                </a:solidFill>
                <a:latin typeface="Arial" panose="020B0604020202020204" pitchFamily="34" charset="0"/>
              </a:rPr>
              <a:t>analytics</a:t>
            </a:r>
            <a:endParaRPr lang="en-US" dirty="0"/>
          </a:p>
        </p:txBody>
      </p:sp>
    </p:spTree>
    <p:extLst>
      <p:ext uri="{BB962C8B-B14F-4D97-AF65-F5344CB8AC3E}">
        <p14:creationId xmlns:p14="http://schemas.microsoft.com/office/powerpoint/2010/main" val="2259956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6000" dirty="0" smtClean="0"/>
              <a:t>Twitter &amp; Facebook</a:t>
            </a:r>
            <a:endParaRPr lang="en-US" sz="6000" dirty="0"/>
          </a:p>
        </p:txBody>
      </p:sp>
      <p:sp>
        <p:nvSpPr>
          <p:cNvPr id="4" name="Slide Number Placeholder 3"/>
          <p:cNvSpPr>
            <a:spLocks noGrp="1"/>
          </p:cNvSpPr>
          <p:nvPr>
            <p:ph type="sldNum" sz="quarter" idx="12"/>
          </p:nvPr>
        </p:nvSpPr>
        <p:spPr/>
        <p:txBody>
          <a:bodyPr/>
          <a:lstStyle/>
          <a:p>
            <a:fld id="{2B9ED84B-F1D3-48DF-92C1-F9032C64D035}" type="slidenum">
              <a:rPr lang="en-US" smtClean="0"/>
              <a:pPr/>
              <a:t>9</a:t>
            </a:fld>
            <a:endParaRPr lang="en-US" dirty="0"/>
          </a:p>
        </p:txBody>
      </p:sp>
    </p:spTree>
    <p:extLst>
      <p:ext uri="{BB962C8B-B14F-4D97-AF65-F5344CB8AC3E}">
        <p14:creationId xmlns:p14="http://schemas.microsoft.com/office/powerpoint/2010/main" val="59423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1355</Words>
  <Application>Microsoft Office PowerPoint</Application>
  <PresentationFormat>On-screen Show (4:3)</PresentationFormat>
  <Paragraphs>215</Paragraphs>
  <Slides>33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Franklin Gothic Book</vt:lpstr>
      <vt:lpstr>Wingdings 3</vt:lpstr>
      <vt:lpstr>Wisp</vt:lpstr>
      <vt:lpstr>PowerPoint Presentation</vt:lpstr>
      <vt:lpstr>Agenda</vt:lpstr>
      <vt:lpstr>Introduction</vt:lpstr>
      <vt:lpstr>What is real time data analytics?</vt:lpstr>
      <vt:lpstr>Real time vs. Near real time</vt:lpstr>
      <vt:lpstr>Challenges for real time data analysis</vt:lpstr>
      <vt:lpstr>Current industry solutions</vt:lpstr>
      <vt:lpstr>Architecture - Real time data analysis</vt:lpstr>
      <vt:lpstr>Twitter &amp; Facebook</vt:lpstr>
      <vt:lpstr>Twitter-Storm</vt:lpstr>
      <vt:lpstr>Storm - Topology</vt:lpstr>
      <vt:lpstr>Storm-Fault Tolerance</vt:lpstr>
      <vt:lpstr>Example</vt:lpstr>
      <vt:lpstr>Example</vt:lpstr>
      <vt:lpstr>Facebook</vt:lpstr>
      <vt:lpstr>Facebook – Architecture</vt:lpstr>
      <vt:lpstr>Facebook – Architecture</vt:lpstr>
      <vt:lpstr>ETL – EAI – EII</vt:lpstr>
      <vt:lpstr>Architecture – ETL (Extraction Transformation Load)</vt:lpstr>
      <vt:lpstr>Real Time Data warehousing &amp; ETL</vt:lpstr>
      <vt:lpstr>Challenges</vt:lpstr>
      <vt:lpstr>EAI(Enterprise Application Integration)</vt:lpstr>
      <vt:lpstr>Architecture – EAI</vt:lpstr>
      <vt:lpstr>What is the problem?</vt:lpstr>
      <vt:lpstr>EII(Enterprise Information Integration)</vt:lpstr>
      <vt:lpstr>Architecture – EII</vt:lpstr>
      <vt:lpstr>Pros &amp; Cons</vt:lpstr>
      <vt:lpstr>ETL vs EAI vs EII</vt:lpstr>
      <vt:lpstr>Conclusion &amp; Future Trends</vt:lpstr>
      <vt:lpstr>Conclusion &amp; Future Trends</vt:lpstr>
      <vt:lpstr>References</vt:lpstr>
      <vt:lpstr>Thank you!</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2013-11-27T20:29:02Z</dcterms:created>
  <dcterms:modified xsi:type="dcterms:W3CDTF">2015-06-02T22:19:13Z</dcterms:modified>
</cp:coreProperties>
</file>