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9F8B43B-A347-483B-9617-0E1AA2934686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89670D92-CBCC-469F-99EC-D2DB20FBE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B43B-A347-483B-9617-0E1AA2934686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0D92-CBCC-469F-99EC-D2DB20FBE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B43B-A347-483B-9617-0E1AA2934686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0D92-CBCC-469F-99EC-D2DB20FBE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B43B-A347-483B-9617-0E1AA2934686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0D92-CBCC-469F-99EC-D2DB20FBE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B43B-A347-483B-9617-0E1AA2934686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0D92-CBCC-469F-99EC-D2DB20FBE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B43B-A347-483B-9617-0E1AA2934686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0D92-CBCC-469F-99EC-D2DB20FBE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9F8B43B-A347-483B-9617-0E1AA2934686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9670D92-CBCC-469F-99EC-D2DB20FBE08C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9F8B43B-A347-483B-9617-0E1AA2934686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89670D92-CBCC-469F-99EC-D2DB20FBE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B43B-A347-483B-9617-0E1AA2934686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0D92-CBCC-469F-99EC-D2DB20FBE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B43B-A347-483B-9617-0E1AA2934686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0D92-CBCC-469F-99EC-D2DB20FBE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B43B-A347-483B-9617-0E1AA2934686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0D92-CBCC-469F-99EC-D2DB20FBE08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9F8B43B-A347-483B-9617-0E1AA2934686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89670D92-CBCC-469F-99EC-D2DB20FBE08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196752"/>
            <a:ext cx="8458200" cy="1470025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Bookman Old Style" panose="02050604050505020204" pitchFamily="18" charset="0"/>
              </a:rPr>
              <a:t>HACKATHON PROJECT:</a:t>
            </a:r>
            <a:br>
              <a:rPr lang="en-IN" b="1" u="sng" dirty="0">
                <a:latin typeface="Bookman Old Style" panose="02050604050505020204" pitchFamily="18" charset="0"/>
              </a:rPr>
            </a:br>
            <a:r>
              <a:rPr lang="en-IN" sz="3600" dirty="0">
                <a:latin typeface="Bookman Old Style" panose="02050604050505020204" pitchFamily="18" charset="0"/>
              </a:rPr>
              <a:t>AUTOMATIC STUDENT ATTENDANCE AND ANALYTIC SYSTEM FOR COLLEGES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Bahnschrift Light SemiCondensed" panose="020B0502040204020203" pitchFamily="34" charset="0"/>
              </a:rPr>
              <a:t>BY:</a:t>
            </a:r>
          </a:p>
          <a:p>
            <a:r>
              <a:rPr lang="en-IN" dirty="0" err="1">
                <a:latin typeface="Bahnschrift Light SemiCondensed" panose="020B0502040204020203" pitchFamily="34" charset="0"/>
              </a:rPr>
              <a:t>Abhilasha</a:t>
            </a:r>
            <a:r>
              <a:rPr lang="en-IN" dirty="0">
                <a:latin typeface="Bahnschrift Light SemiCondensed" panose="020B0502040204020203" pitchFamily="34" charset="0"/>
              </a:rPr>
              <a:t> J M:1BM25AD406-T</a:t>
            </a:r>
          </a:p>
          <a:p>
            <a:r>
              <a:rPr lang="en-IN" dirty="0" err="1">
                <a:latin typeface="Bahnschrift Light SemiCondensed" panose="020B0502040204020203" pitchFamily="34" charset="0"/>
              </a:rPr>
              <a:t>Sanchitha</a:t>
            </a:r>
            <a:r>
              <a:rPr lang="en-IN" dirty="0">
                <a:latin typeface="Bahnschrift Light SemiCondensed" panose="020B0502040204020203" pitchFamily="34" charset="0"/>
              </a:rPr>
              <a:t> Kolur:1BM24AD056</a:t>
            </a:r>
          </a:p>
          <a:p>
            <a:r>
              <a:rPr lang="en-IN" dirty="0" err="1">
                <a:latin typeface="Bahnschrift Light SemiCondensed" panose="020B0502040204020203" pitchFamily="34" charset="0"/>
              </a:rPr>
              <a:t>Vishrutha</a:t>
            </a:r>
            <a:r>
              <a:rPr lang="en-IN" dirty="0">
                <a:latin typeface="Bahnschrift Light SemiCondensed" panose="020B0502040204020203" pitchFamily="34" charset="0"/>
              </a:rPr>
              <a:t> Shekar:1BM24AD069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66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" y="754380"/>
            <a:ext cx="8221980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0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IN" u="sng" dirty="0">
                <a:latin typeface="Bernard MT Condensed" panose="02050806060905020404" pitchFamily="18" charset="0"/>
              </a:rPr>
              <a:t>BENEFITS OF THE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dirty="0">
                <a:latin typeface="Bahnschrift" panose="020B0502040204020203" pitchFamily="34" charset="0"/>
              </a:rPr>
              <a:t>1. ⏱️ Time-Efficient &amp; Contactless</a:t>
            </a:r>
          </a:p>
          <a:p>
            <a:r>
              <a:rPr lang="en-US" sz="3800" dirty="0">
                <a:latin typeface="Bahnschrift" panose="020B0502040204020203" pitchFamily="34" charset="0"/>
              </a:rPr>
              <a:t>Attendance is marked automatically within seconds using facial recognition — no manual effort, cards, or fingerprints required.</a:t>
            </a:r>
          </a:p>
          <a:p>
            <a:pPr marL="0" indent="0">
              <a:buNone/>
            </a:pPr>
            <a:endParaRPr lang="en-US" sz="3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3800" dirty="0">
                <a:latin typeface="Bahnschrift" panose="020B0502040204020203" pitchFamily="34" charset="0"/>
              </a:rPr>
              <a:t>2. 🎯 High Accuracy &amp; Reliability</a:t>
            </a:r>
          </a:p>
          <a:p>
            <a:r>
              <a:rPr lang="en-US" sz="3800" dirty="0">
                <a:latin typeface="Bahnschrift" panose="020B0502040204020203" pitchFamily="34" charset="0"/>
              </a:rPr>
              <a:t>Deep learning models like Facenet512 and </a:t>
            </a:r>
            <a:r>
              <a:rPr lang="en-US" sz="3800" dirty="0" err="1">
                <a:latin typeface="Bahnschrift" panose="020B0502040204020203" pitchFamily="34" charset="0"/>
              </a:rPr>
              <a:t>DeepFace</a:t>
            </a:r>
            <a:r>
              <a:rPr lang="en-US" sz="3800" dirty="0">
                <a:latin typeface="Bahnschrift" panose="020B0502040204020203" pitchFamily="34" charset="0"/>
              </a:rPr>
              <a:t> ensure precise identification, minimizing false positives and proxy attendance.</a:t>
            </a:r>
          </a:p>
          <a:p>
            <a:pPr marL="0" indent="0">
              <a:buNone/>
            </a:pPr>
            <a:endParaRPr lang="en-US" sz="3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3800" dirty="0">
                <a:latin typeface="Bahnschrift" panose="020B0502040204020203" pitchFamily="34" charset="0"/>
              </a:rPr>
              <a:t>3. 🙌 Eliminates Proxy &amp; Duplication</a:t>
            </a:r>
          </a:p>
          <a:p>
            <a:r>
              <a:rPr lang="en-US" sz="3800" dirty="0">
                <a:latin typeface="Bahnschrift" panose="020B0502040204020203" pitchFamily="34" charset="0"/>
              </a:rPr>
              <a:t>Each person’s facial embedding is unique, preventing others from marking attendance on their behalf.</a:t>
            </a:r>
          </a:p>
          <a:p>
            <a:pPr marL="0" indent="0">
              <a:buNone/>
            </a:pPr>
            <a:endParaRPr lang="en-US" sz="3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3800" dirty="0">
                <a:latin typeface="Bahnschrift" panose="020B0502040204020203" pitchFamily="34" charset="0"/>
              </a:rPr>
              <a:t>4. 📈 Real-Time Monitoring &amp; Analytics</a:t>
            </a:r>
          </a:p>
          <a:p>
            <a:r>
              <a:rPr lang="en-US" sz="3800" dirty="0">
                <a:latin typeface="Bahnschrift" panose="020B0502040204020203" pitchFamily="34" charset="0"/>
              </a:rPr>
              <a:t>The web dashboard provides instant updates on attendance, absentees, and login/logout timings, enhancing transparency and control.</a:t>
            </a:r>
          </a:p>
          <a:p>
            <a:pPr marL="0" indent="0">
              <a:buNone/>
            </a:pPr>
            <a:endParaRPr lang="en-US" sz="3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3800" dirty="0">
                <a:latin typeface="Bahnschrift" panose="020B0502040204020203" pitchFamily="34" charset="0"/>
              </a:rPr>
              <a:t>5. 💻 Easy Integration &amp; Scalability</a:t>
            </a:r>
          </a:p>
          <a:p>
            <a:r>
              <a:rPr lang="en-US" sz="3800" dirty="0">
                <a:latin typeface="Bahnschrift" panose="020B0502040204020203" pitchFamily="34" charset="0"/>
              </a:rPr>
              <a:t>Built using Flask, </a:t>
            </a:r>
            <a:r>
              <a:rPr lang="en-US" sz="3800" dirty="0" err="1">
                <a:latin typeface="Bahnschrift" panose="020B0502040204020203" pitchFamily="34" charset="0"/>
              </a:rPr>
              <a:t>OpenCV</a:t>
            </a:r>
            <a:r>
              <a:rPr lang="en-US" sz="3800" dirty="0">
                <a:latin typeface="Bahnschrift" panose="020B0502040204020203" pitchFamily="34" charset="0"/>
              </a:rPr>
              <a:t>, and CSV-based storage, the system can easily be extended to databases or cloud services for larger institutions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459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229600" cy="1143000"/>
          </a:xfrm>
        </p:spPr>
        <p:txBody>
          <a:bodyPr/>
          <a:lstStyle/>
          <a:p>
            <a:r>
              <a:rPr lang="en-IN" u="sng" dirty="0">
                <a:latin typeface="Bernard MT Condensed" panose="020508060609050204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latin typeface="Bahnschrift" panose="020B0502040204020203" pitchFamily="34" charset="0"/>
              </a:rPr>
              <a:t>1. Cloud Integration – Store data and run recognition on cloud servers for scalability and remote access.</a:t>
            </a:r>
          </a:p>
          <a:p>
            <a:pPr marL="0" indent="0">
              <a:buNone/>
            </a:pPr>
            <a:endParaRPr lang="en-IN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Bahnschrift" panose="020B0502040204020203" pitchFamily="34" charset="0"/>
              </a:rPr>
              <a:t>2. Mobile App Support – Develop Android/</a:t>
            </a:r>
            <a:r>
              <a:rPr lang="en-IN" dirty="0" err="1">
                <a:latin typeface="Bahnschrift" panose="020B0502040204020203" pitchFamily="34" charset="0"/>
              </a:rPr>
              <a:t>iOS</a:t>
            </a:r>
            <a:r>
              <a:rPr lang="en-IN" dirty="0">
                <a:latin typeface="Bahnschrift" panose="020B0502040204020203" pitchFamily="34" charset="0"/>
              </a:rPr>
              <a:t> apps for attendance marking and live monitoring.</a:t>
            </a:r>
          </a:p>
          <a:p>
            <a:endParaRPr lang="en-IN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Bahnschrift" panose="020B0502040204020203" pitchFamily="34" charset="0"/>
              </a:rPr>
              <a:t>3. Database Upgrade – Replace CSV files with SQL or </a:t>
            </a:r>
            <a:r>
              <a:rPr lang="en-IN" dirty="0" err="1">
                <a:latin typeface="Bahnschrift" panose="020B0502040204020203" pitchFamily="34" charset="0"/>
              </a:rPr>
              <a:t>MongoDB</a:t>
            </a:r>
            <a:r>
              <a:rPr lang="en-IN" dirty="0">
                <a:latin typeface="Bahnschrift" panose="020B0502040204020203" pitchFamily="34" charset="0"/>
              </a:rPr>
              <a:t> for better performance and security.</a:t>
            </a:r>
          </a:p>
          <a:p>
            <a:endParaRPr lang="en-IN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IN" dirty="0">
                <a:latin typeface="Bahnschrift" panose="020B0502040204020203" pitchFamily="34" charset="0"/>
              </a:rPr>
              <a:t>4. Multi-Camera Support – Enable recognition from multiple cameras across different classrooms or offices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12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marL="0" indent="0" algn="ctr">
              <a:buNone/>
            </a:pPr>
            <a:r>
              <a:rPr lang="en-IN" sz="8000" dirty="0">
                <a:latin typeface="Baskerville Old Face" panose="020206020805050203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6790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ernard MT Condensed" panose="02050806060905020404" pitchFamily="18" charset="0"/>
              </a:rPr>
              <a:t>PROBLEM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Bahnschrift" panose="020B0502040204020203" pitchFamily="34" charset="0"/>
              </a:rPr>
              <a:t>Traditional attendance methods like roll calls and ID cards are slow, error-prone, and easily manipulated. This causes inefficiency and administrative burden. Hence, there is a need for a smart, contactless, and automated system that ensures real-time and accurate attendance tracking.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3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ernard MT Condensed" panose="02050806060905020404" pitchFamily="18" charset="0"/>
              </a:rPr>
              <a:t>PROJECT OBJECTIVE: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sz="2600" dirty="0">
              <a:latin typeface="Arial Narrow" panose="020B0606020202030204" pitchFamily="34" charset="0"/>
            </a:endParaRPr>
          </a:p>
          <a:p>
            <a:pPr marL="109728" indent="0">
              <a:buNone/>
            </a:pPr>
            <a:r>
              <a:rPr lang="en-US" sz="2600" dirty="0">
                <a:latin typeface="Bahnschrift" panose="020B0502040204020203" pitchFamily="34" charset="0"/>
              </a:rPr>
              <a:t>1. Automated Recognition: Develop an AI-based system that detects and identifies registered users through a webcam.</a:t>
            </a:r>
          </a:p>
          <a:p>
            <a:endParaRPr lang="en-US" sz="2600" dirty="0">
              <a:latin typeface="Bahnschrift" panose="020B0502040204020203" pitchFamily="34" charset="0"/>
            </a:endParaRPr>
          </a:p>
          <a:p>
            <a:pPr marL="109728" indent="0">
              <a:buNone/>
            </a:pPr>
            <a:r>
              <a:rPr lang="en-US" sz="2600" dirty="0">
                <a:latin typeface="Bahnschrift" panose="020B0502040204020203" pitchFamily="34" charset="0"/>
              </a:rPr>
              <a:t>2. Accurate Attendance: Record attendance with precise login and logout timestamps while preventing duplicates or proxy entries.</a:t>
            </a:r>
          </a:p>
          <a:p>
            <a:pPr marL="0" indent="0">
              <a:buNone/>
            </a:pPr>
            <a:endParaRPr lang="en-US" sz="2600" dirty="0">
              <a:latin typeface="Bahnschrift" panose="020B0502040204020203" pitchFamily="34" charset="0"/>
            </a:endParaRPr>
          </a:p>
          <a:p>
            <a:pPr marL="109728" indent="0">
              <a:buNone/>
            </a:pPr>
            <a:r>
              <a:rPr lang="en-US" sz="2600" dirty="0">
                <a:latin typeface="Bahnschrift" panose="020B0502040204020203" pitchFamily="34" charset="0"/>
              </a:rPr>
              <a:t>3. Easy Enrollment: Enable quick registration via camera capture or photo upload.</a:t>
            </a:r>
          </a:p>
          <a:p>
            <a:pPr marL="0" indent="0">
              <a:buNone/>
            </a:pPr>
            <a:endParaRPr lang="en-US" sz="2600" dirty="0">
              <a:latin typeface="Bahnschrift" panose="020B0502040204020203" pitchFamily="34" charset="0"/>
            </a:endParaRPr>
          </a:p>
          <a:p>
            <a:pPr marL="109728" indent="0">
              <a:buNone/>
            </a:pPr>
            <a:r>
              <a:rPr lang="en-US" sz="2600" dirty="0">
                <a:latin typeface="Bahnschrift" panose="020B0502040204020203" pitchFamily="34" charset="0"/>
              </a:rPr>
              <a:t>4. Real-Time Reporting: Provide live attendance reports and analytics through a web-based dashboard.</a:t>
            </a:r>
          </a:p>
          <a:p>
            <a:endParaRPr lang="en-US" sz="2600" dirty="0">
              <a:latin typeface="Arial Narrow" panose="020B0606020202030204" pitchFamily="34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76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ernard MT Condensed" panose="02050806060905020404" pitchFamily="18" charset="0"/>
              </a:rPr>
              <a:t>SYSTEM ARCHICHECTURE OVERVIEW</a:t>
            </a:r>
            <a:r>
              <a:rPr lang="en-IN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325112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User Enrollment: Students upload or capture multiple facial images, and the system extracts and stores unique face </a:t>
            </a:r>
            <a:r>
              <a:rPr lang="en-US" dirty="0" err="1">
                <a:latin typeface="Bahnschrift" panose="020B0502040204020203" pitchFamily="34" charset="0"/>
              </a:rPr>
              <a:t>embeddings</a:t>
            </a:r>
            <a:r>
              <a:rPr lang="en-US" dirty="0">
                <a:latin typeface="Bahnschrift" panose="020B0502040204020203" pitchFamily="34" charset="0"/>
              </a:rPr>
              <a:t> in a CSV-based database.</a:t>
            </a:r>
          </a:p>
          <a:p>
            <a:pPr marL="457200" indent="-457200">
              <a:buAutoNum type="arabicPeriod"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2. Real-Time Recognition: The webcam captures live frames, detects faces, and compares </a:t>
            </a:r>
            <a:r>
              <a:rPr lang="en-US" dirty="0" err="1">
                <a:latin typeface="Bahnschrift" panose="020B0502040204020203" pitchFamily="34" charset="0"/>
              </a:rPr>
              <a:t>embeddings</a:t>
            </a:r>
            <a:r>
              <a:rPr lang="en-US" dirty="0">
                <a:latin typeface="Bahnschrift" panose="020B0502040204020203" pitchFamily="34" charset="0"/>
              </a:rPr>
              <a:t> with stored data using a similarity threshold.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3. Attendance Marking: When a match is found, attendance (with date and time) is recorded; unmatched faces are labeled as “Unknown.”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4. Attendance Management: All login and logout events are saved in attendance.csv, allowing dynamic tracking.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5. Dashboard &amp; Reports: An admin dashboard shows attendance summaries, statistics, and allows CSV export for official records.</a:t>
            </a:r>
          </a:p>
        </p:txBody>
      </p:sp>
    </p:spTree>
    <p:extLst>
      <p:ext uri="{BB962C8B-B14F-4D97-AF65-F5344CB8AC3E}">
        <p14:creationId xmlns:p14="http://schemas.microsoft.com/office/powerpoint/2010/main" val="21115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50093"/>
            <a:ext cx="7776864" cy="555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0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ernard MT Condensed" panose="02050806060905020404" pitchFamily="18" charset="0"/>
              </a:rPr>
              <a:t>KEY COMPONENTS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547260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sz="6400" dirty="0"/>
              <a:t> </a:t>
            </a:r>
            <a:r>
              <a:rPr lang="en-IN" sz="7200" dirty="0"/>
              <a:t>Flask Web Server :Backend framework handling routes, APIs, and templates.                   </a:t>
            </a:r>
          </a:p>
          <a:p>
            <a:pPr marL="109728" indent="0">
              <a:buNone/>
            </a:pPr>
            <a:r>
              <a:rPr lang="en-IN" sz="7200" dirty="0"/>
              <a:t>       </a:t>
            </a:r>
          </a:p>
          <a:p>
            <a:r>
              <a:rPr lang="en-IN" sz="7200" dirty="0"/>
              <a:t>Deep Face Library  : Provides face detection and feature extraction using pre-trained           models.     </a:t>
            </a:r>
          </a:p>
          <a:p>
            <a:pPr marL="109728" indent="0">
              <a:buNone/>
            </a:pPr>
            <a:r>
              <a:rPr lang="en-IN" sz="7200" dirty="0"/>
              <a:t>   </a:t>
            </a:r>
          </a:p>
          <a:p>
            <a:r>
              <a:rPr lang="en-IN" sz="7200" dirty="0"/>
              <a:t>Facenet512 Model : Deep learning model used for face embedding generation (lightweight &amp; accurate). </a:t>
            </a:r>
          </a:p>
          <a:p>
            <a:endParaRPr lang="en-IN" sz="7200" dirty="0"/>
          </a:p>
          <a:p>
            <a:r>
              <a:rPr lang="en-IN" sz="7200" dirty="0"/>
              <a:t>Open CV  : Captures and processes images from the webcam.          </a:t>
            </a:r>
          </a:p>
          <a:p>
            <a:pPr marL="109728" indent="0">
              <a:buNone/>
            </a:pPr>
            <a:r>
              <a:rPr lang="en-IN" sz="7200" dirty="0"/>
              <a:t>                   </a:t>
            </a:r>
          </a:p>
          <a:p>
            <a:r>
              <a:rPr lang="en-IN" sz="7200" dirty="0"/>
              <a:t>Bootstrap 5 + SweetAlert2: Used in frontend for responsive UI and real-time pop-ups.                        </a:t>
            </a:r>
          </a:p>
          <a:p>
            <a:endParaRPr lang="en-IN" sz="7200" dirty="0"/>
          </a:p>
          <a:p>
            <a:r>
              <a:rPr lang="en-IN" sz="7200" dirty="0"/>
              <a:t>Pandas &amp; NumPy  : Manage CSV data (</a:t>
            </a:r>
            <a:r>
              <a:rPr lang="en-IN" sz="7200" dirty="0" err="1"/>
              <a:t>enrollment</a:t>
            </a:r>
            <a:r>
              <a:rPr lang="en-IN" sz="7200" dirty="0"/>
              <a:t>, embeddings, attendance).          </a:t>
            </a:r>
          </a:p>
          <a:p>
            <a:pPr marL="109728" indent="0">
              <a:buNone/>
            </a:pPr>
            <a:r>
              <a:rPr lang="en-IN" sz="7200" dirty="0"/>
              <a:t>                  </a:t>
            </a:r>
          </a:p>
          <a:p>
            <a:r>
              <a:rPr lang="en-IN" sz="7200" dirty="0"/>
              <a:t>JavaScript (Fetch API): Handles asynchronous communication between the frontend and Flask API.    </a:t>
            </a:r>
          </a:p>
        </p:txBody>
      </p:sp>
    </p:spTree>
    <p:extLst>
      <p:ext uri="{BB962C8B-B14F-4D97-AF65-F5344CB8AC3E}">
        <p14:creationId xmlns:p14="http://schemas.microsoft.com/office/powerpoint/2010/main" val="342164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82190"/>
            <a:ext cx="7776864" cy="609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1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Bernard MT Condensed" panose="02050806060905020404" pitchFamily="18" charset="0"/>
              </a:rPr>
              <a:t>STEP-BY-STEP WORKING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>
                <a:latin typeface="Bahnschrift" panose="020B0502040204020203" pitchFamily="34" charset="0"/>
              </a:rPr>
              <a:t>1. Enrollment (Register students)</a:t>
            </a:r>
          </a:p>
          <a:p>
            <a:r>
              <a:rPr lang="en-US" sz="8000" dirty="0">
                <a:latin typeface="Bahnschrift" panose="020B0502040204020203" pitchFamily="34" charset="0"/>
              </a:rPr>
              <a:t>• Capture multiple face photos via webcam or upload.</a:t>
            </a:r>
          </a:p>
          <a:p>
            <a:r>
              <a:rPr lang="en-US" sz="8000" dirty="0">
                <a:latin typeface="Bahnschrift" panose="020B0502040204020203" pitchFamily="34" charset="0"/>
              </a:rPr>
              <a:t>• Preprocess (crop, align, normalize) and run the face model to extract a fixed-length embedding vector.</a:t>
            </a:r>
          </a:p>
          <a:p>
            <a:r>
              <a:rPr lang="en-US" sz="8000" dirty="0">
                <a:latin typeface="Bahnschrift" panose="020B0502040204020203" pitchFamily="34" charset="0"/>
              </a:rPr>
              <a:t>• Store the averaged embedding plus student metadata in embeddings.csv / enrollment.csv.</a:t>
            </a:r>
          </a:p>
          <a:p>
            <a:endParaRPr lang="en-US" sz="8000" dirty="0">
              <a:latin typeface="Bahnschrift" panose="020B0502040204020203" pitchFamily="34" charset="0"/>
            </a:endParaRPr>
          </a:p>
          <a:p>
            <a:endParaRPr lang="en-US" sz="8000" dirty="0">
              <a:latin typeface="Bahnschrift" panose="020B0502040204020203" pitchFamily="34" charset="0"/>
            </a:endParaRPr>
          </a:p>
          <a:p>
            <a:r>
              <a:rPr lang="en-US" sz="8000" dirty="0">
                <a:latin typeface="Bahnschrift" panose="020B0502040204020203" pitchFamily="34" charset="0"/>
              </a:rPr>
              <a:t>2. Real-time Recognition (Live attendance capture)</a:t>
            </a:r>
          </a:p>
          <a:p>
            <a:r>
              <a:rPr lang="en-US" sz="8000" dirty="0">
                <a:latin typeface="Bahnschrift" panose="020B0502040204020203" pitchFamily="34" charset="0"/>
              </a:rPr>
              <a:t>• Webcam continuously grabs frames; each frame is checked for faces and landmarks.</a:t>
            </a:r>
          </a:p>
          <a:p>
            <a:r>
              <a:rPr lang="en-US" sz="8000" dirty="0">
                <a:latin typeface="Bahnschrift" panose="020B0502040204020203" pitchFamily="34" charset="0"/>
              </a:rPr>
              <a:t>• For each detected face, generate an embedding and compute distance to stored </a:t>
            </a:r>
            <a:r>
              <a:rPr lang="en-US" sz="8000" dirty="0" err="1">
                <a:latin typeface="Bahnschrift" panose="020B0502040204020203" pitchFamily="34" charset="0"/>
              </a:rPr>
              <a:t>embeddings</a:t>
            </a:r>
            <a:r>
              <a:rPr lang="en-US" sz="8000" dirty="0">
                <a:latin typeface="Bahnschrift" panose="020B0502040204020203" pitchFamily="34" charset="0"/>
              </a:rPr>
              <a:t>.</a:t>
            </a:r>
          </a:p>
          <a:p>
            <a:endParaRPr lang="en-US" sz="8000" dirty="0">
              <a:latin typeface="Bahnschrift" panose="020B0502040204020203" pitchFamily="34" charset="0"/>
            </a:endParaRPr>
          </a:p>
          <a:p>
            <a:endParaRPr lang="en-US" sz="8000" dirty="0">
              <a:latin typeface="Bahnschrift" panose="020B0502040204020203" pitchFamily="34" charset="0"/>
            </a:endParaRPr>
          </a:p>
          <a:p>
            <a:endParaRPr lang="en-US" sz="8000" dirty="0">
              <a:latin typeface="Bahnschrift" panose="020B050204020402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61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3. Attendance logging &amp; duplicate prevention</a:t>
            </a:r>
          </a:p>
          <a:p>
            <a:r>
              <a:rPr lang="en-US" dirty="0">
                <a:latin typeface="Bahnschrift" panose="020B0502040204020203" pitchFamily="34" charset="0"/>
              </a:rPr>
              <a:t>• Recognitions write </a:t>
            </a:r>
            <a:r>
              <a:rPr lang="en-US" dirty="0" err="1">
                <a:latin typeface="Bahnschrift" panose="020B0502040204020203" pitchFamily="34" charset="0"/>
              </a:rPr>
              <a:t>timestamped</a:t>
            </a:r>
            <a:r>
              <a:rPr lang="en-US" dirty="0">
                <a:latin typeface="Bahnschrift" panose="020B0502040204020203" pitchFamily="34" charset="0"/>
              </a:rPr>
              <a:t> entries to attendance.csv (login/logout).</a:t>
            </a:r>
          </a:p>
          <a:p>
            <a:r>
              <a:rPr lang="en-US" dirty="0">
                <a:latin typeface="Bahnschrift" panose="020B0502040204020203" pitchFamily="34" charset="0"/>
              </a:rPr>
              <a:t>• Logic checks prevent duplicate entries (e.g., only one login per day or require logout before a new login).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4. Logout &amp; session handling</a:t>
            </a:r>
          </a:p>
          <a:p>
            <a:r>
              <a:rPr lang="en-US" dirty="0">
                <a:latin typeface="Bahnschrift" panose="020B0502040204020203" pitchFamily="34" charset="0"/>
              </a:rPr>
              <a:t>• Manual logout or inactivity-triggered logout records </a:t>
            </a:r>
            <a:r>
              <a:rPr lang="en-US" dirty="0" err="1">
                <a:latin typeface="Bahnschrift" panose="020B0502040204020203" pitchFamily="34" charset="0"/>
              </a:rPr>
              <a:t>logout_time</a:t>
            </a:r>
            <a:r>
              <a:rPr lang="en-US" dirty="0">
                <a:latin typeface="Bahnschrift" panose="020B0502040204020203" pitchFamily="34" charset="0"/>
              </a:rPr>
              <a:t> for that session in attendance.csv.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5. Dashboard &amp; reports</a:t>
            </a:r>
          </a:p>
          <a:p>
            <a:r>
              <a:rPr lang="en-US" dirty="0">
                <a:latin typeface="Bahnschrift" panose="020B0502040204020203" pitchFamily="34" charset="0"/>
              </a:rPr>
              <a:t>• Backend (Flask + Pandas) reads CSVs, computes totals (registered / present / absent / last seen) and serves the dashboard.</a:t>
            </a: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</a:rPr>
              <a:t>• Admin can view daily reports and export CSVs for record-keeping.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6657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52</TotalTime>
  <Words>810</Words>
  <Application>Microsoft Office PowerPoint</Application>
  <PresentationFormat>On-screen Show (4:3)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 Narrow</vt:lpstr>
      <vt:lpstr>Bahnschrift</vt:lpstr>
      <vt:lpstr>Bahnschrift Light SemiCondensed</vt:lpstr>
      <vt:lpstr>Baskerville Old Face</vt:lpstr>
      <vt:lpstr>Bernard MT Condensed</vt:lpstr>
      <vt:lpstr>Bookman Old Style</vt:lpstr>
      <vt:lpstr>Georgia</vt:lpstr>
      <vt:lpstr>Trebuchet MS</vt:lpstr>
      <vt:lpstr>Wingdings 2</vt:lpstr>
      <vt:lpstr>Urban</vt:lpstr>
      <vt:lpstr>HACKATHON PROJECT: AUTOMATIC STUDENT ATTENDANCE AND ANALYTIC SYSTEM FOR COLLEGES</vt:lpstr>
      <vt:lpstr>PROBLEM STATEMENT:</vt:lpstr>
      <vt:lpstr>PROJECT OBJECTIVE:</vt:lpstr>
      <vt:lpstr>SYSTEM ARCHICHECTURE OVERVIEW:</vt:lpstr>
      <vt:lpstr>PowerPoint Presentation</vt:lpstr>
      <vt:lpstr>KEY COMPONENTS</vt:lpstr>
      <vt:lpstr>PowerPoint Presentation</vt:lpstr>
      <vt:lpstr>STEP-BY-STEP WORKING EXPLANATION</vt:lpstr>
      <vt:lpstr>PowerPoint Presentation</vt:lpstr>
      <vt:lpstr>PowerPoint Presentation</vt:lpstr>
      <vt:lpstr>BENEFITS OF THE MODEL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vishr</dc:creator>
  <cp:lastModifiedBy>Abhilasha J M</cp:lastModifiedBy>
  <cp:revision>6</cp:revision>
  <dcterms:created xsi:type="dcterms:W3CDTF">2025-10-17T14:12:27Z</dcterms:created>
  <dcterms:modified xsi:type="dcterms:W3CDTF">2025-10-17T15:13:32Z</dcterms:modified>
</cp:coreProperties>
</file>