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8" r:id="rId4"/>
    <p:sldId id="279" r:id="rId5"/>
    <p:sldId id="258" r:id="rId6"/>
    <p:sldId id="259" r:id="rId7"/>
    <p:sldId id="281" r:id="rId8"/>
    <p:sldId id="261" r:id="rId9"/>
    <p:sldId id="282" r:id="rId10"/>
    <p:sldId id="283" r:id="rId11"/>
    <p:sldId id="284" r:id="rId12"/>
    <p:sldId id="260" r:id="rId13"/>
    <p:sldId id="263" r:id="rId14"/>
    <p:sldId id="264" r:id="rId15"/>
    <p:sldId id="265" r:id="rId16"/>
    <p:sldId id="266" r:id="rId17"/>
    <p:sldId id="267" r:id="rId18"/>
    <p:sldId id="268" r:id="rId19"/>
    <p:sldId id="276" r:id="rId20"/>
    <p:sldId id="277" r:id="rId21"/>
    <p:sldId id="269" r:id="rId22"/>
    <p:sldId id="270" r:id="rId23"/>
    <p:sldId id="271" r:id="rId24"/>
    <p:sldId id="272" r:id="rId25"/>
    <p:sldId id="273" r:id="rId26"/>
    <p:sldId id="274"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98766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9645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1951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843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370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0608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10838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8425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75790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CB6C-2697-498C-8D92-E27CED19215B}"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76572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2764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1CB6C-2697-498C-8D92-E27CED19215B}"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334035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1CB6C-2697-498C-8D92-E27CED19215B}"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36603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1CB6C-2697-498C-8D92-E27CED19215B}"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251770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89864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1CB6C-2697-498C-8D92-E27CED19215B}"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F7D20A-A356-4A30-81FF-1A6556297097}" type="slidenum">
              <a:rPr lang="en-IN" smtClean="0"/>
              <a:t>‹#›</a:t>
            </a:fld>
            <a:endParaRPr lang="en-IN"/>
          </a:p>
        </p:txBody>
      </p:sp>
    </p:spTree>
    <p:extLst>
      <p:ext uri="{BB962C8B-B14F-4D97-AF65-F5344CB8AC3E}">
        <p14:creationId xmlns:p14="http://schemas.microsoft.com/office/powerpoint/2010/main" val="155712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B1CB6C-2697-498C-8D92-E27CED19215B}" type="datetimeFigureOut">
              <a:rPr lang="en-IN" smtClean="0"/>
              <a:t>13-04-2022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F7D20A-A356-4A30-81FF-1A6556297097}" type="slidenum">
              <a:rPr lang="en-IN" smtClean="0"/>
              <a:t>‹#›</a:t>
            </a:fld>
            <a:endParaRPr lang="en-IN"/>
          </a:p>
        </p:txBody>
      </p:sp>
    </p:spTree>
    <p:extLst>
      <p:ext uri="{BB962C8B-B14F-4D97-AF65-F5344CB8AC3E}">
        <p14:creationId xmlns:p14="http://schemas.microsoft.com/office/powerpoint/2010/main" val="2942606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A870110-892A-4A3B-9069-92859C7142EA}"/>
              </a:ext>
            </a:extLst>
          </p:cNvPr>
          <p:cNvSpPr txBox="1"/>
          <p:nvPr/>
        </p:nvSpPr>
        <p:spPr>
          <a:xfrm>
            <a:off x="2616591" y="996237"/>
            <a:ext cx="630232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Courier Management System</a:t>
            </a:r>
          </a:p>
        </p:txBody>
      </p:sp>
      <p:sp>
        <p:nvSpPr>
          <p:cNvPr id="3" name="TextBox 2">
            <a:extLst>
              <a:ext uri="{FF2B5EF4-FFF2-40B4-BE49-F238E27FC236}">
                <a16:creationId xmlns:a16="http://schemas.microsoft.com/office/drawing/2014/main" xmlns="" id="{4B56FCA9-E7CC-4408-9163-A5A72FDC22C8}"/>
              </a:ext>
            </a:extLst>
          </p:cNvPr>
          <p:cNvSpPr txBox="1"/>
          <p:nvPr/>
        </p:nvSpPr>
        <p:spPr>
          <a:xfrm>
            <a:off x="4093698" y="2335237"/>
            <a:ext cx="4121833" cy="132343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Presentation by</a:t>
            </a:r>
          </a:p>
          <a:p>
            <a:r>
              <a:rPr lang="en-IN" sz="2800" b="1" dirty="0">
                <a:latin typeface="Times New Roman" panose="02020603050405020304" pitchFamily="18" charset="0"/>
                <a:cs typeface="Times New Roman" panose="02020603050405020304" pitchFamily="18" charset="0"/>
              </a:rPr>
              <a:t>        G-51</a:t>
            </a:r>
          </a:p>
          <a:p>
            <a:r>
              <a:rPr lang="en-IN" sz="2400" dirty="0"/>
              <a:t>          </a:t>
            </a:r>
          </a:p>
        </p:txBody>
      </p:sp>
      <p:sp>
        <p:nvSpPr>
          <p:cNvPr id="4" name="TextBox 3">
            <a:extLst>
              <a:ext uri="{FF2B5EF4-FFF2-40B4-BE49-F238E27FC236}">
                <a16:creationId xmlns:a16="http://schemas.microsoft.com/office/drawing/2014/main" xmlns="" id="{73212CAA-E0B3-423D-A0E7-F1DDDC5457DB}"/>
              </a:ext>
            </a:extLst>
          </p:cNvPr>
          <p:cNvSpPr txBox="1"/>
          <p:nvPr/>
        </p:nvSpPr>
        <p:spPr>
          <a:xfrm>
            <a:off x="4614203" y="3995225"/>
            <a:ext cx="5493812" cy="392159"/>
          </a:xfrm>
          <a:prstGeom prst="rect">
            <a:avLst/>
          </a:prstGeom>
          <a:noFill/>
        </p:spPr>
        <p:txBody>
          <a:bodyPr wrap="square" rtlCol="0">
            <a:spAutoFit/>
          </a:bodyPr>
          <a:lstStyle/>
          <a:p>
            <a:pPr marL="2162175">
              <a:lnSpc>
                <a:spcPct val="115000"/>
              </a:lnSpc>
              <a:spcBef>
                <a:spcPts val="240"/>
              </a:spcBef>
              <a:tabLst>
                <a:tab pos="3534410" algn="l"/>
              </a:tabLst>
            </a:pPr>
            <a:r>
              <a:rPr lang="en-IN" dirty="0"/>
              <a:t>  </a:t>
            </a:r>
          </a:p>
        </p:txBody>
      </p:sp>
      <p:sp>
        <p:nvSpPr>
          <p:cNvPr id="5" name="TextBox 4">
            <a:extLst>
              <a:ext uri="{FF2B5EF4-FFF2-40B4-BE49-F238E27FC236}">
                <a16:creationId xmlns:a16="http://schemas.microsoft.com/office/drawing/2014/main" xmlns="" id="{91357C8E-87AD-4BF9-A6D2-ECBA68E18739}"/>
              </a:ext>
            </a:extLst>
          </p:cNvPr>
          <p:cNvSpPr txBox="1"/>
          <p:nvPr/>
        </p:nvSpPr>
        <p:spPr>
          <a:xfrm>
            <a:off x="2827606" y="3982014"/>
            <a:ext cx="6608718" cy="861774"/>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Salvi Abhilasha </a:t>
            </a:r>
            <a:r>
              <a:rPr lang="en-US" sz="2500" dirty="0" err="1">
                <a:effectLst/>
                <a:latin typeface="Times New Roman" panose="02020603050405020304" pitchFamily="18" charset="0"/>
                <a:ea typeface="Times New Roman" panose="02020603050405020304" pitchFamily="18" charset="0"/>
              </a:rPr>
              <a:t>Rajendra</a:t>
            </a:r>
            <a:r>
              <a:rPr lang="en-IN" sz="2500">
                <a:latin typeface="Times New Roman" panose="02020603050405020304" pitchFamily="18" charset="0"/>
                <a:cs typeface="Times New Roman" panose="02020603050405020304" pitchFamily="18" charset="0"/>
              </a:rPr>
              <a:t>      </a:t>
            </a:r>
            <a:r>
              <a:rPr lang="en-IN" sz="2500" smtClean="0">
                <a:latin typeface="Times New Roman" panose="02020603050405020304" pitchFamily="18" charset="0"/>
                <a:cs typeface="Times New Roman" panose="02020603050405020304" pitchFamily="18" charset="0"/>
              </a:rPr>
              <a:t>219160</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Jadhav Pragati Maroti           219075</a:t>
            </a:r>
          </a:p>
        </p:txBody>
      </p:sp>
    </p:spTree>
    <p:extLst>
      <p:ext uri="{BB962C8B-B14F-4D97-AF65-F5344CB8AC3E}">
        <p14:creationId xmlns:p14="http://schemas.microsoft.com/office/powerpoint/2010/main" val="484463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4AA13E5-BBF2-4AD4-93A6-1DB0E349C09F}"/>
              </a:ext>
            </a:extLst>
          </p:cNvPr>
          <p:cNvSpPr txBox="1"/>
          <p:nvPr/>
        </p:nvSpPr>
        <p:spPr>
          <a:xfrm>
            <a:off x="536027" y="725214"/>
            <a:ext cx="2005677"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Use Case Diagram</a:t>
            </a:r>
            <a:endParaRPr lang="en-IN" b="1" dirty="0"/>
          </a:p>
        </p:txBody>
      </p:sp>
      <p:pic>
        <p:nvPicPr>
          <p:cNvPr id="3" name="Picture 2">
            <a:extLst>
              <a:ext uri="{FF2B5EF4-FFF2-40B4-BE49-F238E27FC236}">
                <a16:creationId xmlns:a16="http://schemas.microsoft.com/office/drawing/2014/main" xmlns="" id="{D585433B-FC18-4049-93AB-12725B619C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917" y="851338"/>
            <a:ext cx="6164317" cy="5470634"/>
          </a:xfrm>
          <a:prstGeom prst="rect">
            <a:avLst/>
          </a:prstGeom>
          <a:noFill/>
          <a:ln>
            <a:noFill/>
          </a:ln>
        </p:spPr>
      </p:pic>
    </p:spTree>
    <p:extLst>
      <p:ext uri="{BB962C8B-B14F-4D97-AF65-F5344CB8AC3E}">
        <p14:creationId xmlns:p14="http://schemas.microsoft.com/office/powerpoint/2010/main" val="30041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867A4AC-CA00-49BD-B485-FE756381FE38}"/>
              </a:ext>
            </a:extLst>
          </p:cNvPr>
          <p:cNvSpPr txBox="1"/>
          <p:nvPr/>
        </p:nvSpPr>
        <p:spPr>
          <a:xfrm>
            <a:off x="315311" y="299544"/>
            <a:ext cx="1892185"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Activity</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Diagram</a:t>
            </a:r>
            <a:endParaRPr lang="en-IN" b="1" dirty="0"/>
          </a:p>
        </p:txBody>
      </p:sp>
      <p:pic>
        <p:nvPicPr>
          <p:cNvPr id="3" name="Picture 2">
            <a:extLst>
              <a:ext uri="{FF2B5EF4-FFF2-40B4-BE49-F238E27FC236}">
                <a16:creationId xmlns:a16="http://schemas.microsoft.com/office/drawing/2014/main" xmlns="" id="{0AD0CBA2-C2BE-453E-ACE7-2678F53FD8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3297" y="668877"/>
            <a:ext cx="6668813" cy="5842282"/>
          </a:xfrm>
          <a:prstGeom prst="rect">
            <a:avLst/>
          </a:prstGeom>
          <a:noFill/>
          <a:ln>
            <a:noFill/>
          </a:ln>
        </p:spPr>
      </p:pic>
    </p:spTree>
    <p:extLst>
      <p:ext uri="{BB962C8B-B14F-4D97-AF65-F5344CB8AC3E}">
        <p14:creationId xmlns:p14="http://schemas.microsoft.com/office/powerpoint/2010/main" val="166504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5A83830-25A2-4FFE-8F28-B25301A96772}"/>
              </a:ext>
            </a:extLst>
          </p:cNvPr>
          <p:cNvSpPr txBox="1"/>
          <p:nvPr/>
        </p:nvSpPr>
        <p:spPr>
          <a:xfrm>
            <a:off x="478299" y="439252"/>
            <a:ext cx="10373709" cy="954107"/>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Screenshots</a:t>
            </a:r>
            <a:r>
              <a:rPr lang="en-IN" sz="3200"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Login:</a:t>
            </a:r>
          </a:p>
        </p:txBody>
      </p:sp>
      <p:pic>
        <p:nvPicPr>
          <p:cNvPr id="3" name="Picture 2">
            <a:extLst>
              <a:ext uri="{FF2B5EF4-FFF2-40B4-BE49-F238E27FC236}">
                <a16:creationId xmlns:a16="http://schemas.microsoft.com/office/drawing/2014/main" xmlns="" id="{A4DC3DD1-B4E3-45B2-8BAE-57C9E7869F44}"/>
              </a:ext>
            </a:extLst>
          </p:cNvPr>
          <p:cNvPicPr/>
          <p:nvPr/>
        </p:nvPicPr>
        <p:blipFill>
          <a:blip r:embed="rId2"/>
          <a:stretch>
            <a:fillRect/>
          </a:stretch>
        </p:blipFill>
        <p:spPr>
          <a:xfrm>
            <a:off x="478299" y="1538514"/>
            <a:ext cx="8834511" cy="4880234"/>
          </a:xfrm>
          <a:prstGeom prst="rect">
            <a:avLst/>
          </a:prstGeom>
        </p:spPr>
      </p:pic>
    </p:spTree>
    <p:extLst>
      <p:ext uri="{BB962C8B-B14F-4D97-AF65-F5344CB8AC3E}">
        <p14:creationId xmlns:p14="http://schemas.microsoft.com/office/powerpoint/2010/main" val="405587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BDE82B2-29DE-4FFB-AA73-91A168ADE68F}"/>
              </a:ext>
            </a:extLst>
          </p:cNvPr>
          <p:cNvSpPr txBox="1"/>
          <p:nvPr/>
        </p:nvSpPr>
        <p:spPr>
          <a:xfrm>
            <a:off x="817489" y="527538"/>
            <a:ext cx="3360458" cy="738664"/>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Homepage</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FED1E3F5-C5C4-4048-95EE-10AEC765E127}"/>
              </a:ext>
            </a:extLst>
          </p:cNvPr>
          <p:cNvPicPr/>
          <p:nvPr/>
        </p:nvPicPr>
        <p:blipFill>
          <a:blip r:embed="rId2"/>
          <a:stretch>
            <a:fillRect/>
          </a:stretch>
        </p:blipFill>
        <p:spPr>
          <a:xfrm>
            <a:off x="817489" y="1266202"/>
            <a:ext cx="7779434" cy="5029982"/>
          </a:xfrm>
          <a:prstGeom prst="rect">
            <a:avLst/>
          </a:prstGeom>
        </p:spPr>
      </p:pic>
    </p:spTree>
    <p:extLst>
      <p:ext uri="{BB962C8B-B14F-4D97-AF65-F5344CB8AC3E}">
        <p14:creationId xmlns:p14="http://schemas.microsoft.com/office/powerpoint/2010/main" val="157254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05A66F-415B-4503-8F15-69535B5D3DE0}"/>
              </a:ext>
            </a:extLst>
          </p:cNvPr>
          <p:cNvSpPr txBox="1"/>
          <p:nvPr/>
        </p:nvSpPr>
        <p:spPr>
          <a:xfrm>
            <a:off x="614513" y="566171"/>
            <a:ext cx="184286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Staff</a:t>
            </a:r>
            <a:endParaRPr lang="en-IN" sz="2400" dirty="0"/>
          </a:p>
        </p:txBody>
      </p:sp>
      <p:pic>
        <p:nvPicPr>
          <p:cNvPr id="3" name="Picture 2">
            <a:extLst>
              <a:ext uri="{FF2B5EF4-FFF2-40B4-BE49-F238E27FC236}">
                <a16:creationId xmlns:a16="http://schemas.microsoft.com/office/drawing/2014/main" xmlns="" id="{724F050A-7D90-455A-BC01-F29BA27C9C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4" y="1280160"/>
            <a:ext cx="8665699" cy="4642337"/>
          </a:xfrm>
          <a:prstGeom prst="rect">
            <a:avLst/>
          </a:prstGeom>
          <a:noFill/>
          <a:ln>
            <a:noFill/>
          </a:ln>
        </p:spPr>
      </p:pic>
    </p:spTree>
    <p:extLst>
      <p:ext uri="{BB962C8B-B14F-4D97-AF65-F5344CB8AC3E}">
        <p14:creationId xmlns:p14="http://schemas.microsoft.com/office/powerpoint/2010/main" val="302566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AE87EB8-AFD5-4473-8E2C-EF3DD1741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1944" y="1204686"/>
            <a:ext cx="8275599" cy="5043157"/>
          </a:xfrm>
          <a:prstGeom prst="rect">
            <a:avLst/>
          </a:prstGeom>
          <a:noFill/>
          <a:ln>
            <a:noFill/>
          </a:ln>
        </p:spPr>
      </p:pic>
      <p:sp>
        <p:nvSpPr>
          <p:cNvPr id="4" name="TextBox 3">
            <a:extLst>
              <a:ext uri="{FF2B5EF4-FFF2-40B4-BE49-F238E27FC236}">
                <a16:creationId xmlns:a16="http://schemas.microsoft.com/office/drawing/2014/main" xmlns="" id="{BB92F9A4-94B4-4F0D-8EBA-2B7640C56958}"/>
              </a:ext>
            </a:extLst>
          </p:cNvPr>
          <p:cNvSpPr txBox="1"/>
          <p:nvPr/>
        </p:nvSpPr>
        <p:spPr>
          <a:xfrm>
            <a:off x="911944" y="483549"/>
            <a:ext cx="22376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Staff List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946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3BEDAB4-8A1E-4ED6-BA89-C2A94BA6D80D}"/>
              </a:ext>
            </a:extLst>
          </p:cNvPr>
          <p:cNvSpPr txBox="1"/>
          <p:nvPr/>
        </p:nvSpPr>
        <p:spPr>
          <a:xfrm>
            <a:off x="731080" y="539821"/>
            <a:ext cx="2230098"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rPr>
              <a:t>Add Customer:</a:t>
            </a:r>
            <a:endParaRPr lang="en-IN" sz="2400" dirty="0"/>
          </a:p>
        </p:txBody>
      </p:sp>
      <p:pic>
        <p:nvPicPr>
          <p:cNvPr id="3" name="Picture 2">
            <a:extLst>
              <a:ext uri="{FF2B5EF4-FFF2-40B4-BE49-F238E27FC236}">
                <a16:creationId xmlns:a16="http://schemas.microsoft.com/office/drawing/2014/main" xmlns="" id="{0F0B4427-74EC-4366-88AD-DCEC96225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1080" y="1219200"/>
            <a:ext cx="8470977" cy="4812713"/>
          </a:xfrm>
          <a:prstGeom prst="rect">
            <a:avLst/>
          </a:prstGeom>
          <a:noFill/>
          <a:ln>
            <a:noFill/>
          </a:ln>
        </p:spPr>
      </p:pic>
    </p:spTree>
    <p:extLst>
      <p:ext uri="{BB962C8B-B14F-4D97-AF65-F5344CB8AC3E}">
        <p14:creationId xmlns:p14="http://schemas.microsoft.com/office/powerpoint/2010/main" val="206456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1EADE1A-463C-4D82-B053-FE0466DF8289}"/>
              </a:ext>
            </a:extLst>
          </p:cNvPr>
          <p:cNvSpPr txBox="1"/>
          <p:nvPr/>
        </p:nvSpPr>
        <p:spPr>
          <a:xfrm>
            <a:off x="661182" y="436098"/>
            <a:ext cx="1955409"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Parcel:</a:t>
            </a:r>
            <a:endParaRPr lang="en-IN" sz="2400" dirty="0"/>
          </a:p>
        </p:txBody>
      </p:sp>
      <p:pic>
        <p:nvPicPr>
          <p:cNvPr id="3" name="Picture 2">
            <a:extLst>
              <a:ext uri="{FF2B5EF4-FFF2-40B4-BE49-F238E27FC236}">
                <a16:creationId xmlns:a16="http://schemas.microsoft.com/office/drawing/2014/main" xmlns="" id="{F4691071-77CD-4AE5-B527-8FF506971C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1182" y="1161143"/>
            <a:ext cx="8975187" cy="5260759"/>
          </a:xfrm>
          <a:prstGeom prst="rect">
            <a:avLst/>
          </a:prstGeom>
          <a:noFill/>
          <a:ln>
            <a:noFill/>
          </a:ln>
        </p:spPr>
      </p:pic>
    </p:spTree>
    <p:extLst>
      <p:ext uri="{BB962C8B-B14F-4D97-AF65-F5344CB8AC3E}">
        <p14:creationId xmlns:p14="http://schemas.microsoft.com/office/powerpoint/2010/main" val="296452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A34574F-E305-4C97-86B0-A364CAE1C0E7}"/>
              </a:ext>
            </a:extLst>
          </p:cNvPr>
          <p:cNvSpPr txBox="1"/>
          <p:nvPr/>
        </p:nvSpPr>
        <p:spPr>
          <a:xfrm>
            <a:off x="647115" y="773723"/>
            <a:ext cx="2025748"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Parcel List:</a:t>
            </a:r>
            <a:endParaRPr lang="en-IN" sz="2400" dirty="0"/>
          </a:p>
        </p:txBody>
      </p:sp>
      <p:pic>
        <p:nvPicPr>
          <p:cNvPr id="3" name="Picture 2">
            <a:extLst>
              <a:ext uri="{FF2B5EF4-FFF2-40B4-BE49-F238E27FC236}">
                <a16:creationId xmlns:a16="http://schemas.microsoft.com/office/drawing/2014/main" xmlns="" id="{BD1CB503-4E9D-4673-9249-85C161627106}"/>
              </a:ext>
            </a:extLst>
          </p:cNvPr>
          <p:cNvPicPr/>
          <p:nvPr/>
        </p:nvPicPr>
        <p:blipFill>
          <a:blip r:embed="rId2"/>
          <a:stretch>
            <a:fillRect/>
          </a:stretch>
        </p:blipFill>
        <p:spPr>
          <a:xfrm>
            <a:off x="647115" y="1393371"/>
            <a:ext cx="8859742" cy="4852684"/>
          </a:xfrm>
          <a:prstGeom prst="rect">
            <a:avLst/>
          </a:prstGeom>
        </p:spPr>
      </p:pic>
    </p:spTree>
    <p:extLst>
      <p:ext uri="{BB962C8B-B14F-4D97-AF65-F5344CB8AC3E}">
        <p14:creationId xmlns:p14="http://schemas.microsoft.com/office/powerpoint/2010/main" val="2166733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04652E-7055-4834-B3F0-6BB9BD7620FE}"/>
              </a:ext>
            </a:extLst>
          </p:cNvPr>
          <p:cNvSpPr txBox="1"/>
          <p:nvPr/>
        </p:nvSpPr>
        <p:spPr>
          <a:xfrm>
            <a:off x="759655" y="675249"/>
            <a:ext cx="3478516"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xmlns="" id="{0E2AF87A-6CC6-4070-A128-796BAC90CF0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9655" y="1364566"/>
            <a:ext cx="8587545" cy="4615320"/>
          </a:xfrm>
          <a:prstGeom prst="rect">
            <a:avLst/>
          </a:prstGeom>
          <a:noFill/>
          <a:ln>
            <a:noFill/>
          </a:ln>
        </p:spPr>
      </p:pic>
    </p:spTree>
    <p:extLst>
      <p:ext uri="{BB962C8B-B14F-4D97-AF65-F5344CB8AC3E}">
        <p14:creationId xmlns:p14="http://schemas.microsoft.com/office/powerpoint/2010/main" val="9595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16FEEDB-38E0-4DC4-BB23-93A070A7E016}"/>
              </a:ext>
            </a:extLst>
          </p:cNvPr>
          <p:cNvSpPr txBox="1"/>
          <p:nvPr/>
        </p:nvSpPr>
        <p:spPr>
          <a:xfrm>
            <a:off x="661182" y="783387"/>
            <a:ext cx="393895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xmlns="" id="{6A79E2D0-20A6-4750-9EBC-91E2648838BF}"/>
              </a:ext>
            </a:extLst>
          </p:cNvPr>
          <p:cNvSpPr txBox="1"/>
          <p:nvPr/>
        </p:nvSpPr>
        <p:spPr>
          <a:xfrm>
            <a:off x="661182" y="1919629"/>
            <a:ext cx="9326880" cy="4154984"/>
          </a:xfrm>
          <a:prstGeom prst="rect">
            <a:avLst/>
          </a:prstGeom>
          <a:noFill/>
        </p:spPr>
        <p:txBody>
          <a:bodyPr wrap="square">
            <a:spAutoFit/>
          </a:bodyPr>
          <a:lstStyle/>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Courier management system is web application that helps a courier company or businesses manage their customers' parcels or packages details. </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system stores all the information related to parcel, customers, and staff.</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system has a tracking feature which can help to monitor the movement of the customer's parcel.</a:t>
            </a:r>
          </a:p>
          <a:p>
            <a:pPr marL="285750" indent="-285750">
              <a:buFont typeface="Arial" panose="020B0604020202020204" pitchFamily="34" charset="0"/>
              <a:buChar char="•"/>
            </a:pPr>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 The Staff user can manage all the data in the system including managing the branches and staff user.</a:t>
            </a:r>
          </a:p>
          <a:p>
            <a:endParaRPr lang="en-IN" sz="22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200" dirty="0">
                <a:effectLst/>
                <a:latin typeface="Times New Roman" panose="02020603050405020304" pitchFamily="18" charset="0"/>
                <a:ea typeface="Calibri" panose="020F0502020204030204" pitchFamily="34" charset="0"/>
              </a:rPr>
              <a:t>The Customer can only track a parcel</a:t>
            </a:r>
            <a:endParaRPr lang="en-IN" sz="2200" dirty="0"/>
          </a:p>
        </p:txBody>
      </p:sp>
    </p:spTree>
    <p:extLst>
      <p:ext uri="{BB962C8B-B14F-4D97-AF65-F5344CB8AC3E}">
        <p14:creationId xmlns:p14="http://schemas.microsoft.com/office/powerpoint/2010/main" val="158846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672BF9-7E2A-4416-B111-413498722C28}"/>
              </a:ext>
            </a:extLst>
          </p:cNvPr>
          <p:cNvSpPr txBox="1"/>
          <p:nvPr/>
        </p:nvSpPr>
        <p:spPr>
          <a:xfrm>
            <a:off x="534572" y="731520"/>
            <a:ext cx="3413314"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Branch details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DBE9AE1-FACE-495B-BD5D-1428978F0D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4573" y="1406769"/>
            <a:ext cx="8609428" cy="4719711"/>
          </a:xfrm>
          <a:prstGeom prst="rect">
            <a:avLst/>
          </a:prstGeom>
          <a:noFill/>
          <a:ln>
            <a:noFill/>
          </a:ln>
        </p:spPr>
      </p:pic>
    </p:spTree>
    <p:extLst>
      <p:ext uri="{BB962C8B-B14F-4D97-AF65-F5344CB8AC3E}">
        <p14:creationId xmlns:p14="http://schemas.microsoft.com/office/powerpoint/2010/main" val="2330881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1159AE7-6E1A-4341-9192-168504E1896B}"/>
              </a:ext>
            </a:extLst>
          </p:cNvPr>
          <p:cNvSpPr txBox="1"/>
          <p:nvPr/>
        </p:nvSpPr>
        <p:spPr>
          <a:xfrm>
            <a:off x="844063" y="858129"/>
            <a:ext cx="2450680"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Update Status:</a:t>
            </a:r>
            <a:endParaRPr lang="en-IN" sz="2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xmlns="" id="{E4DCB088-8957-4823-A491-67C1946863EA}"/>
              </a:ext>
            </a:extLst>
          </p:cNvPr>
          <p:cNvPicPr/>
          <p:nvPr/>
        </p:nvPicPr>
        <p:blipFill>
          <a:blip r:embed="rId2"/>
          <a:stretch>
            <a:fillRect/>
          </a:stretch>
        </p:blipFill>
        <p:spPr>
          <a:xfrm>
            <a:off x="844064" y="1504460"/>
            <a:ext cx="8807936" cy="4693140"/>
          </a:xfrm>
          <a:prstGeom prst="rect">
            <a:avLst/>
          </a:prstGeom>
        </p:spPr>
      </p:pic>
    </p:spTree>
    <p:extLst>
      <p:ext uri="{BB962C8B-B14F-4D97-AF65-F5344CB8AC3E}">
        <p14:creationId xmlns:p14="http://schemas.microsoft.com/office/powerpoint/2010/main" val="89679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D115541-5214-4E25-8047-750687EF7610}"/>
              </a:ext>
            </a:extLst>
          </p:cNvPr>
          <p:cNvSpPr txBox="1"/>
          <p:nvPr/>
        </p:nvSpPr>
        <p:spPr>
          <a:xfrm>
            <a:off x="942535" y="548640"/>
            <a:ext cx="2642493"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3" name="Picture 2">
            <a:extLst>
              <a:ext uri="{FF2B5EF4-FFF2-40B4-BE49-F238E27FC236}">
                <a16:creationId xmlns:a16="http://schemas.microsoft.com/office/drawing/2014/main" xmlns="" id="{BBCBFF4B-673F-4BD9-AF0E-5F53B5CB2F8E}"/>
              </a:ext>
            </a:extLst>
          </p:cNvPr>
          <p:cNvPicPr/>
          <p:nvPr/>
        </p:nvPicPr>
        <p:blipFill>
          <a:blip r:embed="rId2"/>
          <a:stretch>
            <a:fillRect/>
          </a:stretch>
        </p:blipFill>
        <p:spPr>
          <a:xfrm>
            <a:off x="942535" y="1322364"/>
            <a:ext cx="8384345" cy="4811150"/>
          </a:xfrm>
          <a:prstGeom prst="rect">
            <a:avLst/>
          </a:prstGeom>
        </p:spPr>
      </p:pic>
    </p:spTree>
    <p:extLst>
      <p:ext uri="{BB962C8B-B14F-4D97-AF65-F5344CB8AC3E}">
        <p14:creationId xmlns:p14="http://schemas.microsoft.com/office/powerpoint/2010/main" val="32041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02B2886-C939-436E-97F3-60C5F5C4C818}"/>
              </a:ext>
            </a:extLst>
          </p:cNvPr>
          <p:cNvSpPr txBox="1"/>
          <p:nvPr/>
        </p:nvSpPr>
        <p:spPr>
          <a:xfrm>
            <a:off x="576776" y="492370"/>
            <a:ext cx="5393422" cy="830997"/>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Mail is sent to customer</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xmlns="" id="{4023A0A4-47C9-4BF5-B31F-180A44294A40}"/>
              </a:ext>
            </a:extLst>
          </p:cNvPr>
          <p:cNvPicPr/>
          <p:nvPr/>
        </p:nvPicPr>
        <p:blipFill>
          <a:blip r:embed="rId2"/>
          <a:stretch>
            <a:fillRect/>
          </a:stretch>
        </p:blipFill>
        <p:spPr>
          <a:xfrm>
            <a:off x="576775" y="1392701"/>
            <a:ext cx="8422081" cy="4659756"/>
          </a:xfrm>
          <a:prstGeom prst="rect">
            <a:avLst/>
          </a:prstGeom>
        </p:spPr>
      </p:pic>
    </p:spTree>
    <p:extLst>
      <p:ext uri="{BB962C8B-B14F-4D97-AF65-F5344CB8AC3E}">
        <p14:creationId xmlns:p14="http://schemas.microsoft.com/office/powerpoint/2010/main" val="163499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C42E56-61EF-4C05-B88B-F7BFA026C5F7}"/>
              </a:ext>
            </a:extLst>
          </p:cNvPr>
          <p:cNvSpPr txBox="1"/>
          <p:nvPr/>
        </p:nvSpPr>
        <p:spPr>
          <a:xfrm>
            <a:off x="675249" y="281354"/>
            <a:ext cx="8229600" cy="5476371"/>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Conclusion:</a:t>
            </a:r>
          </a:p>
          <a:p>
            <a:endParaRPr lang="en-US" b="1" u="sng" dirty="0">
              <a:latin typeface="Times New Roman" panose="02020603050405020304" pitchFamily="18" charset="0"/>
            </a:endParaRPr>
          </a:p>
          <a:p>
            <a:pPr marR="17145" indent="457200" algn="just">
              <a:lnSpc>
                <a:spcPct val="115000"/>
              </a:lnSpc>
              <a:spcBef>
                <a:spcPts val="450"/>
              </a:spcBef>
              <a:spcAft>
                <a:spcPts val="0"/>
              </a:spcAft>
            </a:pPr>
            <a:r>
              <a:rPr lang="en-US" sz="2200" dirty="0">
                <a:effectLst/>
                <a:latin typeface="Times New Roman" panose="02020603050405020304" pitchFamily="18" charset="0"/>
                <a:ea typeface="Times New Roman" panose="02020603050405020304" pitchFamily="18" charset="0"/>
              </a:rPr>
              <a:t>Using this project “Courier Management System” </a:t>
            </a:r>
            <a:r>
              <a:rPr lang="en-IN" sz="2200" dirty="0">
                <a:effectLst/>
                <a:latin typeface="Times New Roman" panose="02020603050405020304" pitchFamily="18" charset="0"/>
                <a:ea typeface="Calibri" panose="020F0502020204030204" pitchFamily="34" charset="0"/>
              </a:rPr>
              <a:t>reduced as much as possible to avoid errors while entering the data. It also provides error message while entering invalid data. No formal knowledge is needed for the user to use this system.</a:t>
            </a:r>
            <a:endParaRPr lang="en-IN" sz="2200" dirty="0">
              <a:effectLst/>
              <a:latin typeface="Times New Roman" panose="02020603050405020304" pitchFamily="18" charset="0"/>
              <a:ea typeface="Times New Roman" panose="02020603050405020304" pitchFamily="18" charset="0"/>
            </a:endParaRPr>
          </a:p>
          <a:p>
            <a:pPr algn="just">
              <a:lnSpc>
                <a:spcPct val="115000"/>
              </a:lnSpc>
            </a:pP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2200" dirty="0">
                <a:effectLst/>
                <a:latin typeface="Times New Roman" panose="02020603050405020304" pitchFamily="18" charset="0"/>
                <a:ea typeface="Times New Roman" panose="02020603050405020304" pitchFamily="18" charset="0"/>
              </a:rPr>
              <a:t>Courier Management System,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IN" sz="22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b="1" u="sng" dirty="0">
              <a:latin typeface="Times New Roman" panose="02020603050405020304" pitchFamily="18" charset="0"/>
            </a:endParaRPr>
          </a:p>
        </p:txBody>
      </p:sp>
    </p:spTree>
    <p:extLst>
      <p:ext uri="{BB962C8B-B14F-4D97-AF65-F5344CB8AC3E}">
        <p14:creationId xmlns:p14="http://schemas.microsoft.com/office/powerpoint/2010/main" val="429832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5589D6-D978-42F1-AC1A-030B7097EE0E}"/>
              </a:ext>
            </a:extLst>
          </p:cNvPr>
          <p:cNvSpPr txBox="1"/>
          <p:nvPr/>
        </p:nvSpPr>
        <p:spPr>
          <a:xfrm>
            <a:off x="393895" y="675249"/>
            <a:ext cx="9509760" cy="4985980"/>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Future Scope:</a:t>
            </a:r>
          </a:p>
          <a:p>
            <a:endParaRPr lang="en-US" b="1" u="sng" dirty="0">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can give more advance software for Courier Management System including more facilities.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Customer   can online book for parcel pickup.</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1631315" algn="l"/>
              </a:tabLst>
            </a:pPr>
            <a:r>
              <a:rPr lang="en-US" sz="2400" dirty="0">
                <a:effectLst/>
                <a:latin typeface="Times New Roman" panose="02020603050405020304" pitchFamily="18" charset="0"/>
                <a:ea typeface="Times New Roman" panose="02020603050405020304" pitchFamily="18" charset="0"/>
              </a:rPr>
              <a:t>We will host the platform on online servers to make it accessible worldwide.</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Implement the backup mechanism for taking backup of codebase and database on regular basis on different servers.</a:t>
            </a:r>
            <a:endParaRPr lang="en-IN" sz="24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sz="1800" b="1" u="sng"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4886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688DEAF-3422-435D-974E-CA0A5C9A0C80}"/>
              </a:ext>
            </a:extLst>
          </p:cNvPr>
          <p:cNvSpPr txBox="1"/>
          <p:nvPr/>
        </p:nvSpPr>
        <p:spPr>
          <a:xfrm>
            <a:off x="787790" y="450166"/>
            <a:ext cx="8215533" cy="3748719"/>
          </a:xfrm>
          <a:prstGeom prst="rect">
            <a:avLst/>
          </a:prstGeom>
          <a:noFill/>
        </p:spPr>
        <p:txBody>
          <a:bodyPr wrap="square" rtlCol="0">
            <a:spAutoFit/>
          </a:bodyPr>
          <a:lstStyle/>
          <a:p>
            <a:r>
              <a:rPr lang="en-US" sz="3600" b="1" dirty="0">
                <a:effectLst/>
                <a:latin typeface="Times New Roman" panose="02020603050405020304" pitchFamily="18" charset="0"/>
                <a:ea typeface="Times New Roman" panose="02020603050405020304" pitchFamily="18" charset="0"/>
              </a:rPr>
              <a:t>References:</a:t>
            </a:r>
          </a:p>
          <a:p>
            <a:endParaRPr lang="en-US" b="1" u="sng" dirty="0">
              <a:latin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Google for problem solving</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http://www.javatpoint.com/java-tutorial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http://www.tutorialspoint.com/mysql/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httpd.apache.org/docs/2.0/</a:t>
            </a:r>
            <a:r>
              <a:rPr lang="en-IN" sz="2400" dirty="0" err="1">
                <a:effectLst/>
                <a:latin typeface="Times New Roman" panose="02020603050405020304" pitchFamily="18" charset="0"/>
                <a:ea typeface="Calibri" panose="020F0502020204030204" pitchFamily="34" charset="0"/>
              </a:rPr>
              <a:t>misc</a:t>
            </a:r>
            <a:r>
              <a:rPr lang="en-IN" sz="2400" dirty="0">
                <a:effectLst/>
                <a:latin typeface="Times New Roman" panose="02020603050405020304" pitchFamily="18" charset="0"/>
                <a:ea typeface="Calibri" panose="020F0502020204030204" pitchFamily="34" charset="0"/>
              </a:rPr>
              <a:t>/tutorials.html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rPr>
              <a:t>Head First Java 2nd Edition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https://www.bezkoder.com/jpa-one-to-many/</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81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832B49E-42B6-4ACF-8ED3-C15B1FC08595}"/>
              </a:ext>
            </a:extLst>
          </p:cNvPr>
          <p:cNvSpPr txBox="1"/>
          <p:nvPr/>
        </p:nvSpPr>
        <p:spPr>
          <a:xfrm>
            <a:off x="3802743" y="1988457"/>
            <a:ext cx="3813865" cy="1015663"/>
          </a:xfrm>
          <a:prstGeom prst="rect">
            <a:avLst/>
          </a:prstGeom>
          <a:noFill/>
        </p:spPr>
        <p:txBody>
          <a:bodyPr wrap="none" rtlCol="0">
            <a:spAutoFit/>
          </a:bodyPr>
          <a:lstStyle/>
          <a:p>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120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E39993E-0B08-4B3B-95F2-3C80A5DAB7F3}"/>
              </a:ext>
            </a:extLst>
          </p:cNvPr>
          <p:cNvSpPr txBox="1"/>
          <p:nvPr/>
        </p:nvSpPr>
        <p:spPr>
          <a:xfrm>
            <a:off x="435429" y="700202"/>
            <a:ext cx="10406741" cy="5781391"/>
          </a:xfrm>
          <a:prstGeom prst="rect">
            <a:avLst/>
          </a:prstGeom>
          <a:noFill/>
        </p:spPr>
        <p:txBody>
          <a:bodyPr wrap="square">
            <a:spAutoFit/>
          </a:bodyPr>
          <a:lstStyle/>
          <a:p>
            <a:pPr>
              <a:lnSpc>
                <a:spcPct val="115000"/>
              </a:lnSpc>
              <a:spcAft>
                <a:spcPts val="800"/>
              </a:spcAft>
            </a:pPr>
            <a:endParaRPr lang="en-US" sz="1800" b="1" dirty="0">
              <a:effectLst/>
              <a:latin typeface="Times New Roman" panose="02020603050405020304" pitchFamily="18" charset="0"/>
              <a:ea typeface="Times New Roman" panose="02020603050405020304" pitchFamily="18" charset="0"/>
            </a:endParaRPr>
          </a:p>
          <a:p>
            <a:pPr>
              <a:lnSpc>
                <a:spcPct val="115000"/>
              </a:lnSpc>
              <a:spcAft>
                <a:spcPts val="800"/>
              </a:spcAft>
            </a:pPr>
            <a:r>
              <a:rPr lang="en-US" sz="2400" b="1" dirty="0">
                <a:effectLst/>
                <a:latin typeface="Times New Roman" panose="02020603050405020304" pitchFamily="18" charset="0"/>
                <a:ea typeface="Times New Roman" panose="02020603050405020304" pitchFamily="18" charset="0"/>
              </a:rPr>
              <a:t>Admin</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Dashboard</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customer and parcel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Add branch details.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Update Parcel status..</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Parcel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Customer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Staff List and branch list.</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Report</a:t>
            </a:r>
            <a:endParaRPr lang="en-US" sz="2400" dirty="0">
              <a:latin typeface="Times New Roman" panose="02020603050405020304" pitchFamily="18" charset="0"/>
              <a:ea typeface="Times New Roman" panose="02020603050405020304" pitchFamily="18" charset="0"/>
            </a:endParaRPr>
          </a:p>
          <a:p>
            <a:pPr lvl="0">
              <a:lnSpc>
                <a:spcPct val="115000"/>
              </a:lnSpc>
            </a:pPr>
            <a:r>
              <a:rPr lang="en-US" sz="2400" b="1" dirty="0">
                <a:effectLst/>
                <a:latin typeface="Times New Roman" panose="02020603050405020304" pitchFamily="18" charset="0"/>
                <a:ea typeface="Times New Roman" panose="02020603050405020304" pitchFamily="18" charset="0"/>
              </a:rPr>
              <a:t>Customer</a:t>
            </a:r>
            <a:endParaRPr lang="en-IN" sz="24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Track Parcel</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xmlns="" id="{7E38AFB7-44AE-4E48-A9F5-7A1332020A05}"/>
              </a:ext>
            </a:extLst>
          </p:cNvPr>
          <p:cNvSpPr txBox="1"/>
          <p:nvPr/>
        </p:nvSpPr>
        <p:spPr>
          <a:xfrm>
            <a:off x="808092" y="377037"/>
            <a:ext cx="1962397"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Modules</a:t>
            </a:r>
            <a:r>
              <a:rPr lang="en-IN" b="1" dirty="0"/>
              <a:t>:</a:t>
            </a:r>
          </a:p>
        </p:txBody>
      </p:sp>
    </p:spTree>
    <p:extLst>
      <p:ext uri="{BB962C8B-B14F-4D97-AF65-F5344CB8AC3E}">
        <p14:creationId xmlns:p14="http://schemas.microsoft.com/office/powerpoint/2010/main" val="804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29DC129-AFB3-4A06-BCC1-41BEF9AEB35B}"/>
              </a:ext>
            </a:extLst>
          </p:cNvPr>
          <p:cNvSpPr txBox="1"/>
          <p:nvPr/>
        </p:nvSpPr>
        <p:spPr>
          <a:xfrm>
            <a:off x="464458" y="501908"/>
            <a:ext cx="9361713" cy="427809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t>
            </a:r>
          </a:p>
          <a:p>
            <a:endParaRPr lang="en-IN"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b="0" i="0" dirty="0">
              <a:solidFill>
                <a:schemeClr val="bg1"/>
              </a:solidFill>
              <a:effectLst/>
              <a:latin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21A209E1-F61A-42E0-92B3-1D8B1A843C7E}"/>
              </a:ext>
            </a:extLst>
          </p:cNvPr>
          <p:cNvSpPr txBox="1"/>
          <p:nvPr/>
        </p:nvSpPr>
        <p:spPr>
          <a:xfrm>
            <a:off x="464458" y="1524000"/>
            <a:ext cx="8752113" cy="5262979"/>
          </a:xfrm>
          <a:prstGeom prst="rect">
            <a:avLst/>
          </a:prstGeom>
          <a:noFill/>
        </p:spPr>
        <p:txBody>
          <a:bodyPr wrap="square" rtlCol="0">
            <a:spAutoFit/>
          </a:bodyPr>
          <a:lstStyle/>
          <a:p>
            <a:r>
              <a:rPr lang="en-US" sz="2400" b="1" i="0" dirty="0">
                <a:solidFill>
                  <a:srgbClr val="202124"/>
                </a:solidFill>
                <a:effectLst/>
                <a:latin typeface="Times New Roman" panose="02020603050405020304" pitchFamily="18" charset="0"/>
                <a:cs typeface="Times New Roman" panose="02020603050405020304" pitchFamily="18" charset="0"/>
              </a:rPr>
              <a:t>Spring-Boot :</a:t>
            </a:r>
          </a:p>
          <a:p>
            <a:r>
              <a:rPr lang="en-US" sz="2400" i="0" dirty="0">
                <a:solidFill>
                  <a:srgbClr val="202124"/>
                </a:solidFill>
                <a:effectLst/>
                <a:latin typeface="Times New Roman" panose="02020603050405020304" pitchFamily="18" charset="0"/>
                <a:cs typeface="Times New Roman" panose="02020603050405020304" pitchFamily="18" charset="0"/>
              </a:rPr>
              <a:t>It provides a flexible way to configure java </a:t>
            </a:r>
            <a:r>
              <a:rPr lang="en-US" sz="2400" dirty="0">
                <a:solidFill>
                  <a:srgbClr val="202124"/>
                </a:solidFill>
                <a:latin typeface="Times New Roman" panose="02020603050405020304" pitchFamily="18" charset="0"/>
                <a:cs typeface="Times New Roman" panose="02020603050405020304" pitchFamily="18" charset="0"/>
              </a:rPr>
              <a:t>B</a:t>
            </a:r>
            <a:r>
              <a:rPr lang="en-US" sz="2400" i="0" dirty="0">
                <a:solidFill>
                  <a:srgbClr val="202124"/>
                </a:solidFill>
                <a:effectLst/>
                <a:latin typeface="Times New Roman" panose="02020603050405020304" pitchFamily="18" charset="0"/>
                <a:cs typeface="Times New Roman" panose="02020603050405020304" pitchFamily="18" charset="0"/>
              </a:rPr>
              <a:t>eans,XML configuration and database tra</a:t>
            </a:r>
            <a:r>
              <a:rPr lang="en-US" sz="2400" dirty="0">
                <a:solidFill>
                  <a:srgbClr val="202124"/>
                </a:solidFill>
                <a:latin typeface="Times New Roman" panose="02020603050405020304" pitchFamily="18" charset="0"/>
                <a:cs typeface="Times New Roman" panose="02020603050405020304" pitchFamily="18" charset="0"/>
              </a:rPr>
              <a:t>nsactions.</a:t>
            </a:r>
            <a:r>
              <a:rPr lang="en-US" sz="2400" b="0" i="0" dirty="0">
                <a:effectLst/>
                <a:latin typeface="Times New Roman" panose="02020603050405020304" pitchFamily="18" charset="0"/>
                <a:cs typeface="Times New Roman" panose="02020603050405020304" pitchFamily="18" charset="0"/>
              </a:rPr>
              <a:t>The main goal of the </a:t>
            </a:r>
            <a:r>
              <a:rPr lang="en-US" sz="2400" i="0" dirty="0">
                <a:effectLst/>
                <a:latin typeface="Times New Roman" panose="02020603050405020304" pitchFamily="18" charset="0"/>
                <a:cs typeface="Times New Roman" panose="02020603050405020304" pitchFamily="18" charset="0"/>
              </a:rPr>
              <a:t>Spring Boot </a:t>
            </a:r>
            <a:r>
              <a:rPr lang="en-US" sz="2400" b="0" i="0" dirty="0">
                <a:effectLst/>
                <a:latin typeface="Times New Roman" panose="02020603050405020304" pitchFamily="18" charset="0"/>
                <a:cs typeface="Times New Roman" panose="02020603050405020304" pitchFamily="18" charset="0"/>
              </a:rPr>
              <a:t>framework is to reduce overall development time and increase efficiency</a:t>
            </a:r>
            <a:r>
              <a:rPr lang="en-US" sz="2400" b="1" dirty="0">
                <a:solidFill>
                  <a:srgbClr val="202124"/>
                </a:solidFill>
                <a:latin typeface="Times New Roman" panose="02020603050405020304" pitchFamily="18" charset="0"/>
                <a:cs typeface="Times New Roman" panose="02020603050405020304" pitchFamily="18" charset="0"/>
              </a:rPr>
              <a:t>.</a:t>
            </a:r>
          </a:p>
          <a:p>
            <a:endParaRPr lang="en-US" sz="2400" b="1" i="0" dirty="0">
              <a:solidFill>
                <a:srgbClr val="202124"/>
              </a:solidFill>
              <a:effectLst/>
              <a:latin typeface="Times New Roman" panose="02020603050405020304" pitchFamily="18" charset="0"/>
              <a:cs typeface="Times New Roman" panose="02020603050405020304" pitchFamily="18" charset="0"/>
            </a:endParaRPr>
          </a:p>
          <a:p>
            <a:r>
              <a:rPr lang="en-US" sz="2400" b="1" dirty="0">
                <a:solidFill>
                  <a:srgbClr val="202124"/>
                </a:solidFill>
                <a:latin typeface="Times New Roman" panose="02020603050405020304" pitchFamily="18" charset="0"/>
                <a:cs typeface="Times New Roman" panose="02020603050405020304" pitchFamily="18" charset="0"/>
              </a:rPr>
              <a:t>React</a:t>
            </a:r>
            <a:r>
              <a:rPr lang="en-US" sz="2400" dirty="0">
                <a:solidFill>
                  <a:srgbClr val="202124"/>
                </a:solidFill>
                <a:latin typeface="Times New Roman" panose="02020603050405020304" pitchFamily="18" charset="0"/>
                <a:cs typeface="Times New Roman" panose="02020603050405020304" pitchFamily="18" charset="0"/>
              </a:rPr>
              <a:t> </a:t>
            </a:r>
            <a:r>
              <a:rPr lang="en-US" sz="2400" b="1" dirty="0">
                <a:solidFill>
                  <a:srgbClr val="202124"/>
                </a:solidFill>
                <a:latin typeface="Times New Roman" panose="02020603050405020304" pitchFamily="18" charset="0"/>
                <a:cs typeface="Times New Roman" panose="02020603050405020304" pitchFamily="18" charset="0"/>
              </a:rPr>
              <a:t>:</a:t>
            </a:r>
          </a:p>
          <a:p>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allows developers to create large web applications that can change data, without reloading the page. The main purpose of </a:t>
            </a:r>
            <a:r>
              <a:rPr lang="en-US" sz="2400" i="0" dirty="0">
                <a:effectLst/>
                <a:latin typeface="Times New Roman" panose="02020603050405020304" pitchFamily="18" charset="0"/>
                <a:cs typeface="Times New Roman" panose="02020603050405020304" pitchFamily="18" charset="0"/>
              </a:rPr>
              <a:t>React</a:t>
            </a:r>
            <a:r>
              <a:rPr lang="en-US" sz="2400" b="0" i="0" dirty="0">
                <a:effectLst/>
                <a:latin typeface="Times New Roman" panose="02020603050405020304" pitchFamily="18" charset="0"/>
                <a:cs typeface="Times New Roman" panose="02020603050405020304" pitchFamily="18" charset="0"/>
              </a:rPr>
              <a:t> is to be fast, scalable, and simple.</a:t>
            </a:r>
            <a:endParaRPr lang="en-US" sz="2400" b="1" i="0" dirty="0">
              <a:solidFill>
                <a:srgbClr val="202124"/>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Mysql :</a:t>
            </a:r>
          </a:p>
          <a:p>
            <a:r>
              <a:rPr lang="en-IN" sz="2400" dirty="0">
                <a:latin typeface="Times New Roman" panose="02020603050405020304" pitchFamily="18" charset="0"/>
                <a:cs typeface="Times New Roman" panose="02020603050405020304" pitchFamily="18" charset="0"/>
              </a:rPr>
              <a:t>Mysql is an open source relational database management system so it gives high performance and strong data protection</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1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CA2FE8-0889-4B13-A78D-4192C7CCBFAE}"/>
              </a:ext>
            </a:extLst>
          </p:cNvPr>
          <p:cNvSpPr txBox="1"/>
          <p:nvPr/>
        </p:nvSpPr>
        <p:spPr>
          <a:xfrm>
            <a:off x="675249" y="642686"/>
            <a:ext cx="4426201" cy="92333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Features</a:t>
            </a:r>
            <a:r>
              <a:rPr lang="en-IN" sz="3600" dirty="0"/>
              <a:t>:</a:t>
            </a:r>
          </a:p>
          <a:p>
            <a:endParaRPr lang="en-IN" dirty="0"/>
          </a:p>
        </p:txBody>
      </p:sp>
      <p:sp>
        <p:nvSpPr>
          <p:cNvPr id="3" name="TextBox 2">
            <a:extLst>
              <a:ext uri="{FF2B5EF4-FFF2-40B4-BE49-F238E27FC236}">
                <a16:creationId xmlns:a16="http://schemas.microsoft.com/office/drawing/2014/main" xmlns="" id="{2A588BA3-EF83-4845-8390-21FEA125BA3C}"/>
              </a:ext>
            </a:extLst>
          </p:cNvPr>
          <p:cNvSpPr txBox="1"/>
          <p:nvPr/>
        </p:nvSpPr>
        <p:spPr>
          <a:xfrm>
            <a:off x="785608" y="1104351"/>
            <a:ext cx="9200271" cy="529375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Admin</a:t>
            </a:r>
            <a:r>
              <a:rPr lang="en-IN" sz="2400" dirty="0">
                <a:latin typeface="Times New Roman" panose="02020603050405020304" pitchFamily="18" charset="0"/>
                <a:cs typeface="Times New Roman" panose="02020603050405020304" pitchFamily="18" charset="0"/>
              </a:rPr>
              <a:t>:</a:t>
            </a:r>
          </a:p>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Admin login using some credentials such as registered email id and password.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Customer Detail</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Admin can add all customer details such as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Name,Email,Mobileno</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etc.</a:t>
            </a:r>
          </a:p>
          <a:p>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Add parcel details:</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add parcel details. The shipping amount is calculated based on weight of parcel and distance from source to destination. </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147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BA4319E-B74B-41A3-880E-7A1F6D9BE243}"/>
              </a:ext>
            </a:extLst>
          </p:cNvPr>
          <p:cNvSpPr txBox="1"/>
          <p:nvPr/>
        </p:nvSpPr>
        <p:spPr>
          <a:xfrm>
            <a:off x="-154744" y="393896"/>
            <a:ext cx="11254153" cy="595304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status:</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update the status of Parcel.</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Add Staff</a:t>
            </a: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will add office staff and delivery staff.</a:t>
            </a:r>
          </a:p>
          <a:p>
            <a:pPr marL="761365" indent="-229235" algn="just">
              <a:lnSpc>
                <a:spcPct val="115000"/>
              </a:lnSpc>
              <a:spcBef>
                <a:spcPts val="5"/>
              </a:spcBef>
              <a:spcAft>
                <a:spcPts val="0"/>
              </a:spcAft>
              <a:tabLst>
                <a:tab pos="330200" algn="l"/>
              </a:tabLst>
            </a:pPr>
            <a:endPar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US" sz="2400" b="1" u="none" strike="noStrike"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Parcel list:</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0" u="none" strike="noStrike" kern="0"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Admin can view information related to parcel which is stored in database</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b="1" u="sng" kern="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Parcel Tracking:</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Customer will be able to track parcel status. Customer will be able to track deliver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using unique tracking id presented to them. Status can be changed by admin.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kern="0" dirty="0">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317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D3A2901-73AC-41CE-A6BE-8B3BCED7E51B}"/>
              </a:ext>
            </a:extLst>
          </p:cNvPr>
          <p:cNvSpPr txBox="1"/>
          <p:nvPr/>
        </p:nvSpPr>
        <p:spPr>
          <a:xfrm>
            <a:off x="391886" y="537029"/>
            <a:ext cx="8723085" cy="5041380"/>
          </a:xfrm>
          <a:prstGeom prst="rect">
            <a:avLst/>
          </a:prstGeom>
          <a:noFill/>
        </p:spPr>
        <p:txBody>
          <a:bodyPr wrap="square" rtlCol="0">
            <a:spAutoFit/>
          </a:bodyPr>
          <a:lstStyle/>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Staff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Admin can view information related to staff.</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Customer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customer</a:t>
            </a:r>
            <a:endParaRPr lang="en-IN" sz="2400" kern="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Add Branch</a:t>
            </a:r>
            <a:r>
              <a:rPr lang="en-IN" sz="2400" kern="0" dirty="0">
                <a:uFill>
                  <a:solidFill>
                    <a:srgbClr val="000000"/>
                  </a:solidFill>
                </a:uFill>
                <a:latin typeface="Times New Roman" panose="02020603050405020304" pitchFamily="18" charset="0"/>
                <a:ea typeface="Times New Roman" panose="02020603050405020304" pitchFamily="18" charset="0"/>
              </a:rPr>
              <a: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add branch details .</a:t>
            </a:r>
          </a:p>
          <a:p>
            <a:pPr marL="761365" indent="-229235" algn="just">
              <a:lnSpc>
                <a:spcPct val="115000"/>
              </a:lnSpc>
              <a:spcBef>
                <a:spcPts val="5"/>
              </a:spcBef>
              <a:spcAft>
                <a:spcPts val="0"/>
              </a:spcAft>
              <a:tabLst>
                <a:tab pos="330200" algn="l"/>
              </a:tabLst>
            </a:pPr>
            <a:endParaRPr lang="en-IN" sz="2400" kern="0" dirty="0">
              <a:uFill>
                <a:solidFill>
                  <a:srgbClr val="000000"/>
                </a:solidFill>
              </a:uFill>
              <a:latin typeface="Times New Roman" panose="02020603050405020304" pitchFamily="18" charset="0"/>
              <a:ea typeface="Times New Roman" panose="02020603050405020304" pitchFamily="18" charset="0"/>
            </a:endParaRPr>
          </a:p>
          <a:p>
            <a:pPr marL="761365" indent="-229235" algn="just">
              <a:lnSpc>
                <a:spcPct val="115000"/>
              </a:lnSpc>
              <a:spcBef>
                <a:spcPts val="5"/>
              </a:spcBef>
              <a:spcAft>
                <a:spcPts val="0"/>
              </a:spcAft>
              <a:tabLst>
                <a:tab pos="330200" algn="l"/>
              </a:tabLst>
            </a:pPr>
            <a:r>
              <a:rPr lang="en-IN" sz="2400" b="1" kern="0" dirty="0">
                <a:uFill>
                  <a:solidFill>
                    <a:srgbClr val="000000"/>
                  </a:solidFill>
                </a:uFill>
                <a:latin typeface="Times New Roman" panose="02020603050405020304" pitchFamily="18" charset="0"/>
                <a:ea typeface="Times New Roman" panose="02020603050405020304" pitchFamily="18" charset="0"/>
              </a:rPr>
              <a:t>Branch list:</a:t>
            </a:r>
          </a:p>
          <a:p>
            <a:pPr marL="761365" indent="-229235" algn="just">
              <a:lnSpc>
                <a:spcPct val="115000"/>
              </a:lnSpc>
              <a:spcBef>
                <a:spcPts val="5"/>
              </a:spcBef>
              <a:spcAft>
                <a:spcPts val="0"/>
              </a:spcAft>
              <a:tabLst>
                <a:tab pos="330200" algn="l"/>
              </a:tabLst>
            </a:pPr>
            <a:r>
              <a:rPr lang="en-IN" sz="2400" kern="0" dirty="0">
                <a:uFill>
                  <a:solidFill>
                    <a:srgbClr val="000000"/>
                  </a:solidFill>
                </a:uFill>
                <a:latin typeface="Times New Roman" panose="02020603050405020304" pitchFamily="18" charset="0"/>
                <a:ea typeface="Times New Roman" panose="02020603050405020304" pitchFamily="18" charset="0"/>
              </a:rPr>
              <a:t>	Admin can view information of all branches added</a:t>
            </a:r>
            <a:r>
              <a:rPr lang="en-IN" kern="0" dirty="0">
                <a:uFill>
                  <a:solidFill>
                    <a:srgbClr val="000000"/>
                  </a:solidFill>
                </a:uFill>
                <a:latin typeface="Times New Roman" panose="02020603050405020304" pitchFamily="18" charset="0"/>
                <a:ea typeface="Times New Roman" panose="02020603050405020304" pitchFamily="18" charset="0"/>
              </a:rPr>
              <a:t>.</a:t>
            </a:r>
          </a:p>
          <a:p>
            <a:endParaRPr lang="en-IN" dirty="0"/>
          </a:p>
        </p:txBody>
      </p:sp>
    </p:spTree>
    <p:extLst>
      <p:ext uri="{BB962C8B-B14F-4D97-AF65-F5344CB8AC3E}">
        <p14:creationId xmlns:p14="http://schemas.microsoft.com/office/powerpoint/2010/main" val="234769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4AF777D-D66A-4E36-BA09-B6F5B0D82D26}"/>
              </a:ext>
            </a:extLst>
          </p:cNvPr>
          <p:cNvSpPr txBox="1"/>
          <p:nvPr/>
        </p:nvSpPr>
        <p:spPr>
          <a:xfrm>
            <a:off x="961516" y="592630"/>
            <a:ext cx="8567226" cy="609397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Customer:</a:t>
            </a:r>
          </a:p>
          <a:p>
            <a:endParaRPr lang="en-IN" sz="2400" b="1" dirty="0"/>
          </a:p>
          <a:p>
            <a:r>
              <a:rPr lang="en-IN" sz="2400" b="1" dirty="0">
                <a:latin typeface="Times New Roman" panose="02020603050405020304" pitchFamily="18" charset="0"/>
                <a:cs typeface="Times New Roman" panose="02020603050405020304" pitchFamily="18" charset="0"/>
              </a:rPr>
              <a:t>Track parcel:</a:t>
            </a:r>
          </a:p>
          <a:p>
            <a:r>
              <a:rPr lang="en-IN" sz="2400" dirty="0">
                <a:latin typeface="Times New Roman" panose="02020603050405020304" pitchFamily="18" charset="0"/>
                <a:cs typeface="Times New Roman" panose="02020603050405020304" pitchFamily="18" charset="0"/>
              </a:rPr>
              <a:t>When parcel is accepted then mail is sent to Customer.In that mail tracking id and link is sent so that customer and customer Can track parcel using that link.</a:t>
            </a:r>
          </a:p>
          <a:p>
            <a:endParaRPr lang="en-IN"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couriered items have multiple statuses which are the "Item Accepted by Courier", "Collected", "Shipped", "In-Transit", "Arrived At Destination", "Out for Delivery", "Delivered" and "Unsuccessful Delivery Attempt". These statuses will help to determine the movement of the parcel. </a:t>
            </a:r>
            <a:endParaRPr lang="en-IN" sz="2400" dirty="0">
              <a:latin typeface="Times New Roman" panose="02020603050405020304" pitchFamily="18" charset="0"/>
              <a:cs typeface="Times New Roman" panose="02020603050405020304" pitchFamily="18" charset="0"/>
            </a:endParaRPr>
          </a:p>
          <a:p>
            <a:endParaRPr lang="en-IN" dirty="0"/>
          </a:p>
          <a:p>
            <a:r>
              <a:rPr lang="en-IN" sz="1800"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19819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FA538DF-DE38-4BB4-B5CD-4699D5F65254}"/>
              </a:ext>
            </a:extLst>
          </p:cNvPr>
          <p:cNvSpPr txBox="1"/>
          <p:nvPr/>
        </p:nvSpPr>
        <p:spPr>
          <a:xfrm>
            <a:off x="662152" y="520262"/>
            <a:ext cx="1435008" cy="369332"/>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ER Diagram</a:t>
            </a:r>
            <a:endParaRPr lang="en-IN" b="1" dirty="0"/>
          </a:p>
        </p:txBody>
      </p:sp>
      <p:pic>
        <p:nvPicPr>
          <p:cNvPr id="4" name="Picture 3">
            <a:extLst>
              <a:ext uri="{FF2B5EF4-FFF2-40B4-BE49-F238E27FC236}">
                <a16:creationId xmlns:a16="http://schemas.microsoft.com/office/drawing/2014/main" xmlns="" id="{00DCB511-7213-471B-88D2-F8928B1318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7160" y="1308538"/>
            <a:ext cx="6526578" cy="4918841"/>
          </a:xfrm>
          <a:prstGeom prst="rect">
            <a:avLst/>
          </a:prstGeom>
          <a:noFill/>
          <a:ln>
            <a:noFill/>
          </a:ln>
        </p:spPr>
      </p:pic>
    </p:spTree>
    <p:extLst>
      <p:ext uri="{BB962C8B-B14F-4D97-AF65-F5344CB8AC3E}">
        <p14:creationId xmlns:p14="http://schemas.microsoft.com/office/powerpoint/2010/main" val="23145980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447</Words>
  <Application>Microsoft Office PowerPoint</Application>
  <PresentationFormat>Custom</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dc:creator>
  <cp:lastModifiedBy>Dell</cp:lastModifiedBy>
  <cp:revision>45</cp:revision>
  <dcterms:created xsi:type="dcterms:W3CDTF">2022-04-10T10:31:16Z</dcterms:created>
  <dcterms:modified xsi:type="dcterms:W3CDTF">2022-04-13T10:53:18Z</dcterms:modified>
</cp:coreProperties>
</file>