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62" r:id="rId2"/>
    <p:sldId id="463" r:id="rId3"/>
    <p:sldId id="464"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9/13/2020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810000" y="35739"/>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NoSQL</a:t>
            </a:r>
            <a:r>
              <a:rPr lang="en-US" sz="1200" dirty="0"/>
              <a:t> Database</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28600" y="1600200"/>
            <a:ext cx="8763000" cy="1820862"/>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err="1">
                <a:solidFill>
                  <a:srgbClr val="FF0000"/>
                </a:solidFill>
              </a:rPr>
              <a:t>NoSQL</a:t>
            </a:r>
            <a:r>
              <a:rPr lang="en-US" sz="1200" dirty="0">
                <a:solidFill>
                  <a:srgbClr val="FF0000"/>
                </a:solidFill>
              </a:rPr>
              <a:t> </a:t>
            </a:r>
            <a:r>
              <a:rPr lang="en-US" sz="1200" dirty="0"/>
              <a:t>is a non-relational DMS, that does not require a fixed schema, avoids joins, and is easy to scale.</a:t>
            </a:r>
          </a:p>
          <a:p>
            <a:pPr marL="171450" indent="-171450">
              <a:buFont typeface="Wingdings" pitchFamily="2" charset="2"/>
              <a:buChar char="ü"/>
            </a:pPr>
            <a:endParaRPr lang="en-US" sz="1200" dirty="0"/>
          </a:p>
          <a:p>
            <a:pPr marL="171450" indent="-171450">
              <a:buFont typeface="Wingdings" pitchFamily="2" charset="2"/>
              <a:buChar char="ü"/>
            </a:pPr>
            <a:r>
              <a:rPr lang="en-US" sz="1200" dirty="0" err="1">
                <a:solidFill>
                  <a:srgbClr val="FF0000"/>
                </a:solidFill>
              </a:rPr>
              <a:t>NoSQL</a:t>
            </a:r>
            <a:r>
              <a:rPr lang="en-US" sz="1200" dirty="0">
                <a:solidFill>
                  <a:srgbClr val="FF0000"/>
                </a:solidFill>
              </a:rPr>
              <a:t> </a:t>
            </a:r>
            <a:r>
              <a:rPr lang="en-US" sz="1200" dirty="0"/>
              <a:t>database is used for distributed data stores with humongous data storage needs. </a:t>
            </a:r>
            <a:r>
              <a:rPr lang="en-US" sz="1200" dirty="0" err="1"/>
              <a:t>NoSQL</a:t>
            </a:r>
            <a:r>
              <a:rPr lang="en-US" sz="1200" dirty="0"/>
              <a:t> is used for Big data and real-time web apps. For example, companies like Twitter, Facebook, Google that collect terabytes of user data every single day.</a:t>
            </a:r>
          </a:p>
          <a:p>
            <a:pPr marL="171450" indent="-171450">
              <a:buFont typeface="Wingdings" pitchFamily="2" charset="2"/>
              <a:buChar char="ü"/>
            </a:pPr>
            <a:endParaRPr lang="en-US" sz="1200" dirty="0"/>
          </a:p>
          <a:p>
            <a:pPr marL="171450" indent="-171450">
              <a:buFont typeface="Wingdings" pitchFamily="2" charset="2"/>
              <a:buChar char="ü"/>
            </a:pPr>
            <a:r>
              <a:rPr lang="en-US" sz="1200" dirty="0" err="1">
                <a:solidFill>
                  <a:srgbClr val="FF0000"/>
                </a:solidFill>
              </a:rPr>
              <a:t>NoSQL</a:t>
            </a:r>
            <a:r>
              <a:rPr lang="en-US" sz="1200" dirty="0">
                <a:solidFill>
                  <a:srgbClr val="FF0000"/>
                </a:solidFill>
              </a:rPr>
              <a:t> </a:t>
            </a:r>
            <a:r>
              <a:rPr lang="en-US" sz="1200" dirty="0"/>
              <a:t>database stands for "Not Only SQL" or "Not SQL."</a:t>
            </a:r>
          </a:p>
        </p:txBody>
      </p:sp>
      <p:sp>
        <p:nvSpPr>
          <p:cNvPr id="8" name="Rectangle 7"/>
          <p:cNvSpPr/>
          <p:nvPr/>
        </p:nvSpPr>
        <p:spPr>
          <a:xfrm>
            <a:off x="228600" y="1295400"/>
            <a:ext cx="1181927"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What is </a:t>
            </a:r>
            <a:r>
              <a:rPr lang="en-US" sz="1200" dirty="0" err="1"/>
              <a:t>NoSQL</a:t>
            </a:r>
            <a:r>
              <a:rPr lang="en-US" sz="1200" dirty="0"/>
              <a:t>?</a:t>
            </a:r>
          </a:p>
        </p:txBody>
      </p:sp>
    </p:spTree>
    <p:extLst>
      <p:ext uri="{BB962C8B-B14F-4D97-AF65-F5344CB8AC3E}">
        <p14:creationId xmlns:p14="http://schemas.microsoft.com/office/powerpoint/2010/main" val="339230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810000" y="35739"/>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NoSQL</a:t>
            </a:r>
            <a:r>
              <a:rPr lang="en-US" sz="1200" dirty="0"/>
              <a:t> Database</a:t>
            </a:r>
          </a:p>
        </p:txBody>
      </p:sp>
      <p:sp>
        <p:nvSpPr>
          <p:cNvPr id="5" name="AutoShape 2" descr="Image result for xml symbol"/>
          <p:cNvSpPr>
            <a:spLocks noChangeAspect="1" noChangeArrowheads="1"/>
          </p:cNvSpPr>
          <p:nvPr/>
        </p:nvSpPr>
        <p:spPr bwMode="auto">
          <a:xfrm>
            <a:off x="631825" y="14493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03200" y="1752600"/>
            <a:ext cx="8763000" cy="19050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Wingdings" pitchFamily="2" charset="2"/>
              <a:buChar char="ü"/>
            </a:pPr>
            <a:r>
              <a:rPr lang="en-US" sz="1200" dirty="0"/>
              <a:t>The concept of </a:t>
            </a:r>
            <a:r>
              <a:rPr lang="en-US" sz="1200" dirty="0" err="1"/>
              <a:t>NoSQL</a:t>
            </a:r>
            <a:r>
              <a:rPr lang="en-US" sz="1200" dirty="0"/>
              <a:t> databases became popular with Internet giants like Google, Facebook, Amazon, etc. who deal with huge volumes of data. The system response time becomes slow when you use RDBMS for massive volumes of data.</a:t>
            </a:r>
          </a:p>
          <a:p>
            <a:pPr marL="228600" indent="-228600">
              <a:buFont typeface="Wingdings" pitchFamily="2" charset="2"/>
              <a:buChar char="ü"/>
            </a:pPr>
            <a:endParaRPr lang="en-US" sz="1200" dirty="0"/>
          </a:p>
          <a:p>
            <a:pPr marL="228600" indent="-228600">
              <a:buFont typeface="Wingdings" pitchFamily="2" charset="2"/>
              <a:buChar char="ü"/>
            </a:pPr>
            <a:r>
              <a:rPr lang="en-US" sz="1200" dirty="0"/>
              <a:t>To resolve this problem, we could "scale up" our systems by upgrading our existing hardware. This process is expensive.</a:t>
            </a:r>
            <a:br>
              <a:rPr lang="en-US" sz="1200" dirty="0"/>
            </a:br>
            <a:endParaRPr lang="en-US" sz="1200" dirty="0"/>
          </a:p>
          <a:p>
            <a:pPr marL="228600" indent="-228600">
              <a:buFont typeface="Wingdings" pitchFamily="2" charset="2"/>
              <a:buChar char="ü"/>
            </a:pPr>
            <a:r>
              <a:rPr lang="en-US" sz="1200" dirty="0"/>
              <a:t>The alternative for this issue is to distribute database load on multiple hosts whenever the load increases. This method is known as "scaling out.“</a:t>
            </a:r>
          </a:p>
          <a:p>
            <a:pPr marL="228600" indent="-228600">
              <a:buFont typeface="Wingdings" pitchFamily="2" charset="2"/>
              <a:buChar char="ü"/>
            </a:pPr>
            <a:endParaRPr lang="en-US" sz="1200" dirty="0"/>
          </a:p>
          <a:p>
            <a:pPr marL="228600" indent="-228600">
              <a:buFont typeface="Wingdings" pitchFamily="2" charset="2"/>
              <a:buChar char="ü"/>
            </a:pPr>
            <a:r>
              <a:rPr lang="en-US" sz="1200" dirty="0" err="1"/>
              <a:t>NoSQL</a:t>
            </a:r>
            <a:r>
              <a:rPr lang="en-US" sz="1200" dirty="0"/>
              <a:t> database is non-relational, so it scales out better than relational databases as they are designed with web applications in mind.</a:t>
            </a:r>
          </a:p>
        </p:txBody>
      </p:sp>
      <p:sp>
        <p:nvSpPr>
          <p:cNvPr id="8" name="Rectangle 7"/>
          <p:cNvSpPr/>
          <p:nvPr/>
        </p:nvSpPr>
        <p:spPr>
          <a:xfrm>
            <a:off x="203200" y="1447800"/>
            <a:ext cx="101066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Why </a:t>
            </a:r>
            <a:r>
              <a:rPr lang="en-US" sz="1200" b="1" dirty="0" err="1"/>
              <a:t>NoSQL</a:t>
            </a:r>
            <a:r>
              <a:rPr lang="en-US" sz="1200" b="1" dirty="0"/>
              <a:t>?</a:t>
            </a:r>
          </a:p>
        </p:txBody>
      </p:sp>
      <p:sp>
        <p:nvSpPr>
          <p:cNvPr id="11" name="AutoShape 8" descr="Image result for database image green"/>
          <p:cNvSpPr>
            <a:spLocks noChangeAspect="1" noChangeArrowheads="1"/>
          </p:cNvSpPr>
          <p:nvPr/>
        </p:nvSpPr>
        <p:spPr bwMode="auto">
          <a:xfrm>
            <a:off x="784225" y="16017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Image result for database image green"/>
          <p:cNvSpPr>
            <a:spLocks noChangeAspect="1" noChangeArrowheads="1"/>
          </p:cNvSpPr>
          <p:nvPr/>
        </p:nvSpPr>
        <p:spPr bwMode="auto">
          <a:xfrm>
            <a:off x="936625" y="17541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Image result for database image green"/>
          <p:cNvSpPr>
            <a:spLocks noChangeAspect="1" noChangeArrowheads="1"/>
          </p:cNvSpPr>
          <p:nvPr/>
        </p:nvSpPr>
        <p:spPr bwMode="auto">
          <a:xfrm>
            <a:off x="1089025" y="19065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253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Process 9"/>
          <p:cNvSpPr/>
          <p:nvPr/>
        </p:nvSpPr>
        <p:spPr>
          <a:xfrm>
            <a:off x="155575" y="871151"/>
            <a:ext cx="4264025" cy="220980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810000" y="35739"/>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NoSQL</a:t>
            </a:r>
            <a:r>
              <a:rPr lang="en-US" sz="1200" dirty="0"/>
              <a:t> Database</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Image result for database image gre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225" y="1783386"/>
            <a:ext cx="1101220" cy="11012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Image result for database image gre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2260" y="1132006"/>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1712660" y="2008306"/>
            <a:ext cx="457200" cy="23228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Rounded Rectangular Callout 15"/>
          <p:cNvSpPr/>
          <p:nvPr/>
        </p:nvSpPr>
        <p:spPr>
          <a:xfrm>
            <a:off x="2514600" y="193288"/>
            <a:ext cx="1143000" cy="612648"/>
          </a:xfrm>
          <a:prstGeom prst="wedgeRoundRectCallout">
            <a:avLst>
              <a:gd name="adj1" fmla="val 0"/>
              <a:gd name="adj2" fmla="val 10758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marL="171450" indent="-171450" algn="ctr">
              <a:buFont typeface="Wingdings" pitchFamily="2" charset="2"/>
              <a:buChar char="ü"/>
            </a:pPr>
            <a:r>
              <a:rPr lang="en-US" sz="1200" dirty="0"/>
              <a:t>More RAM</a:t>
            </a:r>
          </a:p>
          <a:p>
            <a:pPr marL="171450" indent="-171450" algn="ctr">
              <a:buFont typeface="Wingdings" pitchFamily="2" charset="2"/>
              <a:buChar char="ü"/>
            </a:pPr>
            <a:r>
              <a:rPr lang="en-US" sz="1200" dirty="0"/>
              <a:t>More CPU</a:t>
            </a:r>
          </a:p>
          <a:p>
            <a:pPr marL="171450" indent="-171450" algn="ctr">
              <a:buFont typeface="Wingdings" pitchFamily="2" charset="2"/>
              <a:buChar char="ü"/>
            </a:pPr>
            <a:r>
              <a:rPr lang="en-US" sz="1200" dirty="0"/>
              <a:t>More HDD</a:t>
            </a:r>
          </a:p>
        </p:txBody>
      </p:sp>
      <p:sp>
        <p:nvSpPr>
          <p:cNvPr id="18" name="Rectangle 17"/>
          <p:cNvSpPr/>
          <p:nvPr/>
        </p:nvSpPr>
        <p:spPr>
          <a:xfrm>
            <a:off x="155575" y="490151"/>
            <a:ext cx="1760097"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Scale-Up(Vertical Scaling)</a:t>
            </a:r>
          </a:p>
        </p:txBody>
      </p:sp>
      <p:sp>
        <p:nvSpPr>
          <p:cNvPr id="20" name="Flowchart: Process 19"/>
          <p:cNvSpPr/>
          <p:nvPr/>
        </p:nvSpPr>
        <p:spPr>
          <a:xfrm>
            <a:off x="4800600" y="2650976"/>
            <a:ext cx="4264025" cy="220980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AutoShape 4" descr="Image result for file"/>
          <p:cNvSpPr>
            <a:spLocks noChangeAspect="1" noChangeArrowheads="1"/>
          </p:cNvSpPr>
          <p:nvPr/>
        </p:nvSpPr>
        <p:spPr bwMode="auto">
          <a:xfrm>
            <a:off x="5105400" y="19401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2" name="Picture 14" descr="Image result for database image gre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7720" y="3581341"/>
            <a:ext cx="760160" cy="76016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42146" y="2892958"/>
            <a:ext cx="780932" cy="780932"/>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Arrow 23"/>
          <p:cNvSpPr/>
          <p:nvPr/>
        </p:nvSpPr>
        <p:spPr>
          <a:xfrm>
            <a:off x="5732648" y="3788131"/>
            <a:ext cx="668151" cy="23228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Rounded Rectangular Callout 24"/>
          <p:cNvSpPr/>
          <p:nvPr/>
        </p:nvSpPr>
        <p:spPr>
          <a:xfrm>
            <a:off x="7205662" y="1627938"/>
            <a:ext cx="1143000" cy="612648"/>
          </a:xfrm>
          <a:prstGeom prst="wedgeRoundRectCallout">
            <a:avLst>
              <a:gd name="adj1" fmla="val 0"/>
              <a:gd name="adj2" fmla="val 10758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a:t>Commodity hardware</a:t>
            </a:r>
          </a:p>
        </p:txBody>
      </p:sp>
      <p:sp>
        <p:nvSpPr>
          <p:cNvPr id="26" name="Rectangle 25"/>
          <p:cNvSpPr/>
          <p:nvPr/>
        </p:nvSpPr>
        <p:spPr>
          <a:xfrm>
            <a:off x="4800600" y="2269976"/>
            <a:ext cx="198842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Scale-Out(Horizontal Scaling)</a:t>
            </a:r>
          </a:p>
        </p:txBody>
      </p:sp>
      <p:pic>
        <p:nvPicPr>
          <p:cNvPr id="27"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72468" y="2895600"/>
            <a:ext cx="780932" cy="78093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3200" y="3788131"/>
            <a:ext cx="780932" cy="78093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3400" y="3788131"/>
            <a:ext cx="780932" cy="78093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3400" y="2912067"/>
            <a:ext cx="780932" cy="78093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Image result for database image gre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200" y="3791068"/>
            <a:ext cx="780932" cy="780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72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83466</TotalTime>
  <Words>234</Words>
  <Application>Microsoft Office PowerPoint</Application>
  <PresentationFormat>Custom</PresentationFormat>
  <Paragraphs>25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9321</cp:revision>
  <dcterms:created xsi:type="dcterms:W3CDTF">2006-08-16T00:00:00Z</dcterms:created>
  <dcterms:modified xsi:type="dcterms:W3CDTF">2020-09-13T05:16:54Z</dcterms:modified>
</cp:coreProperties>
</file>