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7"/>
  </p:notesMasterIdLst>
  <p:sldIdLst>
    <p:sldId id="463" r:id="rId2"/>
    <p:sldId id="465" r:id="rId3"/>
    <p:sldId id="464" r:id="rId4"/>
    <p:sldId id="466" r:id="rId5"/>
    <p:sldId id="467" r:id="rId6"/>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varScale="1">
        <p:scale>
          <a:sx n="98" d="100"/>
          <a:sy n="98" d="100"/>
        </p:scale>
        <p:origin x="72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11/6/2020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505200" y="35739"/>
            <a:ext cx="1676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a:t>MongoDB</a:t>
            </a:r>
            <a:r>
              <a:rPr lang="en-US" sz="1200" dirty="0"/>
              <a:t> Indexing</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 name="Rectangle 6"/>
          <p:cNvSpPr/>
          <p:nvPr/>
        </p:nvSpPr>
        <p:spPr>
          <a:xfrm>
            <a:off x="307974" y="1219200"/>
            <a:ext cx="8683625" cy="26670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An </a:t>
            </a:r>
            <a:r>
              <a:rPr lang="en-US" sz="1200" b="1" dirty="0"/>
              <a:t>index</a:t>
            </a:r>
            <a:r>
              <a:rPr lang="en-US" sz="1200" dirty="0"/>
              <a:t> in </a:t>
            </a:r>
            <a:r>
              <a:rPr lang="en-US" sz="1200" dirty="0" err="1"/>
              <a:t>MongoDB</a:t>
            </a:r>
            <a:r>
              <a:rPr lang="en-US" sz="1200" dirty="0"/>
              <a:t> is a special data structure that holds the data of few fields of documents on which the index is created. </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Indexes improve the speed of search operations in database because instead of searching the whole document, the search is performed on the indexes that holds only few fields. </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On the other hand, having too many indexes can hamper the performance of insert, update and delete operations because of the additional write and additional data space used by indexes.</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Indexes support the efficient resolution of queries. Without indexes, </a:t>
            </a:r>
            <a:r>
              <a:rPr lang="en-US" sz="1200" dirty="0" err="1"/>
              <a:t>MongoDB</a:t>
            </a:r>
            <a:r>
              <a:rPr lang="en-US" sz="1200" dirty="0"/>
              <a:t> must scan every document of a collection to select those documents that match the query statement. This scan is highly inefficient and require </a:t>
            </a:r>
            <a:r>
              <a:rPr lang="en-US" sz="1200" dirty="0" err="1"/>
              <a:t>MongoDB</a:t>
            </a:r>
            <a:r>
              <a:rPr lang="en-US" sz="1200" dirty="0"/>
              <a:t> to process a large volume of data.</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Indexes are special data structures, that store a small portion of the data set in an easy-to-traverse form. The index stores the value of a specific field or set of fields, ordered by the value of the field as specified in the index.</a:t>
            </a:r>
          </a:p>
        </p:txBody>
      </p:sp>
    </p:spTree>
    <p:extLst>
      <p:ext uri="{BB962C8B-B14F-4D97-AF65-F5344CB8AC3E}">
        <p14:creationId xmlns:p14="http://schemas.microsoft.com/office/powerpoint/2010/main" val="2601602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505200" y="35739"/>
            <a:ext cx="1676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a:t>MongoDB</a:t>
            </a:r>
            <a:r>
              <a:rPr lang="en-US" sz="1200" dirty="0"/>
              <a:t> Indexing</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0" name="TextBox 9"/>
          <p:cNvSpPr txBox="1"/>
          <p:nvPr/>
        </p:nvSpPr>
        <p:spPr>
          <a:xfrm>
            <a:off x="460375" y="1357610"/>
            <a:ext cx="2228431" cy="276999"/>
          </a:xfrm>
          <a:prstGeom prst="rect">
            <a:avLst/>
          </a:prstGeom>
          <a:ln w="3175"/>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200" dirty="0" err="1"/>
              <a:t>db.collection_name.getIndexes</a:t>
            </a:r>
            <a:r>
              <a:rPr lang="en-US" sz="1200" dirty="0"/>
              <a:t>()</a:t>
            </a:r>
          </a:p>
        </p:txBody>
      </p:sp>
      <p:sp>
        <p:nvSpPr>
          <p:cNvPr id="11" name="TextBox 10"/>
          <p:cNvSpPr txBox="1"/>
          <p:nvPr/>
        </p:nvSpPr>
        <p:spPr>
          <a:xfrm>
            <a:off x="460375" y="1043285"/>
            <a:ext cx="2813847"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Syntax - Finding the indexes in a collection</a:t>
            </a:r>
          </a:p>
        </p:txBody>
      </p:sp>
      <p:sp>
        <p:nvSpPr>
          <p:cNvPr id="12" name="TextBox 11"/>
          <p:cNvSpPr txBox="1"/>
          <p:nvPr/>
        </p:nvSpPr>
        <p:spPr>
          <a:xfrm>
            <a:off x="3857894" y="2828925"/>
            <a:ext cx="1941044" cy="276999"/>
          </a:xfrm>
          <a:prstGeom prst="rect">
            <a:avLst/>
          </a:prstGeom>
          <a:ln w="3175"/>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200" dirty="0" err="1"/>
              <a:t>db.studentdata.getIndexes</a:t>
            </a:r>
            <a:r>
              <a:rPr lang="en-US" sz="1200" dirty="0"/>
              <a:t>()</a:t>
            </a:r>
          </a:p>
        </p:txBody>
      </p:sp>
      <p:sp>
        <p:nvSpPr>
          <p:cNvPr id="13" name="TextBox 12"/>
          <p:cNvSpPr txBox="1"/>
          <p:nvPr/>
        </p:nvSpPr>
        <p:spPr>
          <a:xfrm>
            <a:off x="3857894" y="2514600"/>
            <a:ext cx="714106"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Example</a:t>
            </a:r>
          </a:p>
        </p:txBody>
      </p:sp>
    </p:spTree>
    <p:extLst>
      <p:ext uri="{BB962C8B-B14F-4D97-AF65-F5344CB8AC3E}">
        <p14:creationId xmlns:p14="http://schemas.microsoft.com/office/powerpoint/2010/main" val="2306787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505200" y="35739"/>
            <a:ext cx="1676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a:t>MongoDB</a:t>
            </a:r>
            <a:r>
              <a:rPr lang="en-US" sz="1200" dirty="0"/>
              <a:t> Indexing</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0" name="TextBox 9"/>
          <p:cNvSpPr txBox="1"/>
          <p:nvPr/>
        </p:nvSpPr>
        <p:spPr>
          <a:xfrm>
            <a:off x="460375" y="1357610"/>
            <a:ext cx="3574312" cy="276999"/>
          </a:xfrm>
          <a:prstGeom prst="rect">
            <a:avLst/>
          </a:prstGeom>
          <a:ln w="3175"/>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200" dirty="0" err="1"/>
              <a:t>db.collection_name.createIndex</a:t>
            </a:r>
            <a:r>
              <a:rPr lang="en-US" sz="1200" dirty="0"/>
              <a:t>({</a:t>
            </a:r>
            <a:r>
              <a:rPr lang="en-US" sz="1200" dirty="0" err="1"/>
              <a:t>field_name</a:t>
            </a:r>
            <a:r>
              <a:rPr lang="en-US" sz="1200" dirty="0"/>
              <a:t>: 1 or -1})</a:t>
            </a:r>
          </a:p>
        </p:txBody>
      </p:sp>
      <p:sp>
        <p:nvSpPr>
          <p:cNvPr id="11" name="TextBox 10"/>
          <p:cNvSpPr txBox="1"/>
          <p:nvPr/>
        </p:nvSpPr>
        <p:spPr>
          <a:xfrm>
            <a:off x="460375" y="1043285"/>
            <a:ext cx="1488356"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Syntax - create index</a:t>
            </a:r>
          </a:p>
        </p:txBody>
      </p:sp>
      <p:sp>
        <p:nvSpPr>
          <p:cNvPr id="12" name="TextBox 11"/>
          <p:cNvSpPr txBox="1"/>
          <p:nvPr/>
        </p:nvSpPr>
        <p:spPr>
          <a:xfrm>
            <a:off x="4862378" y="2514600"/>
            <a:ext cx="3160352" cy="276999"/>
          </a:xfrm>
          <a:prstGeom prst="rect">
            <a:avLst/>
          </a:prstGeom>
          <a:ln w="3175"/>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200" dirty="0" err="1"/>
              <a:t>db.studentdata.createIndex</a:t>
            </a:r>
            <a:r>
              <a:rPr lang="en-US" sz="1200" dirty="0"/>
              <a:t>({</a:t>
            </a:r>
            <a:r>
              <a:rPr lang="en-US" sz="1200" dirty="0" err="1"/>
              <a:t>student_name</a:t>
            </a:r>
            <a:r>
              <a:rPr lang="en-US" sz="1200" dirty="0"/>
              <a:t>: 1})</a:t>
            </a:r>
          </a:p>
        </p:txBody>
      </p:sp>
      <p:sp>
        <p:nvSpPr>
          <p:cNvPr id="13" name="TextBox 12"/>
          <p:cNvSpPr txBox="1"/>
          <p:nvPr/>
        </p:nvSpPr>
        <p:spPr>
          <a:xfrm>
            <a:off x="4862378" y="2200275"/>
            <a:ext cx="714106"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Example</a:t>
            </a:r>
          </a:p>
        </p:txBody>
      </p:sp>
      <p:sp>
        <p:nvSpPr>
          <p:cNvPr id="14" name="Rounded Rectangular Callout 13"/>
          <p:cNvSpPr/>
          <p:nvPr/>
        </p:nvSpPr>
        <p:spPr>
          <a:xfrm>
            <a:off x="4876800" y="709910"/>
            <a:ext cx="4267200" cy="1295399"/>
          </a:xfrm>
          <a:prstGeom prst="wedgeRoundRectCallout">
            <a:avLst>
              <a:gd name="adj1" fmla="val -10119"/>
              <a:gd name="adj2" fmla="val 85294"/>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For example, I have a collection </a:t>
            </a:r>
            <a:r>
              <a:rPr lang="en-US" sz="1200" dirty="0" err="1">
                <a:solidFill>
                  <a:srgbClr val="FF0000"/>
                </a:solidFill>
              </a:rPr>
              <a:t>studentdata</a:t>
            </a:r>
            <a:r>
              <a:rPr lang="en-US" sz="1200" dirty="0"/>
              <a:t>. The documents inside this collection have following fields:</a:t>
            </a:r>
            <a:br>
              <a:rPr lang="en-US" sz="1200" dirty="0"/>
            </a:br>
            <a:r>
              <a:rPr lang="en-US" sz="1200" dirty="0" err="1">
                <a:solidFill>
                  <a:srgbClr val="FF0000"/>
                </a:solidFill>
              </a:rPr>
              <a:t>student_name</a:t>
            </a:r>
            <a:r>
              <a:rPr lang="en-US" sz="1200" dirty="0">
                <a:solidFill>
                  <a:srgbClr val="FF0000"/>
                </a:solidFill>
              </a:rPr>
              <a:t>, </a:t>
            </a:r>
            <a:r>
              <a:rPr lang="en-US" sz="1200" dirty="0" err="1">
                <a:solidFill>
                  <a:srgbClr val="FF0000"/>
                </a:solidFill>
              </a:rPr>
              <a:t>student_id</a:t>
            </a:r>
            <a:r>
              <a:rPr lang="en-US" sz="1200" dirty="0">
                <a:solidFill>
                  <a:srgbClr val="FF0000"/>
                </a:solidFill>
              </a:rPr>
              <a:t> and </a:t>
            </a:r>
            <a:r>
              <a:rPr lang="en-US" sz="1200" dirty="0" err="1">
                <a:solidFill>
                  <a:srgbClr val="FF0000"/>
                </a:solidFill>
              </a:rPr>
              <a:t>student_age</a:t>
            </a:r>
            <a:endParaRPr lang="en-US" sz="1200" dirty="0">
              <a:solidFill>
                <a:srgbClr val="FF0000"/>
              </a:solidFill>
            </a:endParaRPr>
          </a:p>
          <a:p>
            <a:pPr marL="171450" indent="-171450">
              <a:buFont typeface="Wingdings" pitchFamily="2" charset="2"/>
              <a:buChar char="ü"/>
            </a:pPr>
            <a:endParaRPr lang="en-US" sz="1200" dirty="0"/>
          </a:p>
          <a:p>
            <a:pPr marL="171450" indent="-171450">
              <a:buFont typeface="Wingdings" pitchFamily="2" charset="2"/>
              <a:buChar char="ü"/>
            </a:pPr>
            <a:r>
              <a:rPr lang="en-US" sz="1200" dirty="0"/>
              <a:t>Lets say I want to create the index on </a:t>
            </a:r>
            <a:r>
              <a:rPr lang="en-US" sz="1200" dirty="0" err="1">
                <a:solidFill>
                  <a:srgbClr val="FF0000"/>
                </a:solidFill>
              </a:rPr>
              <a:t>student_name</a:t>
            </a:r>
            <a:r>
              <a:rPr lang="en-US" sz="1200" dirty="0"/>
              <a:t> field in ascending order:</a:t>
            </a:r>
          </a:p>
        </p:txBody>
      </p:sp>
      <p:sp>
        <p:nvSpPr>
          <p:cNvPr id="16" name="Rounded Rectangular Callout 15"/>
          <p:cNvSpPr/>
          <p:nvPr/>
        </p:nvSpPr>
        <p:spPr>
          <a:xfrm>
            <a:off x="307975" y="3653071"/>
            <a:ext cx="8531225" cy="1215792"/>
          </a:xfrm>
          <a:prstGeom prst="wedgeRoundRectCallout">
            <a:avLst>
              <a:gd name="adj1" fmla="val 16966"/>
              <a:gd name="adj2" fmla="val -116318"/>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We have created the index on </a:t>
            </a:r>
            <a:r>
              <a:rPr lang="en-US" sz="1200" dirty="0" err="1">
                <a:solidFill>
                  <a:srgbClr val="FF0000"/>
                </a:solidFill>
              </a:rPr>
              <a:t>student_name</a:t>
            </a:r>
            <a:r>
              <a:rPr lang="en-US" sz="1200" dirty="0">
                <a:solidFill>
                  <a:srgbClr val="FF0000"/>
                </a:solidFill>
              </a:rPr>
              <a:t> </a:t>
            </a:r>
            <a:r>
              <a:rPr lang="en-US" sz="1200" dirty="0"/>
              <a:t>which means when someone searches the document based on the </a:t>
            </a:r>
            <a:r>
              <a:rPr lang="en-US" sz="1200" dirty="0" err="1">
                <a:solidFill>
                  <a:srgbClr val="FF0000"/>
                </a:solidFill>
              </a:rPr>
              <a:t>student_name</a:t>
            </a:r>
            <a:r>
              <a:rPr lang="en-US" sz="1200" dirty="0"/>
              <a:t>, the search will be faster because the index will be used for this search. So this is important to create the index on the field that will be frequently searched in a collection.</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Number of indexes before the command is executed (_id) </a:t>
            </a:r>
          </a:p>
        </p:txBody>
      </p:sp>
    </p:spTree>
    <p:extLst>
      <p:ext uri="{BB962C8B-B14F-4D97-AF65-F5344CB8AC3E}">
        <p14:creationId xmlns:p14="http://schemas.microsoft.com/office/powerpoint/2010/main" val="2579997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505200" y="35739"/>
            <a:ext cx="1676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a:t>MongoDB</a:t>
            </a:r>
            <a:r>
              <a:rPr lang="en-US" sz="1200" dirty="0"/>
              <a:t> Indexing</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0" name="TextBox 9"/>
          <p:cNvSpPr txBox="1"/>
          <p:nvPr/>
        </p:nvSpPr>
        <p:spPr>
          <a:xfrm>
            <a:off x="460375" y="779462"/>
            <a:ext cx="3207545" cy="276999"/>
          </a:xfrm>
          <a:prstGeom prst="rect">
            <a:avLst/>
          </a:prstGeom>
          <a:ln w="3175"/>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200" dirty="0" err="1"/>
              <a:t>db.collection_name.dropIndex</a:t>
            </a:r>
            <a:r>
              <a:rPr lang="en-US" sz="1200" dirty="0"/>
              <a:t>({</a:t>
            </a:r>
            <a:r>
              <a:rPr lang="en-US" sz="1200" dirty="0" err="1"/>
              <a:t>index_name</a:t>
            </a:r>
            <a:r>
              <a:rPr lang="en-US" sz="1200" dirty="0"/>
              <a:t>: 1})</a:t>
            </a:r>
          </a:p>
        </p:txBody>
      </p:sp>
      <p:sp>
        <p:nvSpPr>
          <p:cNvPr id="11" name="TextBox 10"/>
          <p:cNvSpPr txBox="1"/>
          <p:nvPr/>
        </p:nvSpPr>
        <p:spPr>
          <a:xfrm>
            <a:off x="460375" y="465137"/>
            <a:ext cx="2309030"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Syntax - Dropping a specific index</a:t>
            </a:r>
          </a:p>
        </p:txBody>
      </p:sp>
      <p:sp>
        <p:nvSpPr>
          <p:cNvPr id="12" name="TextBox 11"/>
          <p:cNvSpPr txBox="1"/>
          <p:nvPr/>
        </p:nvSpPr>
        <p:spPr>
          <a:xfrm>
            <a:off x="4405178" y="2608761"/>
            <a:ext cx="3060390" cy="276999"/>
          </a:xfrm>
          <a:prstGeom prst="rect">
            <a:avLst/>
          </a:prstGeom>
          <a:ln w="3175"/>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200" dirty="0" err="1"/>
              <a:t>db.studentdata.dropIndex</a:t>
            </a:r>
            <a:r>
              <a:rPr lang="en-US" sz="1200" dirty="0"/>
              <a:t>({</a:t>
            </a:r>
            <a:r>
              <a:rPr lang="en-US" sz="1200" dirty="0" err="1"/>
              <a:t>student_name</a:t>
            </a:r>
            <a:r>
              <a:rPr lang="en-US" sz="1200" dirty="0"/>
              <a:t>: 1})</a:t>
            </a:r>
          </a:p>
        </p:txBody>
      </p:sp>
      <p:sp>
        <p:nvSpPr>
          <p:cNvPr id="13" name="TextBox 12"/>
          <p:cNvSpPr txBox="1"/>
          <p:nvPr/>
        </p:nvSpPr>
        <p:spPr>
          <a:xfrm>
            <a:off x="4405178" y="2294436"/>
            <a:ext cx="714106"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Example</a:t>
            </a:r>
          </a:p>
        </p:txBody>
      </p:sp>
      <p:sp>
        <p:nvSpPr>
          <p:cNvPr id="14" name="Rounded Rectangular Callout 13"/>
          <p:cNvSpPr/>
          <p:nvPr/>
        </p:nvSpPr>
        <p:spPr>
          <a:xfrm>
            <a:off x="4419600" y="1275945"/>
            <a:ext cx="4267200" cy="823525"/>
          </a:xfrm>
          <a:prstGeom prst="wedgeRoundRectCallout">
            <a:avLst>
              <a:gd name="adj1" fmla="val -9896"/>
              <a:gd name="adj2" fmla="val 110740"/>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Lets drop the index that we have created on </a:t>
            </a:r>
            <a:r>
              <a:rPr lang="en-US" sz="1200" dirty="0" err="1">
                <a:solidFill>
                  <a:srgbClr val="FF0000"/>
                </a:solidFill>
              </a:rPr>
              <a:t>student_name</a:t>
            </a:r>
            <a:r>
              <a:rPr lang="en-US" sz="1200" dirty="0"/>
              <a:t> field in the collection </a:t>
            </a:r>
            <a:r>
              <a:rPr lang="en-US" sz="1200" dirty="0" err="1">
                <a:solidFill>
                  <a:srgbClr val="FF0000"/>
                </a:solidFill>
              </a:rPr>
              <a:t>studentdata</a:t>
            </a:r>
            <a:r>
              <a:rPr lang="en-US" sz="1200" dirty="0"/>
              <a:t>. The command for this:</a:t>
            </a:r>
          </a:p>
        </p:txBody>
      </p:sp>
      <p:sp>
        <p:nvSpPr>
          <p:cNvPr id="16" name="Rounded Rectangular Callout 15"/>
          <p:cNvSpPr/>
          <p:nvPr/>
        </p:nvSpPr>
        <p:spPr>
          <a:xfrm>
            <a:off x="5048654" y="3733800"/>
            <a:ext cx="3714345" cy="970080"/>
          </a:xfrm>
          <a:prstGeom prst="wedgeRoundRectCallout">
            <a:avLst>
              <a:gd name="adj1" fmla="val -80998"/>
              <a:gd name="adj2" fmla="val -11382"/>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err="1"/>
              <a:t>nIndexesWas</a:t>
            </a:r>
            <a:r>
              <a:rPr lang="en-US" sz="1200" dirty="0"/>
              <a:t>: It shows how many indexes were there before this command got executed</a:t>
            </a:r>
            <a:br>
              <a:rPr lang="en-US" sz="1200" dirty="0"/>
            </a:br>
            <a:r>
              <a:rPr lang="en-US" sz="1200" dirty="0"/>
              <a:t>ok: 1: This means the command is executed successfully.</a:t>
            </a:r>
          </a:p>
        </p:txBody>
      </p:sp>
      <p:pic>
        <p:nvPicPr>
          <p:cNvPr id="8" name="Picture 7">
            <a:extLst>
              <a:ext uri="{FF2B5EF4-FFF2-40B4-BE49-F238E27FC236}">
                <a16:creationId xmlns:a16="http://schemas.microsoft.com/office/drawing/2014/main" id="{E0574CFC-E03C-450E-B768-6FEB2D1E0CF2}"/>
              </a:ext>
            </a:extLst>
          </p:cNvPr>
          <p:cNvPicPr>
            <a:picLocks noChangeAspect="1"/>
          </p:cNvPicPr>
          <p:nvPr/>
        </p:nvPicPr>
        <p:blipFill>
          <a:blip r:embed="rId3"/>
          <a:stretch>
            <a:fillRect/>
          </a:stretch>
        </p:blipFill>
        <p:spPr>
          <a:xfrm>
            <a:off x="1143000" y="3217773"/>
            <a:ext cx="2867425" cy="1486107"/>
          </a:xfrm>
          <a:prstGeom prst="rect">
            <a:avLst/>
          </a:prstGeom>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3958774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D87F40-92C3-4732-B9E3-501FE5355FE1}"/>
              </a:ext>
            </a:extLst>
          </p:cNvPr>
          <p:cNvPicPr>
            <a:picLocks noChangeAspect="1"/>
          </p:cNvPicPr>
          <p:nvPr/>
        </p:nvPicPr>
        <p:blipFill>
          <a:blip r:embed="rId3"/>
          <a:stretch>
            <a:fillRect/>
          </a:stretch>
        </p:blipFill>
        <p:spPr>
          <a:xfrm>
            <a:off x="460375" y="3369091"/>
            <a:ext cx="4264025" cy="1053847"/>
          </a:xfrm>
          <a:prstGeom prst="rect">
            <a:avLst/>
          </a:prstGeom>
        </p:spPr>
        <p:style>
          <a:lnRef idx="1">
            <a:schemeClr val="accent4"/>
          </a:lnRef>
          <a:fillRef idx="3">
            <a:schemeClr val="accent4"/>
          </a:fillRef>
          <a:effectRef idx="2">
            <a:schemeClr val="accent4"/>
          </a:effectRef>
          <a:fontRef idx="minor">
            <a:schemeClr val="lt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505200" y="35739"/>
            <a:ext cx="1676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a:t>MongoDB</a:t>
            </a:r>
            <a:r>
              <a:rPr lang="en-US" sz="1200" dirty="0"/>
              <a:t> Indexing</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0" name="TextBox 9"/>
          <p:cNvSpPr txBox="1"/>
          <p:nvPr/>
        </p:nvSpPr>
        <p:spPr>
          <a:xfrm>
            <a:off x="460375" y="1357610"/>
            <a:ext cx="2320956" cy="276999"/>
          </a:xfrm>
          <a:prstGeom prst="rect">
            <a:avLst/>
          </a:prstGeom>
          <a:ln w="3175"/>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200" dirty="0" err="1"/>
              <a:t>db.collection_name.dropIndexes</a:t>
            </a:r>
            <a:r>
              <a:rPr lang="en-US" sz="1200" dirty="0"/>
              <a:t>()</a:t>
            </a:r>
          </a:p>
        </p:txBody>
      </p:sp>
      <p:sp>
        <p:nvSpPr>
          <p:cNvPr id="11" name="TextBox 10"/>
          <p:cNvSpPr txBox="1"/>
          <p:nvPr/>
        </p:nvSpPr>
        <p:spPr>
          <a:xfrm>
            <a:off x="460375" y="1043285"/>
            <a:ext cx="2258888"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Syntax - Dropping all the indexes</a:t>
            </a:r>
          </a:p>
        </p:txBody>
      </p:sp>
      <p:sp>
        <p:nvSpPr>
          <p:cNvPr id="12" name="TextBox 11"/>
          <p:cNvSpPr txBox="1"/>
          <p:nvPr/>
        </p:nvSpPr>
        <p:spPr>
          <a:xfrm>
            <a:off x="4862378" y="2514600"/>
            <a:ext cx="2033570" cy="276999"/>
          </a:xfrm>
          <a:prstGeom prst="rect">
            <a:avLst/>
          </a:prstGeom>
          <a:ln w="3175"/>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200" dirty="0" err="1"/>
              <a:t>db.studentdata.dropIndexes</a:t>
            </a:r>
            <a:r>
              <a:rPr lang="en-US" sz="1200" dirty="0"/>
              <a:t>()</a:t>
            </a:r>
          </a:p>
        </p:txBody>
      </p:sp>
      <p:sp>
        <p:nvSpPr>
          <p:cNvPr id="13" name="TextBox 12"/>
          <p:cNvSpPr txBox="1"/>
          <p:nvPr/>
        </p:nvSpPr>
        <p:spPr>
          <a:xfrm>
            <a:off x="4862378" y="2200275"/>
            <a:ext cx="714106"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Example</a:t>
            </a:r>
          </a:p>
        </p:txBody>
      </p:sp>
      <p:sp>
        <p:nvSpPr>
          <p:cNvPr id="14" name="Rounded Rectangular Callout 13"/>
          <p:cNvSpPr/>
          <p:nvPr/>
        </p:nvSpPr>
        <p:spPr>
          <a:xfrm>
            <a:off x="4876800" y="1357610"/>
            <a:ext cx="3505200" cy="647699"/>
          </a:xfrm>
          <a:prstGeom prst="wedgeRoundRectCallout">
            <a:avLst>
              <a:gd name="adj1" fmla="val -9896"/>
              <a:gd name="adj2" fmla="val 130264"/>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Lets say we want to drop all the indexes of </a:t>
            </a:r>
            <a:r>
              <a:rPr lang="en-US" sz="1200" dirty="0" err="1"/>
              <a:t>studentdata</a:t>
            </a:r>
            <a:r>
              <a:rPr lang="en-US" sz="1200" dirty="0"/>
              <a:t> collection.</a:t>
            </a:r>
          </a:p>
        </p:txBody>
      </p:sp>
      <p:sp>
        <p:nvSpPr>
          <p:cNvPr id="16" name="Rounded Rectangular Callout 15"/>
          <p:cNvSpPr/>
          <p:nvPr/>
        </p:nvSpPr>
        <p:spPr>
          <a:xfrm>
            <a:off x="5205430" y="3316822"/>
            <a:ext cx="3633769" cy="1123950"/>
          </a:xfrm>
          <a:prstGeom prst="wedgeRoundRectCallout">
            <a:avLst>
              <a:gd name="adj1" fmla="val -64902"/>
              <a:gd name="adj2" fmla="val -996"/>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The message “non-_id indexes dropped for collection” indicates that the default index _id will still remain and cannot be dropped. </a:t>
            </a:r>
            <a:r>
              <a:rPr lang="en-US" sz="1200"/>
              <a:t>This means that using this method we can only drop indexes that we have created, we can’t drop the default index created on _id field.</a:t>
            </a:r>
            <a:endParaRPr lang="en-US" sz="1200" dirty="0"/>
          </a:p>
        </p:txBody>
      </p:sp>
    </p:spTree>
    <p:extLst>
      <p:ext uri="{BB962C8B-B14F-4D97-AF65-F5344CB8AC3E}">
        <p14:creationId xmlns:p14="http://schemas.microsoft.com/office/powerpoint/2010/main" val="1148698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83894</TotalTime>
  <Words>539</Words>
  <Application>Microsoft Office PowerPoint</Application>
  <PresentationFormat>Custom</PresentationFormat>
  <Paragraphs>45</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9563</cp:revision>
  <dcterms:created xsi:type="dcterms:W3CDTF">2006-08-16T00:00:00Z</dcterms:created>
  <dcterms:modified xsi:type="dcterms:W3CDTF">2020-11-06T08:46:20Z</dcterms:modified>
</cp:coreProperties>
</file>