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5"/>
  </p:notesMasterIdLst>
  <p:sldIdLst>
    <p:sldId id="465" r:id="rId2"/>
    <p:sldId id="466" r:id="rId3"/>
    <p:sldId id="464" r:id="rId4"/>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3" autoAdjust="0"/>
    <p:restoredTop sz="86323" autoAdjust="0"/>
  </p:normalViewPr>
  <p:slideViewPr>
    <p:cSldViewPr>
      <p:cViewPr varScale="1">
        <p:scale>
          <a:sx n="98" d="100"/>
          <a:sy n="98" d="100"/>
        </p:scale>
        <p:origin x="726" y="90"/>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11/23/2020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082617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1950908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a:t>Click to edit Master title style</a:t>
            </a:r>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11/23/2020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7" name="Rectangle 6">
            <a:extLst>
              <a:ext uri="{FF2B5EF4-FFF2-40B4-BE49-F238E27FC236}">
                <a16:creationId xmlns:a16="http://schemas.microsoft.com/office/drawing/2014/main" id="{AD0FD68C-037E-4466-AAF4-E339AA28055D}"/>
              </a:ext>
            </a:extLst>
          </p:cNvPr>
          <p:cNvSpPr/>
          <p:nvPr/>
        </p:nvSpPr>
        <p:spPr>
          <a:xfrm>
            <a:off x="155575" y="1752600"/>
            <a:ext cx="8759825" cy="9906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t>Embedding connected data in a single document can reduce the number of read operations required to obtain data. </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In general, you should structure your schema so your application receives all of its required information in a single read operation.</a:t>
            </a:r>
          </a:p>
        </p:txBody>
      </p:sp>
      <p:sp>
        <p:nvSpPr>
          <p:cNvPr id="12" name="Rectangle 11">
            <a:extLst>
              <a:ext uri="{FF2B5EF4-FFF2-40B4-BE49-F238E27FC236}">
                <a16:creationId xmlns:a16="http://schemas.microsoft.com/office/drawing/2014/main" id="{66055ADF-6EF8-494E-8FEF-F00CAE27ADBE}"/>
              </a:ext>
            </a:extLst>
          </p:cNvPr>
          <p:cNvSpPr/>
          <p:nvPr/>
        </p:nvSpPr>
        <p:spPr>
          <a:xfrm>
            <a:off x="917575" y="0"/>
            <a:ext cx="69342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Model One-to-One Relationships with Embedded Documents (</a:t>
            </a:r>
            <a:r>
              <a:rPr lang="en-US" sz="1400" dirty="0">
                <a:solidFill>
                  <a:schemeClr val="bg1"/>
                </a:solidFill>
                <a:latin typeface="Akzidenz"/>
              </a:rPr>
              <a:t>Embedded Document Pattern</a:t>
            </a:r>
            <a:r>
              <a:rPr lang="en-US" sz="1400" dirty="0"/>
              <a:t>)</a:t>
            </a:r>
          </a:p>
        </p:txBody>
      </p:sp>
    </p:spTree>
    <p:extLst>
      <p:ext uri="{BB962C8B-B14F-4D97-AF65-F5344CB8AC3E}">
        <p14:creationId xmlns:p14="http://schemas.microsoft.com/office/powerpoint/2010/main" val="4141976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917575" y="0"/>
            <a:ext cx="69342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Model One-to-One Relationships with Embedded Documents (</a:t>
            </a:r>
            <a:r>
              <a:rPr lang="en-US" sz="1400" dirty="0">
                <a:solidFill>
                  <a:schemeClr val="bg1"/>
                </a:solidFill>
                <a:latin typeface="Akzidenz"/>
              </a:rPr>
              <a:t>Embedded Document Pattern</a:t>
            </a:r>
            <a:r>
              <a:rPr lang="en-US" sz="1400" dirty="0"/>
              <a:t>)</a:t>
            </a:r>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5" name="Rectangle 4">
            <a:extLst>
              <a:ext uri="{FF2B5EF4-FFF2-40B4-BE49-F238E27FC236}">
                <a16:creationId xmlns:a16="http://schemas.microsoft.com/office/drawing/2014/main" id="{17B8BB70-04EB-44A0-B199-AA71540B8EC9}"/>
              </a:ext>
            </a:extLst>
          </p:cNvPr>
          <p:cNvSpPr/>
          <p:nvPr/>
        </p:nvSpPr>
        <p:spPr>
          <a:xfrm>
            <a:off x="155575" y="586733"/>
            <a:ext cx="3445280" cy="2862322"/>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 Person document</a:t>
            </a:r>
          </a:p>
          <a:p>
            <a:r>
              <a:rPr lang="en-US" sz="1200" dirty="0"/>
              <a:t>{</a:t>
            </a:r>
          </a:p>
          <a:p>
            <a:r>
              <a:rPr lang="en-US" sz="1200" dirty="0"/>
              <a:t>   _id: “101",</a:t>
            </a:r>
          </a:p>
          <a:p>
            <a:r>
              <a:rPr lang="en-US" sz="1200" dirty="0"/>
              <a:t>   name: "Joe </a:t>
            </a:r>
            <a:r>
              <a:rPr lang="en-US" sz="1200" dirty="0" err="1"/>
              <a:t>Bookreader</a:t>
            </a:r>
            <a:r>
              <a:rPr lang="en-US" sz="1200" dirty="0"/>
              <a:t>"</a:t>
            </a:r>
          </a:p>
          <a:p>
            <a:r>
              <a:rPr lang="en-US" sz="1200" dirty="0"/>
              <a:t>}</a:t>
            </a:r>
          </a:p>
          <a:p>
            <a:endParaRPr lang="en-US" sz="1200" dirty="0"/>
          </a:p>
          <a:p>
            <a:r>
              <a:rPr lang="en-US" sz="1200" dirty="0"/>
              <a:t>// Address document</a:t>
            </a:r>
          </a:p>
          <a:p>
            <a:r>
              <a:rPr lang="en-US" sz="1200" dirty="0"/>
              <a:t>{</a:t>
            </a:r>
          </a:p>
          <a:p>
            <a:r>
              <a:rPr lang="en-US" sz="1200" dirty="0"/>
              <a:t>   _id: “2000",</a:t>
            </a:r>
          </a:p>
          <a:p>
            <a:r>
              <a:rPr lang="en-US" sz="1200" dirty="0"/>
              <a:t>   </a:t>
            </a:r>
            <a:r>
              <a:rPr lang="en-US" sz="1200" dirty="0" err="1"/>
              <a:t>person_id</a:t>
            </a:r>
            <a:r>
              <a:rPr lang="en-US" sz="1200" dirty="0"/>
              <a:t>: “101", // reference to Person document</a:t>
            </a:r>
          </a:p>
          <a:p>
            <a:r>
              <a:rPr lang="en-US" sz="1200" dirty="0"/>
              <a:t>   street: "123 Fake Street",</a:t>
            </a:r>
          </a:p>
          <a:p>
            <a:r>
              <a:rPr lang="en-US" sz="1200" dirty="0"/>
              <a:t>   city: "</a:t>
            </a:r>
            <a:r>
              <a:rPr lang="en-US" sz="1200" dirty="0" err="1"/>
              <a:t>Faketon</a:t>
            </a:r>
            <a:r>
              <a:rPr lang="en-US" sz="1200" dirty="0"/>
              <a:t>",</a:t>
            </a:r>
          </a:p>
          <a:p>
            <a:r>
              <a:rPr lang="en-US" sz="1200" dirty="0"/>
              <a:t>   state: "MA",</a:t>
            </a:r>
          </a:p>
          <a:p>
            <a:r>
              <a:rPr lang="en-US" sz="1200" dirty="0"/>
              <a:t>   zip: "12345"</a:t>
            </a:r>
          </a:p>
          <a:p>
            <a:r>
              <a:rPr lang="en-US" sz="1200" dirty="0"/>
              <a:t>}</a:t>
            </a:r>
          </a:p>
        </p:txBody>
      </p:sp>
      <p:sp>
        <p:nvSpPr>
          <p:cNvPr id="7" name="Speech Bubble: Rectangle with Corners Rounded 6">
            <a:extLst>
              <a:ext uri="{FF2B5EF4-FFF2-40B4-BE49-F238E27FC236}">
                <a16:creationId xmlns:a16="http://schemas.microsoft.com/office/drawing/2014/main" id="{505A0D13-0FAA-40CA-B407-777789D7060A}"/>
              </a:ext>
            </a:extLst>
          </p:cNvPr>
          <p:cNvSpPr/>
          <p:nvPr/>
        </p:nvSpPr>
        <p:spPr>
          <a:xfrm>
            <a:off x="3809999" y="442663"/>
            <a:ext cx="5178425" cy="2529137"/>
          </a:xfrm>
          <a:prstGeom prst="wedgeRoundRectCallout">
            <a:avLst>
              <a:gd name="adj1" fmla="val -63894"/>
              <a:gd name="adj2" fmla="val 18952"/>
              <a:gd name="adj3" fmla="val 16667"/>
            </a:avLst>
          </a:prstGeom>
          <a:ln w="6350"/>
        </p:spPr>
        <p:style>
          <a:lnRef idx="2">
            <a:schemeClr val="accent2"/>
          </a:lnRef>
          <a:fillRef idx="1">
            <a:schemeClr val="lt1"/>
          </a:fillRef>
          <a:effectRef idx="0">
            <a:schemeClr val="accent2"/>
          </a:effectRef>
          <a:fontRef idx="minor">
            <a:schemeClr val="dk1"/>
          </a:fontRef>
        </p:style>
        <p:txBody>
          <a:bodyPr rtlCol="0" anchor="ctr"/>
          <a:lstStyle/>
          <a:p>
            <a:pPr marL="171450" indent="-171450">
              <a:buFont typeface="Wingdings" panose="05000000000000000000" pitchFamily="2" charset="2"/>
              <a:buChar char="ü"/>
            </a:pPr>
            <a:endParaRPr lang="en-US" sz="1000" dirty="0"/>
          </a:p>
          <a:p>
            <a:pPr marL="171450" indent="-171450">
              <a:buFont typeface="Wingdings" panose="05000000000000000000" pitchFamily="2" charset="2"/>
              <a:buChar char="ü"/>
            </a:pPr>
            <a:r>
              <a:rPr lang="en-US" sz="1000" dirty="0"/>
              <a:t>Consider the following example that maps person and address relationships.</a:t>
            </a:r>
          </a:p>
          <a:p>
            <a:pPr marL="171450" indent="-171450">
              <a:buFont typeface="Wingdings" panose="05000000000000000000" pitchFamily="2" charset="2"/>
              <a:buChar char="ü"/>
            </a:pPr>
            <a:endParaRPr lang="en-US" sz="1000" dirty="0"/>
          </a:p>
          <a:p>
            <a:pPr marL="171450" indent="-171450">
              <a:buFont typeface="Wingdings" panose="05000000000000000000" pitchFamily="2" charset="2"/>
              <a:buChar char="ü"/>
            </a:pPr>
            <a:r>
              <a:rPr lang="en-US" sz="1000" dirty="0"/>
              <a:t>In this one-to-one relationship between person and address data, the address belongs to the person.</a:t>
            </a:r>
          </a:p>
          <a:p>
            <a:pPr marL="171450" indent="-171450">
              <a:buFont typeface="Wingdings" panose="05000000000000000000" pitchFamily="2" charset="2"/>
              <a:buChar char="ü"/>
            </a:pPr>
            <a:endParaRPr lang="en-US" sz="1000" dirty="0"/>
          </a:p>
          <a:p>
            <a:pPr marL="171450" indent="-171450">
              <a:buFont typeface="Wingdings" panose="05000000000000000000" pitchFamily="2" charset="2"/>
              <a:buChar char="ü"/>
            </a:pPr>
            <a:r>
              <a:rPr lang="en-US" sz="1000" dirty="0"/>
              <a:t>In the normalized data model, the address document contains a reference to the person document.</a:t>
            </a:r>
          </a:p>
          <a:p>
            <a:pPr marL="171450" indent="-171450">
              <a:buFont typeface="Wingdings" panose="05000000000000000000" pitchFamily="2" charset="2"/>
              <a:buChar char="ü"/>
            </a:pPr>
            <a:endParaRPr lang="en-US" sz="1000" dirty="0"/>
          </a:p>
          <a:p>
            <a:pPr marL="171450" indent="-171450">
              <a:buFont typeface="Wingdings" panose="05000000000000000000" pitchFamily="2" charset="2"/>
              <a:buChar char="ü"/>
            </a:pPr>
            <a:r>
              <a:rPr lang="en-US" sz="1000" dirty="0"/>
              <a:t>If the address data is frequently retrieved with the name information, then with referencing, your application needs to issue multiple queries to resolve the reference. The better data model would be to embed the address data in the person data, as in the following document:</a:t>
            </a:r>
          </a:p>
          <a:p>
            <a:pPr marL="171450" indent="-171450">
              <a:buFont typeface="Wingdings" panose="05000000000000000000" pitchFamily="2" charset="2"/>
              <a:buChar char="ü"/>
            </a:pPr>
            <a:endParaRPr lang="en-US" sz="1000" dirty="0"/>
          </a:p>
          <a:p>
            <a:pPr marL="171450" indent="-171450">
              <a:buFont typeface="Wingdings" panose="05000000000000000000" pitchFamily="2" charset="2"/>
              <a:buChar char="ü"/>
            </a:pPr>
            <a:r>
              <a:rPr lang="en-US" sz="1000" dirty="0"/>
              <a:t>With the embedded data model, your application can retrieve the complete person information with one query.</a:t>
            </a:r>
          </a:p>
          <a:p>
            <a:pPr marL="171450" indent="-171450">
              <a:buFont typeface="Wingdings" panose="05000000000000000000" pitchFamily="2" charset="2"/>
              <a:buChar char="ü"/>
            </a:pPr>
            <a:endParaRPr lang="en-US" sz="1000" dirty="0"/>
          </a:p>
        </p:txBody>
      </p:sp>
      <p:sp>
        <p:nvSpPr>
          <p:cNvPr id="13" name="Rectangle 12">
            <a:extLst>
              <a:ext uri="{FF2B5EF4-FFF2-40B4-BE49-F238E27FC236}">
                <a16:creationId xmlns:a16="http://schemas.microsoft.com/office/drawing/2014/main" id="{7F97CC78-1D4C-4E62-9040-2A0C05C2599D}"/>
              </a:ext>
            </a:extLst>
          </p:cNvPr>
          <p:cNvSpPr/>
          <p:nvPr/>
        </p:nvSpPr>
        <p:spPr>
          <a:xfrm>
            <a:off x="4572000" y="3070124"/>
            <a:ext cx="3445280" cy="1938992"/>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a:t>
            </a:r>
          </a:p>
          <a:p>
            <a:r>
              <a:rPr lang="en-US" sz="1200" dirty="0"/>
              <a:t>   _id: " 101",</a:t>
            </a:r>
          </a:p>
          <a:p>
            <a:r>
              <a:rPr lang="en-US" sz="1200" dirty="0"/>
              <a:t>   name: "Joe </a:t>
            </a:r>
            <a:r>
              <a:rPr lang="en-US" sz="1200" dirty="0" err="1"/>
              <a:t>Bookreader</a:t>
            </a:r>
            <a:r>
              <a:rPr lang="en-US" sz="1200" dirty="0"/>
              <a:t>",</a:t>
            </a:r>
          </a:p>
          <a:p>
            <a:r>
              <a:rPr lang="en-US" sz="1200" dirty="0"/>
              <a:t>   address: {</a:t>
            </a:r>
          </a:p>
          <a:p>
            <a:r>
              <a:rPr lang="en-US" sz="1200" dirty="0"/>
              <a:t>              street: "123 Fake Street",</a:t>
            </a:r>
          </a:p>
          <a:p>
            <a:r>
              <a:rPr lang="en-US" sz="1200" dirty="0"/>
              <a:t>              city: "</a:t>
            </a:r>
            <a:r>
              <a:rPr lang="en-US" sz="1200" dirty="0" err="1"/>
              <a:t>Faketon</a:t>
            </a:r>
            <a:r>
              <a:rPr lang="en-US" sz="1200" dirty="0"/>
              <a:t>",</a:t>
            </a:r>
          </a:p>
          <a:p>
            <a:r>
              <a:rPr lang="en-US" sz="1200" dirty="0"/>
              <a:t>              state: "MA",</a:t>
            </a:r>
          </a:p>
          <a:p>
            <a:r>
              <a:rPr lang="en-US" sz="1200" dirty="0"/>
              <a:t>              zip: "12345"</a:t>
            </a:r>
          </a:p>
          <a:p>
            <a:r>
              <a:rPr lang="en-US" sz="1200" dirty="0"/>
              <a:t>            }</a:t>
            </a:r>
          </a:p>
          <a:p>
            <a:r>
              <a:rPr lang="en-US" sz="1200" dirty="0"/>
              <a:t>}</a:t>
            </a:r>
          </a:p>
        </p:txBody>
      </p:sp>
      <p:cxnSp>
        <p:nvCxnSpPr>
          <p:cNvPr id="16" name="Straight Arrow Connector 15">
            <a:extLst>
              <a:ext uri="{FF2B5EF4-FFF2-40B4-BE49-F238E27FC236}">
                <a16:creationId xmlns:a16="http://schemas.microsoft.com/office/drawing/2014/main" id="{18563C26-FDFB-4C3F-91DB-FD7A95B5CB06}"/>
              </a:ext>
            </a:extLst>
          </p:cNvPr>
          <p:cNvCxnSpPr>
            <a:cxnSpLocks/>
          </p:cNvCxnSpPr>
          <p:nvPr/>
        </p:nvCxnSpPr>
        <p:spPr>
          <a:xfrm flipH="1">
            <a:off x="6477000" y="2879624"/>
            <a:ext cx="588591" cy="56943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461183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429000" y="48321"/>
            <a:ext cx="2057401"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Data Modelling in MongoDB</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7" name="Rectangle 6">
            <a:extLst>
              <a:ext uri="{FF2B5EF4-FFF2-40B4-BE49-F238E27FC236}">
                <a16:creationId xmlns:a16="http://schemas.microsoft.com/office/drawing/2014/main" id="{542FC081-F797-41A7-9D28-FD1C2256605E}"/>
              </a:ext>
            </a:extLst>
          </p:cNvPr>
          <p:cNvSpPr/>
          <p:nvPr/>
        </p:nvSpPr>
        <p:spPr>
          <a:xfrm>
            <a:off x="2286000" y="2052935"/>
            <a:ext cx="4572000" cy="923330"/>
          </a:xfrm>
          <a:prstGeom prst="rect">
            <a:avLst/>
          </a:prstGeom>
        </p:spPr>
        <p:txBody>
          <a:bodyPr>
            <a:spAutoFit/>
          </a:bodyPr>
          <a:lstStyle/>
          <a:p>
            <a:r>
              <a:rPr lang="en-US" dirty="0"/>
              <a:t>https://docs.mongodb.com/manual/tutorial/model-embedded-one-to-one-relationships-between-documents/</a:t>
            </a:r>
          </a:p>
        </p:txBody>
      </p:sp>
    </p:spTree>
    <p:extLst>
      <p:ext uri="{BB962C8B-B14F-4D97-AF65-F5344CB8AC3E}">
        <p14:creationId xmlns:p14="http://schemas.microsoft.com/office/powerpoint/2010/main" val="40449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84235</TotalTime>
  <Words>316</Words>
  <Application>Microsoft Office PowerPoint</Application>
  <PresentationFormat>Custom</PresentationFormat>
  <Paragraphs>45</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Akzidenz</vt:lpstr>
      <vt:lpstr>Arial</vt:lpstr>
      <vt:lpstr>Calibri</vt:lpstr>
      <vt:lpstr>Wingdings</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Home</cp:lastModifiedBy>
  <cp:revision>9794</cp:revision>
  <dcterms:created xsi:type="dcterms:W3CDTF">2006-08-16T00:00:00Z</dcterms:created>
  <dcterms:modified xsi:type="dcterms:W3CDTF">2020-11-23T10:11:24Z</dcterms:modified>
</cp:coreProperties>
</file>