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65" r:id="rId2"/>
    <p:sldId id="469" r:id="rId3"/>
    <p:sldId id="470" r:id="rId4"/>
    <p:sldId id="464"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57437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05174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155575" y="617537"/>
            <a:ext cx="3375565" cy="4154984"/>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   </a:t>
            </a:r>
            <a:r>
              <a:rPr lang="en-US" sz="1100" dirty="0">
                <a:solidFill>
                  <a:srgbClr val="00B050"/>
                </a:solidFill>
              </a:rPr>
              <a:t>publisher: {</a:t>
            </a:r>
          </a:p>
          <a:p>
            <a:r>
              <a:rPr lang="en-US" sz="1100" dirty="0">
                <a:solidFill>
                  <a:srgbClr val="00B050"/>
                </a:solidFill>
              </a:rPr>
              <a:t>              name: "O'Reilly Media",</a:t>
            </a:r>
          </a:p>
          <a:p>
            <a:r>
              <a:rPr lang="en-US" sz="1100" dirty="0">
                <a:solidFill>
                  <a:srgbClr val="00B050"/>
                </a:solidFill>
              </a:rPr>
              <a:t>              founded: 1980,</a:t>
            </a:r>
          </a:p>
          <a:p>
            <a:r>
              <a:rPr lang="en-US" sz="1100" dirty="0">
                <a:solidFill>
                  <a:srgbClr val="00B050"/>
                </a:solidFill>
              </a:rPr>
              <a:t>              location: "CA"</a:t>
            </a:r>
          </a:p>
          <a:p>
            <a:r>
              <a:rPr lang="en-US" sz="1100" dirty="0">
                <a:solidFill>
                  <a:srgbClr val="00B050"/>
                </a:solidFill>
              </a:rPr>
              <a:t>            }</a:t>
            </a:r>
          </a:p>
          <a:p>
            <a:r>
              <a:rPr lang="en-US" sz="1100" dirty="0"/>
              <a:t>}</a:t>
            </a:r>
          </a:p>
          <a:p>
            <a:r>
              <a:rPr lang="en-US" sz="1100" dirty="0"/>
              <a:t>{</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   </a:t>
            </a:r>
            <a:r>
              <a:rPr lang="en-US" sz="1100" dirty="0">
                <a:solidFill>
                  <a:srgbClr val="00B050"/>
                </a:solidFill>
              </a:rPr>
              <a:t>publisher: {</a:t>
            </a:r>
          </a:p>
          <a:p>
            <a:r>
              <a:rPr lang="en-US" sz="1100" dirty="0">
                <a:solidFill>
                  <a:srgbClr val="00B050"/>
                </a:solidFill>
              </a:rPr>
              <a:t>              name: "O'Reilly Media",</a:t>
            </a:r>
          </a:p>
          <a:p>
            <a:r>
              <a:rPr lang="en-US" sz="1100" dirty="0">
                <a:solidFill>
                  <a:srgbClr val="00B050"/>
                </a:solidFill>
              </a:rPr>
              <a:t>              founded: 1980,</a:t>
            </a:r>
          </a:p>
          <a:p>
            <a:r>
              <a:rPr lang="en-US" sz="1100" dirty="0">
                <a:solidFill>
                  <a:srgbClr val="00B050"/>
                </a:solidFill>
              </a:rPr>
              <a:t>              location: "CA"</a:t>
            </a:r>
          </a:p>
          <a:p>
            <a:r>
              <a:rPr lang="en-US" sz="1100" dirty="0">
                <a:solidFill>
                  <a:srgbClr val="00B050"/>
                </a:solidFill>
              </a:rPr>
              <a:t>            }</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3886199" y="617537"/>
            <a:ext cx="5102225" cy="1973263"/>
          </a:xfrm>
          <a:prstGeom prst="wedgeRectCallout">
            <a:avLst>
              <a:gd name="adj1" fmla="val -59996"/>
              <a:gd name="adj2" fmla="val 27281"/>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This example that maps publisher and book relationships. The example illustrates the advantage of referencing over embedding to avoid </a:t>
            </a:r>
            <a:r>
              <a:rPr lang="en-US" sz="1200" b="1" dirty="0">
                <a:solidFill>
                  <a:srgbClr val="C00000"/>
                </a:solidFill>
              </a:rPr>
              <a:t>repetition</a:t>
            </a:r>
            <a:r>
              <a:rPr lang="en-US" sz="1200" dirty="0"/>
              <a:t> of the publisher information.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Embedding the publisher document inside the book document would lead to </a:t>
            </a:r>
            <a:r>
              <a:rPr lang="en-US" sz="1200" b="1" dirty="0">
                <a:solidFill>
                  <a:srgbClr val="C00000"/>
                </a:solidFill>
              </a:rPr>
              <a:t>repetition</a:t>
            </a:r>
            <a:r>
              <a:rPr lang="en-US" sz="1200" dirty="0"/>
              <a:t> of the publisher data.</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To avoid repetition of the publisher data, use </a:t>
            </a:r>
            <a:r>
              <a:rPr lang="en-US" sz="1200" i="1" dirty="0"/>
              <a:t>references</a:t>
            </a:r>
            <a:r>
              <a:rPr lang="en-US" sz="1200" dirty="0"/>
              <a:t> and keep the publisher information in a separate collection from the book collection.</a:t>
            </a:r>
          </a:p>
        </p:txBody>
      </p:sp>
      <p:sp>
        <p:nvSpPr>
          <p:cNvPr id="11" name="TextBox 10">
            <a:extLst>
              <a:ext uri="{FF2B5EF4-FFF2-40B4-BE49-F238E27FC236}">
                <a16:creationId xmlns:a16="http://schemas.microsoft.com/office/drawing/2014/main" id="{A50CE766-00EF-4E67-9BB9-AB64A796E441}"/>
              </a:ext>
            </a:extLst>
          </p:cNvPr>
          <p:cNvSpPr txBox="1"/>
          <p:nvPr/>
        </p:nvSpPr>
        <p:spPr>
          <a:xfrm>
            <a:off x="155575" y="303940"/>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307975" y="3429000"/>
            <a:ext cx="3375565" cy="110799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name: "O'Reilly Media",</a:t>
            </a:r>
          </a:p>
          <a:p>
            <a:r>
              <a:rPr lang="en-US" sz="1100" dirty="0"/>
              <a:t>   founded: 1980,</a:t>
            </a:r>
          </a:p>
          <a:p>
            <a:r>
              <a:rPr lang="en-US" sz="1100" dirty="0"/>
              <a:t>   location: "CA",</a:t>
            </a:r>
          </a:p>
          <a:p>
            <a:r>
              <a:rPr lang="en-US" sz="1100" dirty="0"/>
              <a:t>  </a:t>
            </a:r>
            <a:r>
              <a:rPr lang="en-US" sz="1100" dirty="0">
                <a:solidFill>
                  <a:srgbClr val="C00000"/>
                </a:solidFill>
              </a:rPr>
              <a:t> books: [100, 101, ...]</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178273" y="462161"/>
            <a:ext cx="6832127" cy="1014175"/>
          </a:xfrm>
          <a:prstGeom prst="wedgeRectCallout">
            <a:avLst>
              <a:gd name="adj1" fmla="val -43249"/>
              <a:gd name="adj2" fmla="val 21197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When using references, the growth of the relationships determine where to store the reference.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If the number of books per publisher is small with limited growth, storing the book reference inside the publisher document may sometimes be useful. Otherwise, if the number of books per publisher is unbounded, this data model would lead to mutable, growing arrays, as in the following example.</a:t>
            </a:r>
          </a:p>
        </p:txBody>
      </p:sp>
      <p:sp>
        <p:nvSpPr>
          <p:cNvPr id="11" name="Rectangle 10">
            <a:extLst>
              <a:ext uri="{FF2B5EF4-FFF2-40B4-BE49-F238E27FC236}">
                <a16:creationId xmlns:a16="http://schemas.microsoft.com/office/drawing/2014/main" id="{80BCD156-1C9D-46D6-BD51-D0F081B67FC9}"/>
              </a:ext>
            </a:extLst>
          </p:cNvPr>
          <p:cNvSpPr/>
          <p:nvPr/>
        </p:nvSpPr>
        <p:spPr>
          <a:xfrm>
            <a:off x="4876800" y="2086347"/>
            <a:ext cx="3375565" cy="280076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solidFill>
                  <a:srgbClr val="C00000"/>
                </a:solidFill>
              </a:rPr>
              <a:t>  _id: 100,</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a:t>
            </a:r>
          </a:p>
          <a:p>
            <a:r>
              <a:rPr lang="en-US" sz="1100" dirty="0"/>
              <a:t>{</a:t>
            </a:r>
          </a:p>
          <a:p>
            <a:r>
              <a:rPr lang="en-US" sz="1100" dirty="0">
                <a:solidFill>
                  <a:srgbClr val="C00000"/>
                </a:solidFill>
              </a:rPr>
              <a:t>   _id: 101</a:t>
            </a:r>
            <a:r>
              <a:rPr lang="en-US" sz="1100" dirty="0"/>
              <a:t>,	</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a:t>
            </a:r>
          </a:p>
        </p:txBody>
      </p:sp>
      <p:sp>
        <p:nvSpPr>
          <p:cNvPr id="13" name="TextBox 12">
            <a:extLst>
              <a:ext uri="{FF2B5EF4-FFF2-40B4-BE49-F238E27FC236}">
                <a16:creationId xmlns:a16="http://schemas.microsoft.com/office/drawing/2014/main" id="{A251D918-CDA9-4111-9A22-041055B95647}"/>
              </a:ext>
            </a:extLst>
          </p:cNvPr>
          <p:cNvSpPr txBox="1"/>
          <p:nvPr/>
        </p:nvSpPr>
        <p:spPr>
          <a:xfrm>
            <a:off x="4875400" y="1786265"/>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
        <p:nvSpPr>
          <p:cNvPr id="14" name="TextBox 13">
            <a:extLst>
              <a:ext uri="{FF2B5EF4-FFF2-40B4-BE49-F238E27FC236}">
                <a16:creationId xmlns:a16="http://schemas.microsoft.com/office/drawing/2014/main" id="{0DD32F25-B9F4-4777-96AD-A5AF89A4AAAA}"/>
              </a:ext>
            </a:extLst>
          </p:cNvPr>
          <p:cNvSpPr txBox="1"/>
          <p:nvPr/>
        </p:nvSpPr>
        <p:spPr>
          <a:xfrm>
            <a:off x="306574" y="3123362"/>
            <a:ext cx="142699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Publisher Collection</a:t>
            </a:r>
          </a:p>
        </p:txBody>
      </p:sp>
      <p:cxnSp>
        <p:nvCxnSpPr>
          <p:cNvPr id="15" name="Straight Arrow Connector 14">
            <a:extLst>
              <a:ext uri="{FF2B5EF4-FFF2-40B4-BE49-F238E27FC236}">
                <a16:creationId xmlns:a16="http://schemas.microsoft.com/office/drawing/2014/main" id="{2E59AE27-E6A1-4DE5-B697-98FF225F42B8}"/>
              </a:ext>
            </a:extLst>
          </p:cNvPr>
          <p:cNvCxnSpPr>
            <a:cxnSpLocks/>
          </p:cNvCxnSpPr>
          <p:nvPr/>
        </p:nvCxnSpPr>
        <p:spPr>
          <a:xfrm flipV="1">
            <a:off x="1678057" y="2423178"/>
            <a:ext cx="3219432" cy="1714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85D4930B-3A60-49C4-BEC4-DFE6E88D2745}"/>
              </a:ext>
            </a:extLst>
          </p:cNvPr>
          <p:cNvCxnSpPr>
            <a:cxnSpLocks/>
          </p:cNvCxnSpPr>
          <p:nvPr/>
        </p:nvCxnSpPr>
        <p:spPr>
          <a:xfrm flipV="1">
            <a:off x="1695468" y="3737192"/>
            <a:ext cx="3257532" cy="400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91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94202" y="19500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646602" y="2102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a:extLst>
              <a:ext uri="{FF2B5EF4-FFF2-40B4-BE49-F238E27FC236}">
                <a16:creationId xmlns:a16="http://schemas.microsoft.com/office/drawing/2014/main" id="{66055ADF-6EF8-494E-8FEF-F00CAE27ADBE}"/>
              </a:ext>
            </a:extLst>
          </p:cNvPr>
          <p:cNvSpPr/>
          <p:nvPr/>
        </p:nvSpPr>
        <p:spPr>
          <a:xfrm>
            <a:off x="2133600" y="7937"/>
            <a:ext cx="487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Document References</a:t>
            </a:r>
          </a:p>
        </p:txBody>
      </p:sp>
      <p:sp>
        <p:nvSpPr>
          <p:cNvPr id="9" name="Rectangle 8">
            <a:extLst>
              <a:ext uri="{FF2B5EF4-FFF2-40B4-BE49-F238E27FC236}">
                <a16:creationId xmlns:a16="http://schemas.microsoft.com/office/drawing/2014/main" id="{7B69D998-6DCA-46D2-A444-542D30F3DCD6}"/>
              </a:ext>
            </a:extLst>
          </p:cNvPr>
          <p:cNvSpPr/>
          <p:nvPr/>
        </p:nvSpPr>
        <p:spPr>
          <a:xfrm>
            <a:off x="341802" y="2352302"/>
            <a:ext cx="3375565" cy="110799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a:solidFill>
                  <a:srgbClr val="FF0000"/>
                </a:solidFill>
              </a:rPr>
              <a:t>_id:500,</a:t>
            </a:r>
          </a:p>
          <a:p>
            <a:r>
              <a:rPr lang="en-US" sz="1100" dirty="0"/>
              <a:t>   name: "O'Reilly Media",</a:t>
            </a:r>
          </a:p>
          <a:p>
            <a:r>
              <a:rPr lang="en-US" sz="1100" dirty="0"/>
              <a:t>   founded: 1980,</a:t>
            </a:r>
          </a:p>
          <a:p>
            <a:r>
              <a:rPr lang="en-US" sz="1100" dirty="0"/>
              <a:t>   location: "CA",</a:t>
            </a:r>
          </a:p>
          <a:p>
            <a:r>
              <a:rPr lang="en-US" sz="1100" dirty="0"/>
              <a:t>}</a:t>
            </a:r>
          </a:p>
        </p:txBody>
      </p:sp>
      <p:sp>
        <p:nvSpPr>
          <p:cNvPr id="10" name="Speech Bubble: Rectangle 9">
            <a:extLst>
              <a:ext uri="{FF2B5EF4-FFF2-40B4-BE49-F238E27FC236}">
                <a16:creationId xmlns:a16="http://schemas.microsoft.com/office/drawing/2014/main" id="{7721333A-347C-409C-8771-E0445F7C104C}"/>
              </a:ext>
            </a:extLst>
          </p:cNvPr>
          <p:cNvSpPr/>
          <p:nvPr/>
        </p:nvSpPr>
        <p:spPr>
          <a:xfrm>
            <a:off x="463061" y="752104"/>
            <a:ext cx="3846513" cy="672005"/>
          </a:xfrm>
          <a:prstGeom prst="wedgeRectCallout">
            <a:avLst>
              <a:gd name="adj1" fmla="val -37687"/>
              <a:gd name="adj2" fmla="val 14704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To avoid mutable, growing arrays, store the publisher reference inside the book document</a:t>
            </a:r>
          </a:p>
        </p:txBody>
      </p:sp>
      <p:sp>
        <p:nvSpPr>
          <p:cNvPr id="11" name="Rectangle 10">
            <a:extLst>
              <a:ext uri="{FF2B5EF4-FFF2-40B4-BE49-F238E27FC236}">
                <a16:creationId xmlns:a16="http://schemas.microsoft.com/office/drawing/2014/main" id="{80BCD156-1C9D-46D6-BD51-D0F081B67FC9}"/>
              </a:ext>
            </a:extLst>
          </p:cNvPr>
          <p:cNvSpPr/>
          <p:nvPr/>
        </p:nvSpPr>
        <p:spPr>
          <a:xfrm>
            <a:off x="4724400" y="1347263"/>
            <a:ext cx="3375565" cy="313932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solidFill>
                  <a:srgbClr val="C00000"/>
                </a:solidFill>
              </a:rPr>
              <a:t>  </a:t>
            </a:r>
            <a:r>
              <a:rPr lang="en-US" sz="1100" dirty="0">
                <a:solidFill>
                  <a:schemeClr val="tx1"/>
                </a:solidFill>
              </a:rPr>
              <a:t>_id: 100,</a:t>
            </a:r>
          </a:p>
          <a:p>
            <a:r>
              <a:rPr lang="en-US" sz="1100" dirty="0"/>
              <a:t>   title: "MongoDB: The Definitive Guide",</a:t>
            </a:r>
          </a:p>
          <a:p>
            <a:r>
              <a:rPr lang="en-US" sz="1100" dirty="0"/>
              <a:t>   author: “Peter",</a:t>
            </a:r>
          </a:p>
          <a:p>
            <a:r>
              <a:rPr lang="en-US" sz="1100" dirty="0"/>
              <a:t>   </a:t>
            </a:r>
            <a:r>
              <a:rPr lang="en-US" sz="1100" dirty="0" err="1"/>
              <a:t>published_date</a:t>
            </a:r>
            <a:r>
              <a:rPr lang="en-US" sz="1100" dirty="0"/>
              <a:t>: </a:t>
            </a:r>
            <a:r>
              <a:rPr lang="en-US" sz="1100" dirty="0" err="1"/>
              <a:t>ISODate</a:t>
            </a:r>
            <a:r>
              <a:rPr lang="en-US" sz="1100" dirty="0"/>
              <a:t>("2010-09-24"),</a:t>
            </a:r>
          </a:p>
          <a:p>
            <a:r>
              <a:rPr lang="en-US" sz="1100" dirty="0"/>
              <a:t>   pages: 300,</a:t>
            </a:r>
          </a:p>
          <a:p>
            <a:r>
              <a:rPr lang="en-US" sz="1100" dirty="0"/>
              <a:t>   language: "English",</a:t>
            </a:r>
          </a:p>
          <a:p>
            <a:r>
              <a:rPr lang="en-US" sz="1100" dirty="0"/>
              <a:t>   </a:t>
            </a:r>
            <a:r>
              <a:rPr lang="en-US" sz="1100" dirty="0" err="1">
                <a:solidFill>
                  <a:srgbClr val="FF0000"/>
                </a:solidFill>
              </a:rPr>
              <a:t>publisher_id</a:t>
            </a:r>
            <a:r>
              <a:rPr lang="en-US" sz="1100" dirty="0">
                <a:solidFill>
                  <a:srgbClr val="FF0000"/>
                </a:solidFill>
              </a:rPr>
              <a:t>: 500</a:t>
            </a:r>
          </a:p>
          <a:p>
            <a:r>
              <a:rPr lang="en-US" sz="1100" dirty="0"/>
              <a:t>}</a:t>
            </a:r>
          </a:p>
          <a:p>
            <a:r>
              <a:rPr lang="en-US" sz="1100" dirty="0"/>
              <a:t>{</a:t>
            </a:r>
          </a:p>
          <a:p>
            <a:r>
              <a:rPr lang="en-US" sz="1100" dirty="0">
                <a:solidFill>
                  <a:srgbClr val="C00000"/>
                </a:solidFill>
              </a:rPr>
              <a:t>   </a:t>
            </a:r>
            <a:r>
              <a:rPr lang="en-US" sz="1100" dirty="0">
                <a:solidFill>
                  <a:schemeClr val="tx1"/>
                </a:solidFill>
              </a:rPr>
              <a:t>_id: 101,</a:t>
            </a:r>
            <a:r>
              <a:rPr lang="en-US" sz="1100" dirty="0"/>
              <a:t>	</a:t>
            </a:r>
          </a:p>
          <a:p>
            <a:r>
              <a:rPr lang="en-US" sz="1100" dirty="0"/>
              <a:t>   title: “100 Tips and Tricks for MongoDB Developer",</a:t>
            </a:r>
          </a:p>
          <a:p>
            <a:r>
              <a:rPr lang="en-US" sz="1100" dirty="0"/>
              <a:t>   author: “John",</a:t>
            </a:r>
          </a:p>
          <a:p>
            <a:r>
              <a:rPr lang="en-US" sz="1100" dirty="0"/>
              <a:t>   </a:t>
            </a:r>
            <a:r>
              <a:rPr lang="en-US" sz="1100" dirty="0" err="1"/>
              <a:t>published_date</a:t>
            </a:r>
            <a:r>
              <a:rPr lang="en-US" sz="1100" dirty="0"/>
              <a:t>: </a:t>
            </a:r>
            <a:r>
              <a:rPr lang="en-US" sz="1100" dirty="0" err="1"/>
              <a:t>ISODate</a:t>
            </a:r>
            <a:r>
              <a:rPr lang="en-US" sz="1100" dirty="0"/>
              <a:t>("2011-05-06"),</a:t>
            </a:r>
          </a:p>
          <a:p>
            <a:r>
              <a:rPr lang="en-US" sz="1100" dirty="0"/>
              <a:t>   pages: 368,</a:t>
            </a:r>
          </a:p>
          <a:p>
            <a:r>
              <a:rPr lang="en-US" sz="1100" dirty="0"/>
              <a:t>   language: "English",</a:t>
            </a:r>
          </a:p>
          <a:p>
            <a:r>
              <a:rPr lang="en-US" sz="1100" dirty="0"/>
              <a:t>   </a:t>
            </a:r>
            <a:r>
              <a:rPr lang="en-US" sz="1100" dirty="0" err="1">
                <a:solidFill>
                  <a:srgbClr val="FF0000"/>
                </a:solidFill>
              </a:rPr>
              <a:t>publisher_id</a:t>
            </a:r>
            <a:r>
              <a:rPr lang="en-US" sz="1100" dirty="0">
                <a:solidFill>
                  <a:srgbClr val="FF0000"/>
                </a:solidFill>
              </a:rPr>
              <a:t>: 500</a:t>
            </a:r>
          </a:p>
          <a:p>
            <a:r>
              <a:rPr lang="en-US" sz="1100" dirty="0"/>
              <a:t>}</a:t>
            </a:r>
          </a:p>
        </p:txBody>
      </p:sp>
      <p:sp>
        <p:nvSpPr>
          <p:cNvPr id="13" name="TextBox 12">
            <a:extLst>
              <a:ext uri="{FF2B5EF4-FFF2-40B4-BE49-F238E27FC236}">
                <a16:creationId xmlns:a16="http://schemas.microsoft.com/office/drawing/2014/main" id="{A251D918-CDA9-4111-9A22-041055B95647}"/>
              </a:ext>
            </a:extLst>
          </p:cNvPr>
          <p:cNvSpPr txBox="1"/>
          <p:nvPr/>
        </p:nvSpPr>
        <p:spPr>
          <a:xfrm>
            <a:off x="4723000" y="1047181"/>
            <a:ext cx="122200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Books Collection</a:t>
            </a:r>
          </a:p>
        </p:txBody>
      </p:sp>
      <p:sp>
        <p:nvSpPr>
          <p:cNvPr id="14" name="TextBox 13">
            <a:extLst>
              <a:ext uri="{FF2B5EF4-FFF2-40B4-BE49-F238E27FC236}">
                <a16:creationId xmlns:a16="http://schemas.microsoft.com/office/drawing/2014/main" id="{0DD32F25-B9F4-4777-96AD-A5AF89A4AAAA}"/>
              </a:ext>
            </a:extLst>
          </p:cNvPr>
          <p:cNvSpPr txBox="1"/>
          <p:nvPr/>
        </p:nvSpPr>
        <p:spPr>
          <a:xfrm>
            <a:off x="340401" y="2046664"/>
            <a:ext cx="142699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Publisher Collection</a:t>
            </a:r>
          </a:p>
        </p:txBody>
      </p:sp>
      <p:cxnSp>
        <p:nvCxnSpPr>
          <p:cNvPr id="7" name="Straight Arrow Connector 6">
            <a:extLst>
              <a:ext uri="{FF2B5EF4-FFF2-40B4-BE49-F238E27FC236}">
                <a16:creationId xmlns:a16="http://schemas.microsoft.com/office/drawing/2014/main" id="{3E7C6001-1AC7-4349-A0DB-33ECA9CAB310}"/>
              </a:ext>
            </a:extLst>
          </p:cNvPr>
          <p:cNvCxnSpPr/>
          <p:nvPr/>
        </p:nvCxnSpPr>
        <p:spPr>
          <a:xfrm>
            <a:off x="1073919" y="2657102"/>
            <a:ext cx="376905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8D3F4D3E-AD5B-4DC0-B729-4E918443751F}"/>
              </a:ext>
            </a:extLst>
          </p:cNvPr>
          <p:cNvCxnSpPr/>
          <p:nvPr/>
        </p:nvCxnSpPr>
        <p:spPr>
          <a:xfrm>
            <a:off x="1109174" y="2657102"/>
            <a:ext cx="3810000" cy="15240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594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84312</TotalTime>
  <Words>578</Words>
  <Application>Microsoft Office PowerPoint</Application>
  <PresentationFormat>Custom</PresentationFormat>
  <Paragraphs>93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9870</cp:revision>
  <dcterms:created xsi:type="dcterms:W3CDTF">2006-08-16T00:00:00Z</dcterms:created>
  <dcterms:modified xsi:type="dcterms:W3CDTF">2020-11-24T13:31:52Z</dcterms:modified>
</cp:coreProperties>
</file>