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3" r:id="rId2"/>
    <p:sldId id="464" r:id="rId3"/>
    <p:sldId id="465" r:id="rId4"/>
    <p:sldId id="466"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Introduction</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2362200"/>
            <a:ext cx="8683625" cy="741479"/>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MongoDB</a:t>
            </a:r>
            <a:r>
              <a:rPr lang="en-US" sz="1200" dirty="0"/>
              <a:t> is an open source, document oriented database that stores data in form of documents (key and value pairs).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Document based databases are one of types of </a:t>
            </a:r>
            <a:r>
              <a:rPr lang="en-US" sz="1200" dirty="0" err="1"/>
              <a:t>NoSQL</a:t>
            </a:r>
            <a:r>
              <a:rPr lang="en-US" sz="1200" dirty="0"/>
              <a:t> databases.</a:t>
            </a:r>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000">
        <p15:prstTrans prst="peelOff"/>
      </p:transition>
    </mc:Choice>
    <mc:Fallback>
      <p:transition spd="slow"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Introduction</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p:cNvSpPr/>
          <p:nvPr/>
        </p:nvSpPr>
        <p:spPr>
          <a:xfrm>
            <a:off x="307974" y="663921"/>
            <a:ext cx="8607425" cy="1447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50" dirty="0" err="1"/>
              <a:t>MongoDB</a:t>
            </a:r>
            <a:r>
              <a:rPr lang="en-US" sz="1050" dirty="0"/>
              <a:t> is a </a:t>
            </a:r>
            <a:r>
              <a:rPr lang="en-US" sz="1050" i="1" dirty="0"/>
              <a:t>document</a:t>
            </a:r>
            <a:r>
              <a:rPr lang="en-US" sz="1050" dirty="0"/>
              <a:t> database: each record in a </a:t>
            </a:r>
            <a:r>
              <a:rPr lang="en-US" sz="1050" dirty="0" err="1"/>
              <a:t>MongoDB</a:t>
            </a:r>
            <a:r>
              <a:rPr lang="en-US" sz="1050" dirty="0"/>
              <a:t> collection is document. Documents are a structure composed of key and value pairs, similar to JSON objects or other </a:t>
            </a:r>
            <a:r>
              <a:rPr lang="en-US" sz="1050" i="1" dirty="0"/>
              <a:t>mapping</a:t>
            </a:r>
            <a:r>
              <a:rPr lang="en-US" sz="1050" dirty="0"/>
              <a:t> data types.</a:t>
            </a:r>
            <a:br>
              <a:rPr lang="en-US" sz="1050" dirty="0"/>
            </a:br>
            <a:endParaRPr lang="en-US" sz="1050" dirty="0"/>
          </a:p>
          <a:p>
            <a:pPr marL="171450" indent="-171450">
              <a:buFont typeface="Wingdings" pitchFamily="2" charset="2"/>
              <a:buChar char="ü"/>
            </a:pPr>
            <a:r>
              <a:rPr lang="en-US" sz="1050" dirty="0"/>
              <a:t>JSON is a way of representing objects derived from JavaScript; however, many programming environments have support for converting JSON objects into native mapping types. Documents in </a:t>
            </a:r>
            <a:r>
              <a:rPr lang="en-US" sz="1050" dirty="0" err="1"/>
              <a:t>MongoDB</a:t>
            </a:r>
            <a:r>
              <a:rPr lang="en-US" sz="1050" dirty="0"/>
              <a:t> are BSON, which is a binary data format that is </a:t>
            </a:r>
            <a:r>
              <a:rPr lang="en-US" sz="1050" i="1" dirty="0"/>
              <a:t>like</a:t>
            </a:r>
            <a:r>
              <a:rPr lang="en-US" sz="1050" dirty="0"/>
              <a:t> JSON, but includes additional type data.</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Collections in </a:t>
            </a:r>
            <a:r>
              <a:rPr lang="en-US" sz="1050" dirty="0" err="1"/>
              <a:t>MongoDB</a:t>
            </a:r>
            <a:r>
              <a:rPr lang="en-US" sz="1050" dirty="0"/>
              <a:t> store groups of related documents, analogous to the concept of </a:t>
            </a:r>
            <a:r>
              <a:rPr lang="en-US" sz="1050" i="1" dirty="0"/>
              <a:t>tables</a:t>
            </a:r>
            <a:r>
              <a:rPr lang="en-US" sz="1050" dirty="0"/>
              <a:t> in relational systems: the structure of the documents in a single collection are generally similar. However, </a:t>
            </a:r>
            <a:r>
              <a:rPr lang="en-US" sz="1050" dirty="0" err="1"/>
              <a:t>MongoDB</a:t>
            </a:r>
            <a:r>
              <a:rPr lang="en-US" sz="1050" dirty="0"/>
              <a:t> does not require that all documents have the same structure</a:t>
            </a:r>
          </a:p>
        </p:txBody>
      </p:sp>
      <p:sp>
        <p:nvSpPr>
          <p:cNvPr id="13" name="Rectangle 12"/>
          <p:cNvSpPr/>
          <p:nvPr/>
        </p:nvSpPr>
        <p:spPr>
          <a:xfrm>
            <a:off x="307974" y="345220"/>
            <a:ext cx="153638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is a document?</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75" y="2286000"/>
            <a:ext cx="4436807"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4876800" y="2971800"/>
            <a:ext cx="4114800" cy="1676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400" dirty="0"/>
              <a:t>{ "_id": </a:t>
            </a:r>
            <a:r>
              <a:rPr lang="en-US" sz="1400" dirty="0" err="1"/>
              <a:t>ObjectId</a:t>
            </a:r>
            <a:r>
              <a:rPr lang="en-US" sz="1400" dirty="0"/>
              <a:t>(...), "name": "test_1", "active": </a:t>
            </a:r>
            <a:r>
              <a:rPr lang="en-US" sz="1400" b="1" dirty="0"/>
              <a:t>true</a:t>
            </a:r>
            <a:r>
              <a:rPr lang="en-US" sz="1400" dirty="0"/>
              <a:t>, "events": [ ] }</a:t>
            </a:r>
            <a:br>
              <a:rPr lang="en-US" sz="1400" dirty="0"/>
            </a:br>
            <a:endParaRPr lang="en-US" sz="1400" dirty="0"/>
          </a:p>
          <a:p>
            <a:r>
              <a:rPr lang="en-US" sz="1400" dirty="0"/>
              <a:t> { "_id": </a:t>
            </a:r>
            <a:r>
              <a:rPr lang="en-US" sz="1400" dirty="0" err="1"/>
              <a:t>ObjectId</a:t>
            </a:r>
            <a:r>
              <a:rPr lang="en-US" sz="1400" dirty="0"/>
              <a:t>(...), "name": "test_20", "active": </a:t>
            </a:r>
            <a:r>
              <a:rPr lang="en-US" sz="1400" b="1" dirty="0"/>
              <a:t>true</a:t>
            </a:r>
            <a:r>
              <a:rPr lang="en-US" sz="1400" dirty="0"/>
              <a:t>, "events": [ { "_id": 1, "type": "review" } { "_id": 2, "type": "inspection" } ] }</a:t>
            </a:r>
          </a:p>
        </p:txBody>
      </p:sp>
    </p:spTree>
    <p:extLst>
      <p:ext uri="{BB962C8B-B14F-4D97-AF65-F5344CB8AC3E}">
        <p14:creationId xmlns:p14="http://schemas.microsoft.com/office/powerpoint/2010/main" val="123697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Introduction</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828800"/>
            <a:ext cx="8683625" cy="1274879"/>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MongoDB</a:t>
            </a:r>
            <a:r>
              <a:rPr lang="en-US" sz="1200" dirty="0"/>
              <a:t> was created by Eliot and Dwight (founders of DoubleClick) in 2007, when they faced scalability issues while working with relational database. The organization that developed </a:t>
            </a:r>
            <a:r>
              <a:rPr lang="en-US" sz="1200" dirty="0" err="1"/>
              <a:t>MongoDB</a:t>
            </a:r>
            <a:r>
              <a:rPr lang="en-US" sz="1200" dirty="0"/>
              <a:t> was originally known as 10gen.</a:t>
            </a:r>
            <a:br>
              <a:rPr lang="en-US" sz="1200" dirty="0"/>
            </a:br>
            <a:endParaRPr lang="en-US" sz="1200" dirty="0"/>
          </a:p>
          <a:p>
            <a:pPr marL="171450" indent="-171450">
              <a:buFont typeface="Wingdings" pitchFamily="2" charset="2"/>
              <a:buChar char="ü"/>
            </a:pPr>
            <a:r>
              <a:rPr lang="en-US" sz="1200" dirty="0"/>
              <a:t>In Feb 2009, they changed their business model and released </a:t>
            </a:r>
            <a:r>
              <a:rPr lang="en-US" sz="1200" dirty="0" err="1"/>
              <a:t>MongoDB</a:t>
            </a:r>
            <a:r>
              <a:rPr lang="en-US" sz="1200" dirty="0"/>
              <a:t> as an open source Project. The organization changed its name in 2013 and now known as </a:t>
            </a:r>
            <a:r>
              <a:rPr lang="en-US" sz="1200" dirty="0" err="1"/>
              <a:t>MongoDB</a:t>
            </a:r>
            <a:r>
              <a:rPr lang="en-US" sz="1200" dirty="0"/>
              <a:t> Inc.</a:t>
            </a:r>
          </a:p>
        </p:txBody>
      </p:sp>
      <p:sp>
        <p:nvSpPr>
          <p:cNvPr id="10" name="Rectangle 9"/>
          <p:cNvSpPr/>
          <p:nvPr/>
        </p:nvSpPr>
        <p:spPr>
          <a:xfrm>
            <a:off x="307975" y="1447800"/>
            <a:ext cx="148553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History of </a:t>
            </a:r>
            <a:r>
              <a:rPr lang="en-US" sz="1200" b="1" dirty="0" err="1"/>
              <a:t>MongoDB</a:t>
            </a:r>
            <a:endParaRPr lang="en-US" sz="1200" b="1" dirty="0"/>
          </a:p>
        </p:txBody>
      </p:sp>
    </p:spTree>
    <p:extLst>
      <p:ext uri="{BB962C8B-B14F-4D97-AF65-F5344CB8AC3E}">
        <p14:creationId xmlns:p14="http://schemas.microsoft.com/office/powerpoint/2010/main" val="289221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6102" y="860107"/>
            <a:ext cx="8302625" cy="4106863"/>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Introduction</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Oval 7"/>
          <p:cNvSpPr/>
          <p:nvPr/>
        </p:nvSpPr>
        <p:spPr>
          <a:xfrm>
            <a:off x="3547127" y="2461895"/>
            <a:ext cx="1524000" cy="914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Mongo DB Features</a:t>
            </a:r>
          </a:p>
        </p:txBody>
      </p:sp>
      <p:cxnSp>
        <p:nvCxnSpPr>
          <p:cNvPr id="11" name="Straight Arrow Connector 10"/>
          <p:cNvCxnSpPr>
            <a:stCxn id="8" idx="7"/>
          </p:cNvCxnSpPr>
          <p:nvPr/>
        </p:nvCxnSpPr>
        <p:spPr>
          <a:xfrm flipV="1">
            <a:off x="4847942" y="1690370"/>
            <a:ext cx="1594785" cy="905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2727" y="1410454"/>
            <a:ext cx="9975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Replication</a:t>
            </a:r>
          </a:p>
        </p:txBody>
      </p:sp>
      <p:cxnSp>
        <p:nvCxnSpPr>
          <p:cNvPr id="13" name="Straight Arrow Connector 12"/>
          <p:cNvCxnSpPr>
            <a:stCxn id="8" idx="6"/>
            <a:endCxn id="14" idx="1"/>
          </p:cNvCxnSpPr>
          <p:nvPr/>
        </p:nvCxnSpPr>
        <p:spPr>
          <a:xfrm flipV="1">
            <a:off x="5071127" y="2916118"/>
            <a:ext cx="1729358" cy="2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00485" y="2762229"/>
            <a:ext cx="12795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Load Balancing</a:t>
            </a:r>
          </a:p>
        </p:txBody>
      </p:sp>
      <p:cxnSp>
        <p:nvCxnSpPr>
          <p:cNvPr id="17" name="Straight Arrow Connector 16"/>
          <p:cNvCxnSpPr>
            <a:stCxn id="8" idx="5"/>
            <a:endCxn id="18" idx="1"/>
          </p:cNvCxnSpPr>
          <p:nvPr/>
        </p:nvCxnSpPr>
        <p:spPr>
          <a:xfrm>
            <a:off x="4847942" y="3242384"/>
            <a:ext cx="1899585" cy="89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47527" y="3979347"/>
            <a:ext cx="16807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Large Media Storage</a:t>
            </a:r>
          </a:p>
        </p:txBody>
      </p:sp>
      <p:cxnSp>
        <p:nvCxnSpPr>
          <p:cNvPr id="22" name="Straight Arrow Connector 21"/>
          <p:cNvCxnSpPr>
            <a:endCxn id="23" idx="0"/>
          </p:cNvCxnSpPr>
          <p:nvPr/>
        </p:nvCxnSpPr>
        <p:spPr>
          <a:xfrm>
            <a:off x="4287488" y="3376295"/>
            <a:ext cx="36001" cy="910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68768" y="4287124"/>
            <a:ext cx="1709442"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Horizontal Scalability</a:t>
            </a:r>
          </a:p>
        </p:txBody>
      </p:sp>
      <p:cxnSp>
        <p:nvCxnSpPr>
          <p:cNvPr id="26" name="Straight Arrow Connector 25"/>
          <p:cNvCxnSpPr>
            <a:stCxn id="8" idx="3"/>
            <a:endCxn id="27" idx="0"/>
          </p:cNvCxnSpPr>
          <p:nvPr/>
        </p:nvCxnSpPr>
        <p:spPr>
          <a:xfrm flipH="1">
            <a:off x="1857009" y="3242384"/>
            <a:ext cx="1913303" cy="74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08727" y="3984109"/>
            <a:ext cx="1496564"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High Performance</a:t>
            </a:r>
          </a:p>
        </p:txBody>
      </p:sp>
      <p:cxnSp>
        <p:nvCxnSpPr>
          <p:cNvPr id="29" name="Straight Arrow Connector 28"/>
          <p:cNvCxnSpPr>
            <a:stCxn id="8" idx="2"/>
            <a:endCxn id="30" idx="3"/>
          </p:cNvCxnSpPr>
          <p:nvPr/>
        </p:nvCxnSpPr>
        <p:spPr>
          <a:xfrm flipH="1">
            <a:off x="1799528" y="2919095"/>
            <a:ext cx="1747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0902" y="2765206"/>
            <a:ext cx="1068626"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Aggregation</a:t>
            </a:r>
          </a:p>
        </p:txBody>
      </p:sp>
      <p:cxnSp>
        <p:nvCxnSpPr>
          <p:cNvPr id="33" name="Straight Arrow Connector 32"/>
          <p:cNvCxnSpPr>
            <a:stCxn id="8" idx="1"/>
            <a:endCxn id="34" idx="2"/>
          </p:cNvCxnSpPr>
          <p:nvPr/>
        </p:nvCxnSpPr>
        <p:spPr>
          <a:xfrm flipH="1" flipV="1">
            <a:off x="2247343" y="1768057"/>
            <a:ext cx="1522969" cy="827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9951" y="1244837"/>
            <a:ext cx="1314784" cy="52322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Ad Hoc Queries</a:t>
            </a:r>
          </a:p>
          <a:p>
            <a:r>
              <a:rPr lang="en-US" sz="1400" dirty="0"/>
              <a:t>Support</a:t>
            </a:r>
          </a:p>
        </p:txBody>
      </p:sp>
      <p:sp>
        <p:nvSpPr>
          <p:cNvPr id="38" name="TextBox 37"/>
          <p:cNvSpPr txBox="1"/>
          <p:nvPr/>
        </p:nvSpPr>
        <p:spPr>
          <a:xfrm>
            <a:off x="3902717" y="1102677"/>
            <a:ext cx="805542"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t>Indexing</a:t>
            </a:r>
          </a:p>
        </p:txBody>
      </p:sp>
      <p:cxnSp>
        <p:nvCxnSpPr>
          <p:cNvPr id="39" name="Straight Arrow Connector 38"/>
          <p:cNvCxnSpPr>
            <a:stCxn id="8" idx="0"/>
            <a:endCxn id="38" idx="2"/>
          </p:cNvCxnSpPr>
          <p:nvPr/>
        </p:nvCxnSpPr>
        <p:spPr>
          <a:xfrm flipH="1" flipV="1">
            <a:off x="4305488" y="1410454"/>
            <a:ext cx="3639" cy="10514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56908" y="493693"/>
            <a:ext cx="157402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Features of </a:t>
            </a:r>
            <a:r>
              <a:rPr lang="en-US" sz="1200" b="1" dirty="0" err="1"/>
              <a:t>MongoDB</a:t>
            </a:r>
            <a:endParaRPr lang="en-US" sz="1200" b="1" dirty="0"/>
          </a:p>
        </p:txBody>
      </p:sp>
    </p:spTree>
    <p:extLst>
      <p:ext uri="{BB962C8B-B14F-4D97-AF65-F5344CB8AC3E}">
        <p14:creationId xmlns:p14="http://schemas.microsoft.com/office/powerpoint/2010/main" val="255327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Introduction</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066800"/>
            <a:ext cx="8683625" cy="3276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MongoDB</a:t>
            </a:r>
            <a:r>
              <a:rPr lang="en-US" sz="1200" dirty="0"/>
              <a:t> provides </a:t>
            </a:r>
            <a:r>
              <a:rPr lang="en-US" sz="1200" b="1" dirty="0"/>
              <a:t>high performance</a:t>
            </a:r>
            <a:r>
              <a:rPr lang="en-US" sz="1200" dirty="0"/>
              <a:t>. Most of the operations in the </a:t>
            </a:r>
            <a:r>
              <a:rPr lang="en-US" sz="1200" dirty="0" err="1"/>
              <a:t>MongoDB</a:t>
            </a:r>
            <a:r>
              <a:rPr lang="en-US" sz="1200" dirty="0"/>
              <a:t> are faster compared to relational databases.</a:t>
            </a:r>
            <a:br>
              <a:rPr lang="en-US" sz="1200" dirty="0"/>
            </a:br>
            <a:endParaRPr lang="en-US" sz="1200" dirty="0"/>
          </a:p>
          <a:p>
            <a:pPr marL="171450" indent="-171450">
              <a:buFont typeface="Wingdings" pitchFamily="2" charset="2"/>
              <a:buChar char="ü"/>
            </a:pPr>
            <a:r>
              <a:rPr lang="en-US" sz="1200" dirty="0"/>
              <a:t> </a:t>
            </a:r>
            <a:r>
              <a:rPr lang="en-US" sz="1200" dirty="0" err="1"/>
              <a:t>MongoDB</a:t>
            </a:r>
            <a:r>
              <a:rPr lang="en-US" sz="1200" dirty="0"/>
              <a:t> provides </a:t>
            </a:r>
            <a:r>
              <a:rPr lang="en-US" sz="1200" b="1" dirty="0"/>
              <a:t>auto replication</a:t>
            </a:r>
            <a:r>
              <a:rPr lang="en-US" sz="1200" dirty="0"/>
              <a:t> feature that allows you to quickly recover data in case of a failure.</a:t>
            </a:r>
            <a:br>
              <a:rPr lang="en-US" sz="1200" dirty="0"/>
            </a:br>
            <a:endParaRPr lang="en-US" sz="1200" dirty="0"/>
          </a:p>
          <a:p>
            <a:pPr marL="171450" indent="-171450">
              <a:buFont typeface="Wingdings" pitchFamily="2" charset="2"/>
              <a:buChar char="ü"/>
            </a:pPr>
            <a:r>
              <a:rPr lang="en-US" sz="1200" dirty="0"/>
              <a:t>Horizontal scaling is possible in MongoDB because of </a:t>
            </a:r>
            <a:r>
              <a:rPr lang="en-US" sz="1200" dirty="0" err="1"/>
              <a:t>sharding</a:t>
            </a:r>
            <a:r>
              <a:rPr lang="en-US" sz="1200" dirty="0"/>
              <a:t>. </a:t>
            </a:r>
            <a:r>
              <a:rPr lang="en-US" sz="1200" dirty="0" err="1"/>
              <a:t>Sharding</a:t>
            </a:r>
            <a:r>
              <a:rPr lang="en-US" sz="1200" dirty="0"/>
              <a:t> is partitioning of data and placing it on multiple machines in such a way that the order of the data is preserved.</a:t>
            </a:r>
            <a:br>
              <a:rPr lang="en-US" sz="1200" dirty="0"/>
            </a:br>
            <a:br>
              <a:rPr lang="en-US" sz="1200" dirty="0"/>
            </a:br>
            <a:r>
              <a:rPr lang="en-US" sz="1200" b="1" dirty="0"/>
              <a:t>Horizontal scaling </a:t>
            </a:r>
            <a:r>
              <a:rPr lang="en-US" sz="1200" b="1" dirty="0" err="1"/>
              <a:t>vs</a:t>
            </a:r>
            <a:r>
              <a:rPr lang="en-US" sz="1200" b="1" dirty="0"/>
              <a:t> vertical scaling:</a:t>
            </a:r>
            <a:br>
              <a:rPr lang="en-US" sz="1200" dirty="0"/>
            </a:br>
            <a:r>
              <a:rPr lang="en-US" sz="1200" dirty="0"/>
              <a:t>Vertical scaling means adding more resources to the existing machine while horizontal scaling means adding more machines to handle the data. Vertical scaling is not that easy to implement, on the other hand horizontal scaling is easy to implement. Horizontal scaling database examples: </a:t>
            </a:r>
            <a:r>
              <a:rPr lang="en-US" sz="1200" dirty="0" err="1"/>
              <a:t>MongoDB</a:t>
            </a:r>
            <a:r>
              <a:rPr lang="en-US" sz="1200" dirty="0"/>
              <a:t>, Cassandra etc.</a:t>
            </a:r>
            <a:br>
              <a:rPr lang="en-US" sz="1200" dirty="0"/>
            </a:br>
            <a:endParaRPr lang="en-US" sz="1200" b="1" dirty="0"/>
          </a:p>
          <a:p>
            <a:pPr marL="171450" indent="-171450">
              <a:buFont typeface="Wingdings" pitchFamily="2" charset="2"/>
              <a:buChar char="ü"/>
            </a:pPr>
            <a:r>
              <a:rPr lang="en-US" sz="1200" b="1" dirty="0"/>
              <a:t>Load balancing</a:t>
            </a:r>
            <a:r>
              <a:rPr lang="en-US" sz="1200" dirty="0"/>
              <a:t>: Horizontal scaling allows </a:t>
            </a:r>
            <a:r>
              <a:rPr lang="en-US" sz="1200" dirty="0" err="1"/>
              <a:t>MongoDB</a:t>
            </a:r>
            <a:r>
              <a:rPr lang="en-US" sz="1200" dirty="0"/>
              <a:t> to </a:t>
            </a:r>
            <a:r>
              <a:rPr lang="en-US" sz="1200" dirty="0" err="1"/>
              <a:t>balanace</a:t>
            </a:r>
            <a:r>
              <a:rPr lang="en-US" sz="1200" dirty="0"/>
              <a:t> the load.</a:t>
            </a:r>
          </a:p>
          <a:p>
            <a:pPr marL="171450" indent="-171450">
              <a:buFont typeface="Wingdings" pitchFamily="2" charset="2"/>
              <a:buChar char="ü"/>
            </a:pPr>
            <a:r>
              <a:rPr lang="en-US" sz="1200" b="1" dirty="0"/>
              <a:t>High </a:t>
            </a:r>
            <a:r>
              <a:rPr lang="en-US" sz="1200" b="1" dirty="0" err="1"/>
              <a:t>Availabilty</a:t>
            </a:r>
            <a:r>
              <a:rPr lang="en-US" sz="1200" dirty="0"/>
              <a:t>: Auto Replication improves the availability of </a:t>
            </a:r>
            <a:r>
              <a:rPr lang="en-US" sz="1200" dirty="0" err="1"/>
              <a:t>MongoDB</a:t>
            </a:r>
            <a:r>
              <a:rPr lang="en-US" sz="1200" dirty="0"/>
              <a:t> database.</a:t>
            </a:r>
          </a:p>
          <a:p>
            <a:pPr marL="171450" indent="-171450">
              <a:buFont typeface="Wingdings" pitchFamily="2" charset="2"/>
              <a:buChar char="ü"/>
            </a:pPr>
            <a:r>
              <a:rPr lang="en-US" sz="1200" b="1" dirty="0"/>
              <a:t>Indexing:</a:t>
            </a:r>
            <a:r>
              <a:rPr lang="en-US" sz="1200" dirty="0"/>
              <a:t> Index is a single field within the document. Indexes are used to quickly locate data without having to search every document in a </a:t>
            </a:r>
            <a:r>
              <a:rPr lang="en-US" sz="1200" dirty="0" err="1"/>
              <a:t>MongoDB</a:t>
            </a:r>
            <a:r>
              <a:rPr lang="en-US" sz="1200" dirty="0"/>
              <a:t> database. This improves the performance of operations performed on the </a:t>
            </a:r>
            <a:r>
              <a:rPr lang="en-US" sz="1200" dirty="0" err="1"/>
              <a:t>MongoDB</a:t>
            </a:r>
            <a:r>
              <a:rPr lang="en-US" sz="1200" dirty="0"/>
              <a:t> database.</a:t>
            </a:r>
          </a:p>
        </p:txBody>
      </p:sp>
      <p:sp>
        <p:nvSpPr>
          <p:cNvPr id="10" name="Rectangle 9"/>
          <p:cNvSpPr/>
          <p:nvPr/>
        </p:nvSpPr>
        <p:spPr>
          <a:xfrm>
            <a:off x="307975" y="739756"/>
            <a:ext cx="157402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Features of </a:t>
            </a:r>
            <a:r>
              <a:rPr lang="en-US" sz="1200" b="1" dirty="0" err="1"/>
              <a:t>MongoDB</a:t>
            </a:r>
            <a:endParaRPr lang="en-US" sz="1200" b="1" dirty="0"/>
          </a:p>
        </p:txBody>
      </p:sp>
    </p:spTree>
    <p:extLst>
      <p:ext uri="{BB962C8B-B14F-4D97-AF65-F5344CB8AC3E}">
        <p14:creationId xmlns:p14="http://schemas.microsoft.com/office/powerpoint/2010/main" val="225555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83823</TotalTime>
  <Words>562</Words>
  <Application>Microsoft Office PowerPoint</Application>
  <PresentationFormat>Custom</PresentationFormat>
  <Paragraphs>41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9537</cp:revision>
  <dcterms:created xsi:type="dcterms:W3CDTF">2006-08-16T00:00:00Z</dcterms:created>
  <dcterms:modified xsi:type="dcterms:W3CDTF">2020-11-03T10:50:19Z</dcterms:modified>
</cp:coreProperties>
</file>