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6"/>
  </p:notesMasterIdLst>
  <p:sldIdLst>
    <p:sldId id="465" r:id="rId2"/>
    <p:sldId id="466" r:id="rId3"/>
    <p:sldId id="467" r:id="rId4"/>
    <p:sldId id="464" r:id="rId5"/>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5">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73" autoAdjust="0"/>
    <p:restoredTop sz="86323" autoAdjust="0"/>
  </p:normalViewPr>
  <p:slideViewPr>
    <p:cSldViewPr>
      <p:cViewPr varScale="1">
        <p:scale>
          <a:sx n="98" d="100"/>
          <a:sy n="98" d="100"/>
        </p:scale>
        <p:origin x="726" y="84"/>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11/20/2020</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082617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1100559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2097343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a:t>Click to edit Master title style</a:t>
            </a:r>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11/20/2020</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3429000" y="73223"/>
            <a:ext cx="2209800" cy="30777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Data Modeling Introduction</a:t>
            </a:r>
          </a:p>
        </p:txBody>
      </p:sp>
      <p:sp>
        <p:nvSpPr>
          <p:cNvPr id="5" name="AutoShape 2" descr="Image result for xml symbol"/>
          <p:cNvSpPr>
            <a:spLocks noChangeAspect="1" noChangeArrowheads="1"/>
          </p:cNvSpPr>
          <p:nvPr/>
        </p:nvSpPr>
        <p:spPr bwMode="auto">
          <a:xfrm>
            <a:off x="1314122" y="62888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8" name="Rectangle 7">
            <a:extLst>
              <a:ext uri="{FF2B5EF4-FFF2-40B4-BE49-F238E27FC236}">
                <a16:creationId xmlns:a16="http://schemas.microsoft.com/office/drawing/2014/main" id="{76A7D31C-BF33-404F-8FF0-CA4BF8800623}"/>
              </a:ext>
            </a:extLst>
          </p:cNvPr>
          <p:cNvSpPr/>
          <p:nvPr/>
        </p:nvSpPr>
        <p:spPr>
          <a:xfrm>
            <a:off x="160472" y="1123666"/>
            <a:ext cx="8823055" cy="1823946"/>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dirty="0"/>
              <a:t>Unlike SQL databases, where you must determine and declare a table’s schema before inserting data, MongoDB’s </a:t>
            </a:r>
            <a:r>
              <a:rPr lang="en-US" sz="1200" dirty="0">
                <a:solidFill>
                  <a:srgbClr val="FF0000"/>
                </a:solidFill>
              </a:rPr>
              <a:t>collections</a:t>
            </a:r>
            <a:r>
              <a:rPr lang="en-US" sz="1200" dirty="0"/>
              <a:t>, by default, does not require its </a:t>
            </a:r>
            <a:r>
              <a:rPr lang="en-US" sz="1200" dirty="0">
                <a:solidFill>
                  <a:srgbClr val="FF0000"/>
                </a:solidFill>
              </a:rPr>
              <a:t>documents</a:t>
            </a:r>
            <a:r>
              <a:rPr lang="en-US" sz="1200" dirty="0"/>
              <a:t> to have the same schema. That is:</a:t>
            </a:r>
          </a:p>
          <a:p>
            <a:endParaRPr lang="en-US" sz="1200" dirty="0"/>
          </a:p>
          <a:p>
            <a:pPr marL="285750" indent="-285750">
              <a:buFont typeface="Wingdings" panose="05000000000000000000" pitchFamily="2" charset="2"/>
              <a:buChar char="ü"/>
            </a:pPr>
            <a:r>
              <a:rPr lang="en-US" sz="1200" dirty="0"/>
              <a:t>The documents in a single collection do not need to have the same set of fields and the data type for a field can differ across documents within a collection.</a:t>
            </a:r>
          </a:p>
          <a:p>
            <a:pPr marL="285750" indent="-285750">
              <a:buFont typeface="Wingdings" panose="05000000000000000000" pitchFamily="2" charset="2"/>
              <a:buChar char="ü"/>
            </a:pPr>
            <a:endParaRPr lang="en-US" sz="1200" dirty="0"/>
          </a:p>
          <a:p>
            <a:pPr marL="285750" indent="-285750">
              <a:buFont typeface="Wingdings" panose="05000000000000000000" pitchFamily="2" charset="2"/>
              <a:buChar char="ü"/>
            </a:pPr>
            <a:r>
              <a:rPr lang="en-US" sz="1200" dirty="0"/>
              <a:t>To change the structure of the documents in a collection, such as add new fields, remove existing fields, or change the field values to a new type, update the documents to the new structure.</a:t>
            </a:r>
          </a:p>
          <a:p>
            <a:pPr algn="ctr"/>
            <a:endParaRPr lang="en-US" sz="1200" dirty="0"/>
          </a:p>
        </p:txBody>
      </p:sp>
      <p:sp>
        <p:nvSpPr>
          <p:cNvPr id="10" name="TextBox 9">
            <a:extLst>
              <a:ext uri="{FF2B5EF4-FFF2-40B4-BE49-F238E27FC236}">
                <a16:creationId xmlns:a16="http://schemas.microsoft.com/office/drawing/2014/main" id="{BAD29EA1-043C-4B31-B7CD-2BC07DB47A39}"/>
              </a:ext>
            </a:extLst>
          </p:cNvPr>
          <p:cNvSpPr txBox="1"/>
          <p:nvPr/>
        </p:nvSpPr>
        <p:spPr>
          <a:xfrm>
            <a:off x="160472" y="747627"/>
            <a:ext cx="1352165" cy="307777"/>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400" dirty="0"/>
              <a:t>Flexible Schema</a:t>
            </a:r>
          </a:p>
        </p:txBody>
      </p:sp>
      <p:sp>
        <p:nvSpPr>
          <p:cNvPr id="11" name="Rectangle 10">
            <a:extLst>
              <a:ext uri="{FF2B5EF4-FFF2-40B4-BE49-F238E27FC236}">
                <a16:creationId xmlns:a16="http://schemas.microsoft.com/office/drawing/2014/main" id="{495723C2-27FB-43F3-824E-CE1004771DAD}"/>
              </a:ext>
            </a:extLst>
          </p:cNvPr>
          <p:cNvSpPr/>
          <p:nvPr/>
        </p:nvSpPr>
        <p:spPr>
          <a:xfrm>
            <a:off x="173442" y="3713095"/>
            <a:ext cx="8823055" cy="799573"/>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dirty="0"/>
              <a:t>The key decision in designing data models for MongoDB applications revolves around the structure of documents and how the application represents relationships between data. MongoDB allows related data to be embedded within a single document.</a:t>
            </a:r>
            <a:endParaRPr lang="en-US" sz="1050" dirty="0"/>
          </a:p>
        </p:txBody>
      </p:sp>
      <p:sp>
        <p:nvSpPr>
          <p:cNvPr id="12" name="TextBox 11">
            <a:extLst>
              <a:ext uri="{FF2B5EF4-FFF2-40B4-BE49-F238E27FC236}">
                <a16:creationId xmlns:a16="http://schemas.microsoft.com/office/drawing/2014/main" id="{4029954B-8E1A-43E1-AC10-9CC8018BD041}"/>
              </a:ext>
            </a:extLst>
          </p:cNvPr>
          <p:cNvSpPr txBox="1"/>
          <p:nvPr/>
        </p:nvSpPr>
        <p:spPr>
          <a:xfrm>
            <a:off x="173442" y="3318449"/>
            <a:ext cx="1666610" cy="307777"/>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400" dirty="0"/>
              <a:t>Document Structure</a:t>
            </a:r>
          </a:p>
        </p:txBody>
      </p:sp>
    </p:spTree>
    <p:extLst>
      <p:ext uri="{BB962C8B-B14F-4D97-AF65-F5344CB8AC3E}">
        <p14:creationId xmlns:p14="http://schemas.microsoft.com/office/powerpoint/2010/main" val="4141976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3429000" y="73223"/>
            <a:ext cx="2209800" cy="30777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Data Modeling Introduction</a:t>
            </a:r>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pic>
        <p:nvPicPr>
          <p:cNvPr id="7" name="Picture 6">
            <a:extLst>
              <a:ext uri="{FF2B5EF4-FFF2-40B4-BE49-F238E27FC236}">
                <a16:creationId xmlns:a16="http://schemas.microsoft.com/office/drawing/2014/main" id="{245C4439-0D60-4A50-928E-3E44BB96249B}"/>
              </a:ext>
            </a:extLst>
          </p:cNvPr>
          <p:cNvPicPr>
            <a:picLocks noChangeAspect="1"/>
          </p:cNvPicPr>
          <p:nvPr/>
        </p:nvPicPr>
        <p:blipFill>
          <a:blip r:embed="rId3"/>
          <a:stretch>
            <a:fillRect/>
          </a:stretch>
        </p:blipFill>
        <p:spPr>
          <a:xfrm>
            <a:off x="460375" y="1960523"/>
            <a:ext cx="5864225" cy="3068677"/>
          </a:xfrm>
          <a:prstGeom prst="rect">
            <a:avLst/>
          </a:prstGeom>
        </p:spPr>
      </p:pic>
      <p:sp>
        <p:nvSpPr>
          <p:cNvPr id="13" name="Speech Bubble: Rectangle with Corners Rounded 12">
            <a:extLst>
              <a:ext uri="{FF2B5EF4-FFF2-40B4-BE49-F238E27FC236}">
                <a16:creationId xmlns:a16="http://schemas.microsoft.com/office/drawing/2014/main" id="{B0681DDA-5E7C-471E-B1ED-11ECA72B64F2}"/>
              </a:ext>
            </a:extLst>
          </p:cNvPr>
          <p:cNvSpPr/>
          <p:nvPr/>
        </p:nvSpPr>
        <p:spPr>
          <a:xfrm>
            <a:off x="307975" y="465137"/>
            <a:ext cx="8759825" cy="1342986"/>
          </a:xfrm>
          <a:prstGeom prst="wedgeRoundRectCallout">
            <a:avLst>
              <a:gd name="adj1" fmla="val -20833"/>
              <a:gd name="adj2" fmla="val 67263"/>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r>
              <a:rPr lang="en-US" sz="1200" dirty="0"/>
              <a:t>Embedded documents capture relationships between data by storing related data in a single document structure. MongoDB documents make it possible to embed document structures in a field or array within a document. </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These </a:t>
            </a:r>
            <a:r>
              <a:rPr lang="en-US" sz="1200" i="1" dirty="0"/>
              <a:t>denormalized</a:t>
            </a:r>
            <a:r>
              <a:rPr lang="en-US" sz="1200" dirty="0"/>
              <a:t> data models allow applications to retrieve and manipulate related data in a single database operation.</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For many use cases in MongoDB, the denormalized data model is optimal.</a:t>
            </a:r>
          </a:p>
        </p:txBody>
      </p:sp>
    </p:spTree>
    <p:extLst>
      <p:ext uri="{BB962C8B-B14F-4D97-AF65-F5344CB8AC3E}">
        <p14:creationId xmlns:p14="http://schemas.microsoft.com/office/powerpoint/2010/main" val="973664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3429000" y="73223"/>
            <a:ext cx="2209800" cy="30777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Data Modeling Introduction</a:t>
            </a:r>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Tree>
    <p:extLst>
      <p:ext uri="{BB962C8B-B14F-4D97-AF65-F5344CB8AC3E}">
        <p14:creationId xmlns:p14="http://schemas.microsoft.com/office/powerpoint/2010/main" val="3184089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3429000" y="48321"/>
            <a:ext cx="2057401"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Data Modelling in MongoDB</a:t>
            </a:r>
          </a:p>
        </p:txBody>
      </p:sp>
      <p:sp>
        <p:nvSpPr>
          <p:cNvPr id="5" name="AutoShape 2" descr="Image result for xml symbol"/>
          <p:cNvSpPr>
            <a:spLocks noChangeAspect="1" noChangeArrowheads="1"/>
          </p:cNvSpPr>
          <p:nvPr/>
        </p:nvSpPr>
        <p:spPr bwMode="auto">
          <a:xfrm>
            <a:off x="1309225" y="3253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7" name="Rectangle 6">
            <a:extLst>
              <a:ext uri="{FF2B5EF4-FFF2-40B4-BE49-F238E27FC236}">
                <a16:creationId xmlns:a16="http://schemas.microsoft.com/office/drawing/2014/main" id="{542FC081-F797-41A7-9D28-FD1C2256605E}"/>
              </a:ext>
            </a:extLst>
          </p:cNvPr>
          <p:cNvSpPr/>
          <p:nvPr/>
        </p:nvSpPr>
        <p:spPr>
          <a:xfrm>
            <a:off x="2286000" y="2052935"/>
            <a:ext cx="4572000" cy="923330"/>
          </a:xfrm>
          <a:prstGeom prst="rect">
            <a:avLst/>
          </a:prstGeom>
        </p:spPr>
        <p:txBody>
          <a:bodyPr>
            <a:spAutoFit/>
          </a:bodyPr>
          <a:lstStyle/>
          <a:p>
            <a:r>
              <a:rPr lang="en-US" dirty="0"/>
              <a:t>https://docs.mongodb.com/manual/tutorial/model-embedded-one-to-one-relationships-between-documents/</a:t>
            </a:r>
          </a:p>
        </p:txBody>
      </p:sp>
    </p:spTree>
    <p:extLst>
      <p:ext uri="{BB962C8B-B14F-4D97-AF65-F5344CB8AC3E}">
        <p14:creationId xmlns:p14="http://schemas.microsoft.com/office/powerpoint/2010/main" val="404498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84184</TotalTime>
  <Words>245</Words>
  <Application>Microsoft Office PowerPoint</Application>
  <PresentationFormat>Custom</PresentationFormat>
  <Paragraphs>22</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Wingdings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Home</cp:lastModifiedBy>
  <cp:revision>9746</cp:revision>
  <dcterms:created xsi:type="dcterms:W3CDTF">2006-08-16T00:00:00Z</dcterms:created>
  <dcterms:modified xsi:type="dcterms:W3CDTF">2020-11-20T10:21:38Z</dcterms:modified>
</cp:coreProperties>
</file>