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5" r:id="rId2"/>
    <p:sldId id="466" r:id="rId3"/>
    <p:sldId id="467" r:id="rId4"/>
    <p:sldId id="468" r:id="rId5"/>
    <p:sldId id="469" r:id="rId6"/>
    <p:sldId id="470"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11/26/2020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95090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01313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77785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95111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108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AD0FD68C-037E-4466-AAF4-E339AA28055D}"/>
              </a:ext>
            </a:extLst>
          </p:cNvPr>
          <p:cNvSpPr/>
          <p:nvPr/>
        </p:nvSpPr>
        <p:spPr>
          <a:xfrm>
            <a:off x="155575" y="1752600"/>
            <a:ext cx="8759825" cy="990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Embedding connected data in a single document can reduce the number of read operations required to obtain data.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general, you should structure your schema so your application receives all of its required information in a single read operation.</a:t>
            </a:r>
          </a:p>
        </p:txBody>
      </p:sp>
      <p:sp>
        <p:nvSpPr>
          <p:cNvPr id="12" name="Rectangle 11">
            <a:extLst>
              <a:ext uri="{FF2B5EF4-FFF2-40B4-BE49-F238E27FC236}">
                <a16:creationId xmlns:a16="http://schemas.microsoft.com/office/drawing/2014/main" id="{66055ADF-6EF8-494E-8FEF-F00CAE27ADBE}"/>
              </a:ext>
            </a:extLst>
          </p:cNvPr>
          <p:cNvSpPr/>
          <p:nvPr/>
        </p:nvSpPr>
        <p:spPr>
          <a:xfrm>
            <a:off x="917575" y="0"/>
            <a:ext cx="69342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a:t>
            </a:r>
            <a:r>
              <a:rPr lang="en-US" sz="1400" dirty="0">
                <a:solidFill>
                  <a:schemeClr val="bg1"/>
                </a:solidFill>
                <a:latin typeface="Akzidenz"/>
              </a:rPr>
              <a:t>Embedded Document Pattern</a:t>
            </a:r>
            <a:r>
              <a:rPr lang="en-US" sz="1400" dirty="0"/>
              <a:t>)</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2306415-5BBE-4FA2-B3D0-94AC056658AC}"/>
              </a:ext>
            </a:extLst>
          </p:cNvPr>
          <p:cNvSpPr/>
          <p:nvPr/>
        </p:nvSpPr>
        <p:spPr>
          <a:xfrm>
            <a:off x="155575" y="1723991"/>
            <a:ext cx="3445280" cy="175432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Address document</a:t>
            </a:r>
          </a:p>
          <a:p>
            <a:r>
              <a:rPr lang="en-US" sz="1200" dirty="0"/>
              <a:t>{</a:t>
            </a:r>
          </a:p>
          <a:p>
            <a:r>
              <a:rPr lang="en-US" sz="1200" dirty="0"/>
              <a:t>   _id: “2000",</a:t>
            </a:r>
          </a:p>
          <a:p>
            <a:r>
              <a:rPr lang="en-US" sz="1200" dirty="0"/>
              <a:t>   </a:t>
            </a:r>
            <a:r>
              <a:rPr lang="en-US" sz="1200" dirty="0" err="1">
                <a:solidFill>
                  <a:srgbClr val="FF0000"/>
                </a:solidFill>
              </a:rPr>
              <a:t>person_id</a:t>
            </a:r>
            <a:r>
              <a:rPr lang="en-US" sz="1200" dirty="0">
                <a:solidFill>
                  <a:srgbClr val="FF0000"/>
                </a:solidFill>
              </a:rPr>
              <a:t>: “101", </a:t>
            </a:r>
            <a:r>
              <a:rPr lang="en-US" sz="1200" dirty="0"/>
              <a:t>// reference to Person document</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a:t>
            </a:r>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917575" y="0"/>
            <a:ext cx="69342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a:t>
            </a:r>
            <a:r>
              <a:rPr lang="en-US" sz="1400" dirty="0">
                <a:solidFill>
                  <a:schemeClr val="bg1"/>
                </a:solidFill>
                <a:latin typeface="Akzidenz"/>
              </a:rPr>
              <a:t>Embedded Document Pattern</a:t>
            </a:r>
            <a:r>
              <a:rPr lang="en-US" sz="1400" dirty="0"/>
              <a:t>)</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17B8BB70-04EB-44A0-B199-AA71540B8EC9}"/>
              </a:ext>
            </a:extLst>
          </p:cNvPr>
          <p:cNvSpPr/>
          <p:nvPr/>
        </p:nvSpPr>
        <p:spPr>
          <a:xfrm>
            <a:off x="155575" y="586733"/>
            <a:ext cx="3445280"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Person document</a:t>
            </a:r>
          </a:p>
          <a:p>
            <a:r>
              <a:rPr lang="en-US" sz="1200" dirty="0"/>
              <a:t>{</a:t>
            </a:r>
          </a:p>
          <a:p>
            <a:r>
              <a:rPr lang="en-US" sz="1200" dirty="0"/>
              <a:t>   </a:t>
            </a:r>
            <a:r>
              <a:rPr lang="en-US" sz="1200" dirty="0">
                <a:solidFill>
                  <a:srgbClr val="FF0000"/>
                </a:solidFill>
              </a:rPr>
              <a:t>_id: “101",</a:t>
            </a:r>
          </a:p>
          <a:p>
            <a:r>
              <a:rPr lang="en-US" sz="1200" dirty="0"/>
              <a:t>   name: "Joe </a:t>
            </a:r>
            <a:r>
              <a:rPr lang="en-US" sz="1200" dirty="0" err="1"/>
              <a:t>Bookreader</a:t>
            </a:r>
            <a:r>
              <a:rPr lang="en-US" sz="1200" dirty="0"/>
              <a:t>"</a:t>
            </a:r>
          </a:p>
          <a:p>
            <a:r>
              <a:rPr lang="en-US" sz="1200" dirty="0"/>
              <a:t>}</a:t>
            </a:r>
          </a:p>
        </p:txBody>
      </p:sp>
      <p:sp>
        <p:nvSpPr>
          <p:cNvPr id="7" name="Speech Bubble: Rectangle with Corners Rounded 6">
            <a:extLst>
              <a:ext uri="{FF2B5EF4-FFF2-40B4-BE49-F238E27FC236}">
                <a16:creationId xmlns:a16="http://schemas.microsoft.com/office/drawing/2014/main" id="{505A0D13-0FAA-40CA-B407-777789D7060A}"/>
              </a:ext>
            </a:extLst>
          </p:cNvPr>
          <p:cNvSpPr/>
          <p:nvPr/>
        </p:nvSpPr>
        <p:spPr>
          <a:xfrm>
            <a:off x="3810000" y="351607"/>
            <a:ext cx="5178425" cy="2391594"/>
          </a:xfrm>
          <a:prstGeom prst="wedgeRoundRectCallout">
            <a:avLst>
              <a:gd name="adj1" fmla="val -63894"/>
              <a:gd name="adj2" fmla="val 18952"/>
              <a:gd name="adj3" fmla="val 16667"/>
            </a:avLst>
          </a:prstGeom>
          <a:ln w="6350"/>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Consider the following example that maps person and address relationships.</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In this one-to-one relationship between person and address data, the address belongs to the person.</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In the normalized data model, the address document contains a reference to the person document.</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If the address data is frequently retrieved with the name information, then with referencing, your application needs to issue multiple queries to resolve the reference. The better data model would be to embed the address data in the person data, as in the following document:</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With the embedded data model, your application can retrieve the complete person information with one query.</a:t>
            </a:r>
          </a:p>
          <a:p>
            <a:pPr marL="171450" indent="-171450">
              <a:buFont typeface="Wingdings" panose="05000000000000000000" pitchFamily="2" charset="2"/>
              <a:buChar char="ü"/>
            </a:pPr>
            <a:endParaRPr lang="en-US" sz="1000" dirty="0"/>
          </a:p>
        </p:txBody>
      </p:sp>
      <p:sp>
        <p:nvSpPr>
          <p:cNvPr id="13" name="Rectangle 12">
            <a:extLst>
              <a:ext uri="{FF2B5EF4-FFF2-40B4-BE49-F238E27FC236}">
                <a16:creationId xmlns:a16="http://schemas.microsoft.com/office/drawing/2014/main" id="{7F97CC78-1D4C-4E62-9040-2A0C05C2599D}"/>
              </a:ext>
            </a:extLst>
          </p:cNvPr>
          <p:cNvSpPr/>
          <p:nvPr/>
        </p:nvSpPr>
        <p:spPr>
          <a:xfrm>
            <a:off x="4572000" y="2787031"/>
            <a:ext cx="3445280" cy="2123658"/>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Person document</a:t>
            </a:r>
          </a:p>
          <a:p>
            <a:r>
              <a:rPr lang="en-US" sz="1200" dirty="0"/>
              <a:t>{</a:t>
            </a:r>
          </a:p>
          <a:p>
            <a:r>
              <a:rPr lang="en-US" sz="1200" dirty="0"/>
              <a:t>   _id: " 101",</a:t>
            </a:r>
          </a:p>
          <a:p>
            <a:r>
              <a:rPr lang="en-US" sz="1200" dirty="0"/>
              <a:t>   name: "Joe </a:t>
            </a:r>
            <a:r>
              <a:rPr lang="en-US" sz="1200" dirty="0" err="1"/>
              <a:t>Bookreader</a:t>
            </a:r>
            <a:r>
              <a:rPr lang="en-US" sz="1200" dirty="0"/>
              <a:t>",</a:t>
            </a:r>
          </a:p>
          <a:p>
            <a:r>
              <a:rPr lang="en-US" sz="1200" dirty="0"/>
              <a:t>   address: {</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            }</a:t>
            </a:r>
          </a:p>
          <a:p>
            <a:r>
              <a:rPr lang="en-US" sz="1200" dirty="0"/>
              <a:t>}</a:t>
            </a:r>
          </a:p>
        </p:txBody>
      </p:sp>
      <p:cxnSp>
        <p:nvCxnSpPr>
          <p:cNvPr id="16" name="Straight Arrow Connector 15">
            <a:extLst>
              <a:ext uri="{FF2B5EF4-FFF2-40B4-BE49-F238E27FC236}">
                <a16:creationId xmlns:a16="http://schemas.microsoft.com/office/drawing/2014/main" id="{18563C26-FDFB-4C3F-91DB-FD7A95B5CB06}"/>
              </a:ext>
            </a:extLst>
          </p:cNvPr>
          <p:cNvCxnSpPr>
            <a:cxnSpLocks/>
          </p:cNvCxnSpPr>
          <p:nvPr/>
        </p:nvCxnSpPr>
        <p:spPr>
          <a:xfrm flipH="1">
            <a:off x="6399212" y="2601154"/>
            <a:ext cx="534989" cy="599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611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8" name="Rectangle 7">
            <a:extLst>
              <a:ext uri="{FF2B5EF4-FFF2-40B4-BE49-F238E27FC236}">
                <a16:creationId xmlns:a16="http://schemas.microsoft.com/office/drawing/2014/main" id="{FB863982-7748-4C59-AA03-A2EABE9B9480}"/>
              </a:ext>
            </a:extLst>
          </p:cNvPr>
          <p:cNvSpPr/>
          <p:nvPr/>
        </p:nvSpPr>
        <p:spPr>
          <a:xfrm>
            <a:off x="307975" y="2095500"/>
            <a:ext cx="8683625"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A potential problem with the </a:t>
            </a:r>
            <a:r>
              <a:rPr lang="en-US" sz="1200" dirty="0">
                <a:solidFill>
                  <a:srgbClr val="FF0000"/>
                </a:solidFill>
              </a:rPr>
              <a:t>embedded document pattern </a:t>
            </a:r>
            <a:r>
              <a:rPr lang="en-US" sz="1200" dirty="0"/>
              <a:t>is that it can lead to large documents that contain fields that the application does not need. This unnecessary data can cause extra load on your server and slow down read operations.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Instead, you can use the </a:t>
            </a:r>
            <a:r>
              <a:rPr lang="en-US" sz="1200" dirty="0">
                <a:solidFill>
                  <a:srgbClr val="FF0000"/>
                </a:solidFill>
              </a:rPr>
              <a:t>subset pattern </a:t>
            </a:r>
            <a:r>
              <a:rPr lang="en-US" sz="1200" dirty="0"/>
              <a:t>to retrieve the subset of data which is accessed the most frequently in a single database call.</a:t>
            </a:r>
          </a:p>
        </p:txBody>
      </p:sp>
    </p:spTree>
    <p:extLst>
      <p:ext uri="{BB962C8B-B14F-4D97-AF65-F5344CB8AC3E}">
        <p14:creationId xmlns:p14="http://schemas.microsoft.com/office/powerpoint/2010/main" val="151070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5" name="Rectangle 4">
            <a:extLst>
              <a:ext uri="{FF2B5EF4-FFF2-40B4-BE49-F238E27FC236}">
                <a16:creationId xmlns:a16="http://schemas.microsoft.com/office/drawing/2014/main" id="{95ABE1DF-6862-4F36-B9EF-2B9E34CF9CE3}"/>
              </a:ext>
            </a:extLst>
          </p:cNvPr>
          <p:cNvSpPr/>
          <p:nvPr/>
        </p:nvSpPr>
        <p:spPr>
          <a:xfrm>
            <a:off x="155575" y="339373"/>
            <a:ext cx="8375650" cy="4555093"/>
          </a:xfrm>
          <a:prstGeom prst="rect">
            <a:avLst/>
          </a:prstGeom>
          <a:ln w="3175">
            <a:solidFill>
              <a:schemeClr val="accent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000" dirty="0"/>
              <a:t>{</a:t>
            </a:r>
          </a:p>
          <a:p>
            <a:r>
              <a:rPr lang="en-US" sz="1000" dirty="0"/>
              <a:t>  "_id": 1,</a:t>
            </a:r>
          </a:p>
          <a:p>
            <a:r>
              <a:rPr lang="en-US" sz="1000" dirty="0"/>
              <a:t>  </a:t>
            </a:r>
            <a:r>
              <a:rPr lang="en-US" sz="1000" b="1" dirty="0">
                <a:solidFill>
                  <a:srgbClr val="00B050"/>
                </a:solidFill>
              </a:rPr>
              <a:t>"title": "The Arrival of a Train",</a:t>
            </a:r>
          </a:p>
          <a:p>
            <a:r>
              <a:rPr lang="en-US" sz="1000" b="1" dirty="0">
                <a:solidFill>
                  <a:srgbClr val="00B050"/>
                </a:solidFill>
              </a:rPr>
              <a:t>  "year": 1896,</a:t>
            </a:r>
          </a:p>
          <a:p>
            <a:r>
              <a:rPr lang="en-US" sz="1000" b="1" dirty="0">
                <a:solidFill>
                  <a:srgbClr val="00B050"/>
                </a:solidFill>
              </a:rPr>
              <a:t>  "runtime": 1,</a:t>
            </a:r>
          </a:p>
          <a:p>
            <a:r>
              <a:rPr lang="en-US" sz="1000" b="1" dirty="0">
                <a:solidFill>
                  <a:srgbClr val="00B050"/>
                </a:solidFill>
              </a:rPr>
              <a:t>  "released": </a:t>
            </a:r>
            <a:r>
              <a:rPr lang="en-US" sz="1000" b="1" dirty="0" err="1">
                <a:solidFill>
                  <a:srgbClr val="00B050"/>
                </a:solidFill>
              </a:rPr>
              <a:t>ISODate</a:t>
            </a:r>
            <a:r>
              <a:rPr lang="en-US" sz="1000" b="1" dirty="0">
                <a:solidFill>
                  <a:srgbClr val="00B050"/>
                </a:solidFill>
              </a:rPr>
              <a:t>("01-25-1896"),</a:t>
            </a:r>
          </a:p>
          <a:p>
            <a:r>
              <a:rPr lang="en-US" sz="1000" dirty="0"/>
              <a:t>  "poster": "http://ia.media-imdb.com/images/M/MV5BMjEyNDk5MDYzOV5BMl5BanBnXkFtZTgwNjIxMTEwMzE@._V1_SX300.jpg",</a:t>
            </a:r>
          </a:p>
          <a:p>
            <a:r>
              <a:rPr lang="en-US" sz="1000" dirty="0"/>
              <a:t>  "plot": "A group of people are standing in a straight line along the platform of a railway station, waiting for a train, which is seen coming at some distance. When the train stops at the platform, ...",</a:t>
            </a:r>
          </a:p>
          <a:p>
            <a:r>
              <a:rPr lang="en-US" sz="1000" dirty="0"/>
              <a:t>  "</a:t>
            </a:r>
            <a:r>
              <a:rPr lang="en-US" sz="1000" dirty="0" err="1"/>
              <a:t>fullplot</a:t>
            </a:r>
            <a:r>
              <a:rPr lang="en-US" sz="1000" dirty="0"/>
              <a:t>": "A group of people are standing in a straight line along the platform of a railway station, waiting for a train, which is seen coming at some distance. When the train stops at the platform, the line dissolves. The doors of the railway-cars open, and people on the platform help passengers to get off.",</a:t>
            </a:r>
          </a:p>
          <a:p>
            <a:r>
              <a:rPr lang="en-US" sz="1000" dirty="0"/>
              <a:t>  "</a:t>
            </a:r>
            <a:r>
              <a:rPr lang="en-US" sz="1000" dirty="0" err="1"/>
              <a:t>lastupdated</a:t>
            </a:r>
            <a:r>
              <a:rPr lang="en-US" sz="1000" dirty="0"/>
              <a:t>": </a:t>
            </a:r>
            <a:r>
              <a:rPr lang="en-US" sz="1000" dirty="0" err="1"/>
              <a:t>ISODate</a:t>
            </a:r>
            <a:r>
              <a:rPr lang="en-US" sz="1000" dirty="0"/>
              <a:t>("2015-08-15T10:06:53"),</a:t>
            </a:r>
          </a:p>
          <a:p>
            <a:r>
              <a:rPr lang="en-US" sz="1000" b="1" dirty="0">
                <a:solidFill>
                  <a:srgbClr val="00B050"/>
                </a:solidFill>
              </a:rPr>
              <a:t>  "type": "movie",</a:t>
            </a:r>
          </a:p>
          <a:p>
            <a:r>
              <a:rPr lang="en-US" sz="1000" b="1" dirty="0">
                <a:solidFill>
                  <a:srgbClr val="00B050"/>
                </a:solidFill>
              </a:rPr>
              <a:t>  "directors": [ "Auguste Lumière", "Louis Lumière" ],</a:t>
            </a:r>
          </a:p>
          <a:p>
            <a:r>
              <a:rPr lang="en-US" sz="1000" dirty="0"/>
              <a:t>  "</a:t>
            </a:r>
            <a:r>
              <a:rPr lang="en-US" sz="1000" dirty="0" err="1"/>
              <a:t>imdb</a:t>
            </a:r>
            <a:r>
              <a:rPr lang="en-US" sz="1000" dirty="0"/>
              <a:t>": {</a:t>
            </a:r>
          </a:p>
          <a:p>
            <a:r>
              <a:rPr lang="en-US" sz="1000" dirty="0"/>
              <a:t>    "rating": 7.3,</a:t>
            </a:r>
          </a:p>
          <a:p>
            <a:r>
              <a:rPr lang="en-US" sz="1000" dirty="0"/>
              <a:t>    "votes": 5043,</a:t>
            </a:r>
          </a:p>
          <a:p>
            <a:r>
              <a:rPr lang="en-US" sz="1000" dirty="0"/>
              <a:t>    "id": 12</a:t>
            </a:r>
          </a:p>
          <a:p>
            <a:r>
              <a:rPr lang="en-US" sz="1000" dirty="0"/>
              <a:t>  },</a:t>
            </a:r>
          </a:p>
          <a:p>
            <a:r>
              <a:rPr lang="en-US" sz="1000" b="1" dirty="0">
                <a:solidFill>
                  <a:srgbClr val="00B050"/>
                </a:solidFill>
              </a:rPr>
              <a:t>  "countries": [ "France" ],</a:t>
            </a:r>
          </a:p>
          <a:p>
            <a:r>
              <a:rPr lang="en-US" sz="1000" b="1" dirty="0">
                <a:solidFill>
                  <a:srgbClr val="00B050"/>
                </a:solidFill>
              </a:rPr>
              <a:t>  "genres": [ "Documentary", "Short" ],</a:t>
            </a:r>
          </a:p>
          <a:p>
            <a:r>
              <a:rPr lang="en-US" sz="1000" dirty="0"/>
              <a:t>  "tomatoes": {</a:t>
            </a:r>
          </a:p>
          <a:p>
            <a:r>
              <a:rPr lang="en-US" sz="1000" dirty="0"/>
              <a:t>    "viewer": {</a:t>
            </a:r>
          </a:p>
          <a:p>
            <a:r>
              <a:rPr lang="en-US" sz="1000" dirty="0"/>
              <a:t>      "rating": 3.7,</a:t>
            </a:r>
          </a:p>
          <a:p>
            <a:r>
              <a:rPr lang="en-US" sz="1000" dirty="0"/>
              <a:t>      "</a:t>
            </a:r>
            <a:r>
              <a:rPr lang="en-US" sz="1000" dirty="0" err="1"/>
              <a:t>numReviews</a:t>
            </a:r>
            <a:r>
              <a:rPr lang="en-US" sz="1000" dirty="0"/>
              <a:t>": 59</a:t>
            </a:r>
          </a:p>
          <a:p>
            <a:r>
              <a:rPr lang="en-US" sz="1000" dirty="0"/>
              <a:t>    },</a:t>
            </a:r>
          </a:p>
          <a:p>
            <a:r>
              <a:rPr lang="en-US" sz="1000" dirty="0"/>
              <a:t>    "</a:t>
            </a:r>
            <a:r>
              <a:rPr lang="en-US" sz="1000" dirty="0" err="1"/>
              <a:t>lastUpdated</a:t>
            </a:r>
            <a:r>
              <a:rPr lang="en-US" sz="1000" dirty="0"/>
              <a:t>": </a:t>
            </a:r>
            <a:r>
              <a:rPr lang="en-US" sz="1000" dirty="0" err="1"/>
              <a:t>ISODate</a:t>
            </a:r>
            <a:r>
              <a:rPr lang="en-US" sz="1000" dirty="0"/>
              <a:t>("2020-01-09T00:02:53")</a:t>
            </a:r>
          </a:p>
          <a:p>
            <a:r>
              <a:rPr lang="en-US" sz="1000" dirty="0"/>
              <a:t>  }</a:t>
            </a:r>
          </a:p>
          <a:p>
            <a:r>
              <a:rPr lang="en-US" sz="1000" dirty="0"/>
              <a:t>}</a:t>
            </a:r>
          </a:p>
        </p:txBody>
      </p:sp>
      <p:sp>
        <p:nvSpPr>
          <p:cNvPr id="7" name="Rectangle 6">
            <a:extLst>
              <a:ext uri="{FF2B5EF4-FFF2-40B4-BE49-F238E27FC236}">
                <a16:creationId xmlns:a16="http://schemas.microsoft.com/office/drawing/2014/main" id="{0E590439-9BD6-4CFA-9B3D-4ECA2512FAFA}"/>
              </a:ext>
            </a:extLst>
          </p:cNvPr>
          <p:cNvSpPr/>
          <p:nvPr/>
        </p:nvSpPr>
        <p:spPr>
          <a:xfrm>
            <a:off x="3886200" y="3623027"/>
            <a:ext cx="4495800" cy="1066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200" dirty="0"/>
              <a:t>Currently, the movie collection contains several fields that the application does not need to show a simple overview of a movie, such as </a:t>
            </a:r>
            <a:r>
              <a:rPr lang="en-US" sz="1200" dirty="0" err="1"/>
              <a:t>fullplot</a:t>
            </a:r>
            <a:r>
              <a:rPr lang="en-US" sz="1200" dirty="0"/>
              <a:t> and rating information. Instead of storing all of the movie data in a single collection, you can split the collection into two collections:</a:t>
            </a:r>
          </a:p>
        </p:txBody>
      </p:sp>
    </p:spTree>
    <p:extLst>
      <p:ext uri="{BB962C8B-B14F-4D97-AF65-F5344CB8AC3E}">
        <p14:creationId xmlns:p14="http://schemas.microsoft.com/office/powerpoint/2010/main" val="133935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5" name="Rectangle 4">
            <a:extLst>
              <a:ext uri="{FF2B5EF4-FFF2-40B4-BE49-F238E27FC236}">
                <a16:creationId xmlns:a16="http://schemas.microsoft.com/office/drawing/2014/main" id="{CFB9048E-CAA5-4B25-BAE3-7AC95A42E73A}"/>
              </a:ext>
            </a:extLst>
          </p:cNvPr>
          <p:cNvSpPr/>
          <p:nvPr/>
        </p:nvSpPr>
        <p:spPr>
          <a:xfrm>
            <a:off x="29183" y="381497"/>
            <a:ext cx="3338209" cy="229293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 movie collection</a:t>
            </a:r>
          </a:p>
          <a:p>
            <a:endParaRPr lang="en-US" sz="1100" dirty="0"/>
          </a:p>
          <a:p>
            <a:r>
              <a:rPr lang="en-US" sz="1100" dirty="0"/>
              <a:t>{</a:t>
            </a:r>
          </a:p>
          <a:p>
            <a:r>
              <a:rPr lang="en-US" sz="1100" dirty="0">
                <a:solidFill>
                  <a:srgbClr val="FF0000"/>
                </a:solidFill>
              </a:rPr>
              <a:t>  "_id": 1,</a:t>
            </a:r>
          </a:p>
          <a:p>
            <a:r>
              <a:rPr lang="en-US" sz="1100" dirty="0"/>
              <a:t>  "title": "The Arrival of a Train",</a:t>
            </a:r>
          </a:p>
          <a:p>
            <a:r>
              <a:rPr lang="en-US" sz="1100" dirty="0"/>
              <a:t>  "year": 1896,</a:t>
            </a:r>
          </a:p>
          <a:p>
            <a:r>
              <a:rPr lang="en-US" sz="1100" dirty="0"/>
              <a:t>  "runtime": 1,</a:t>
            </a:r>
          </a:p>
          <a:p>
            <a:r>
              <a:rPr lang="en-US" sz="1100" dirty="0"/>
              <a:t>  "released": </a:t>
            </a:r>
            <a:r>
              <a:rPr lang="en-US" sz="1100" dirty="0" err="1"/>
              <a:t>ISODate</a:t>
            </a:r>
            <a:r>
              <a:rPr lang="en-US" sz="1100" dirty="0"/>
              <a:t>("1896-01-25"),</a:t>
            </a:r>
          </a:p>
          <a:p>
            <a:r>
              <a:rPr lang="en-US" sz="1100" dirty="0"/>
              <a:t>  "type": "movie",</a:t>
            </a:r>
          </a:p>
          <a:p>
            <a:r>
              <a:rPr lang="en-US" sz="1100" dirty="0"/>
              <a:t>  "directors": [ "Auguste Lumière", "Louis Lumière" ],</a:t>
            </a:r>
          </a:p>
          <a:p>
            <a:r>
              <a:rPr lang="en-US" sz="1100" dirty="0"/>
              <a:t>  "countries": [ "France" ],</a:t>
            </a:r>
          </a:p>
          <a:p>
            <a:r>
              <a:rPr lang="en-US" sz="1100" dirty="0"/>
              <a:t>  "genres": [ "Documentary", "Short" ],</a:t>
            </a:r>
          </a:p>
          <a:p>
            <a:r>
              <a:rPr lang="en-US" sz="1100" dirty="0"/>
              <a:t>}</a:t>
            </a:r>
          </a:p>
        </p:txBody>
      </p:sp>
      <p:sp>
        <p:nvSpPr>
          <p:cNvPr id="7" name="Rectangle 6">
            <a:extLst>
              <a:ext uri="{FF2B5EF4-FFF2-40B4-BE49-F238E27FC236}">
                <a16:creationId xmlns:a16="http://schemas.microsoft.com/office/drawing/2014/main" id="{F2522E80-6F67-4139-B960-FCF4713266F4}"/>
              </a:ext>
            </a:extLst>
          </p:cNvPr>
          <p:cNvSpPr/>
          <p:nvPr/>
        </p:nvSpPr>
        <p:spPr>
          <a:xfrm>
            <a:off x="3990029" y="381497"/>
            <a:ext cx="5102090" cy="455509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000" dirty="0"/>
              <a:t>// </a:t>
            </a:r>
            <a:r>
              <a:rPr lang="en-US" sz="1000" dirty="0" err="1"/>
              <a:t>movie_details</a:t>
            </a:r>
            <a:r>
              <a:rPr lang="en-US" sz="1000" dirty="0"/>
              <a:t> collection</a:t>
            </a:r>
          </a:p>
          <a:p>
            <a:endParaRPr lang="en-US" sz="1000" dirty="0"/>
          </a:p>
          <a:p>
            <a:r>
              <a:rPr lang="en-US" sz="1000" dirty="0"/>
              <a:t>{</a:t>
            </a:r>
          </a:p>
          <a:p>
            <a:r>
              <a:rPr lang="en-US" sz="1000" dirty="0"/>
              <a:t>  "_id": 156,</a:t>
            </a:r>
          </a:p>
          <a:p>
            <a:r>
              <a:rPr lang="en-US" sz="1000" dirty="0"/>
              <a:t>  </a:t>
            </a:r>
            <a:r>
              <a:rPr lang="en-US" sz="1000" dirty="0">
                <a:solidFill>
                  <a:srgbClr val="FF0000"/>
                </a:solidFill>
              </a:rPr>
              <a:t>"</a:t>
            </a:r>
            <a:r>
              <a:rPr lang="en-US" sz="1000" dirty="0" err="1">
                <a:solidFill>
                  <a:srgbClr val="FF0000"/>
                </a:solidFill>
              </a:rPr>
              <a:t>movie_id</a:t>
            </a:r>
            <a:r>
              <a:rPr lang="en-US" sz="1000" dirty="0">
                <a:solidFill>
                  <a:srgbClr val="FF0000"/>
                </a:solidFill>
              </a:rPr>
              <a:t>": 1, // reference to the movie collection</a:t>
            </a:r>
          </a:p>
          <a:p>
            <a:r>
              <a:rPr lang="en-US" sz="1000" dirty="0"/>
              <a:t>  "poster": "http://ia.media-imdb.com/images/M/MV5BMjEyNDk5MDYzOV5BMl5BanBnXkFtZTgwNjIxMTEwMzE@._V1_SX300.jpg",</a:t>
            </a:r>
          </a:p>
          <a:p>
            <a:r>
              <a:rPr lang="en-US" sz="1000" dirty="0"/>
              <a:t>  "plot": "A group of people are standing in a straight line along the platform of a railway station, waiting for a train, which is seen coming at some distance. When the train stops at the platform, ...",</a:t>
            </a:r>
          </a:p>
          <a:p>
            <a:r>
              <a:rPr lang="en-US" sz="1000" dirty="0"/>
              <a:t>  "</a:t>
            </a:r>
            <a:r>
              <a:rPr lang="en-US" sz="1000" dirty="0" err="1"/>
              <a:t>fullplot</a:t>
            </a:r>
            <a:r>
              <a:rPr lang="en-US" sz="1000" dirty="0"/>
              <a:t>": "A group of people are standing in a straight line along the platform of a railway station, waiting for a train, which is seen coming at some distance. When the train stops at the platform, the line dissolves. The doors of the railway-cars open, and people on the platform help passengers to get off.",</a:t>
            </a:r>
          </a:p>
          <a:p>
            <a:r>
              <a:rPr lang="en-US" sz="1000" dirty="0"/>
              <a:t>  "</a:t>
            </a:r>
            <a:r>
              <a:rPr lang="en-US" sz="1000" dirty="0" err="1"/>
              <a:t>lastupdated</a:t>
            </a:r>
            <a:r>
              <a:rPr lang="en-US" sz="1000" dirty="0"/>
              <a:t>": </a:t>
            </a:r>
            <a:r>
              <a:rPr lang="en-US" sz="1000" dirty="0" err="1"/>
              <a:t>ISODate</a:t>
            </a:r>
            <a:r>
              <a:rPr lang="en-US" sz="1000" dirty="0"/>
              <a:t>("2015-08-15T10:06:53"),</a:t>
            </a:r>
          </a:p>
          <a:p>
            <a:r>
              <a:rPr lang="en-US" sz="1000" dirty="0"/>
              <a:t>  "</a:t>
            </a:r>
            <a:r>
              <a:rPr lang="en-US" sz="1000" dirty="0" err="1"/>
              <a:t>imdb</a:t>
            </a:r>
            <a:r>
              <a:rPr lang="en-US" sz="1000" dirty="0"/>
              <a:t>": {</a:t>
            </a:r>
          </a:p>
          <a:p>
            <a:r>
              <a:rPr lang="en-US" sz="1000" dirty="0"/>
              <a:t>    "rating": 7.3,</a:t>
            </a:r>
          </a:p>
          <a:p>
            <a:r>
              <a:rPr lang="en-US" sz="1000" dirty="0"/>
              <a:t>    "votes": 5043,</a:t>
            </a:r>
          </a:p>
          <a:p>
            <a:r>
              <a:rPr lang="en-US" sz="1000" dirty="0"/>
              <a:t>    "id": 12</a:t>
            </a:r>
          </a:p>
          <a:p>
            <a:r>
              <a:rPr lang="en-US" sz="1000" dirty="0"/>
              <a:t>  },</a:t>
            </a:r>
          </a:p>
          <a:p>
            <a:r>
              <a:rPr lang="en-US" sz="1000" dirty="0"/>
              <a:t>  "tomatoes": {</a:t>
            </a:r>
          </a:p>
          <a:p>
            <a:r>
              <a:rPr lang="en-US" sz="1000" dirty="0"/>
              <a:t>    "viewer": {</a:t>
            </a:r>
          </a:p>
          <a:p>
            <a:r>
              <a:rPr lang="en-US" sz="1000" dirty="0"/>
              <a:t>      "rating": 3.7,</a:t>
            </a:r>
          </a:p>
          <a:p>
            <a:r>
              <a:rPr lang="en-US" sz="1000" dirty="0"/>
              <a:t>      "</a:t>
            </a:r>
            <a:r>
              <a:rPr lang="en-US" sz="1000" dirty="0" err="1"/>
              <a:t>numReviews</a:t>
            </a:r>
            <a:r>
              <a:rPr lang="en-US" sz="1000" dirty="0"/>
              <a:t>": 59</a:t>
            </a:r>
          </a:p>
          <a:p>
            <a:r>
              <a:rPr lang="en-US" sz="1000" dirty="0"/>
              <a:t>    },</a:t>
            </a:r>
          </a:p>
          <a:p>
            <a:r>
              <a:rPr lang="en-US" sz="1000" dirty="0"/>
              <a:t>    "</a:t>
            </a:r>
            <a:r>
              <a:rPr lang="en-US" sz="1000" dirty="0" err="1"/>
              <a:t>lastUpdated</a:t>
            </a:r>
            <a:r>
              <a:rPr lang="en-US" sz="1000" dirty="0"/>
              <a:t>": </a:t>
            </a:r>
            <a:r>
              <a:rPr lang="en-US" sz="1000" dirty="0" err="1"/>
              <a:t>ISODate</a:t>
            </a:r>
            <a:r>
              <a:rPr lang="en-US" sz="1000" dirty="0"/>
              <a:t>("2020-01-29T00:02:53")</a:t>
            </a:r>
          </a:p>
          <a:p>
            <a:r>
              <a:rPr lang="en-US" sz="1000" dirty="0"/>
              <a:t>  }</a:t>
            </a:r>
          </a:p>
          <a:p>
            <a:r>
              <a:rPr lang="en-US" sz="1000" dirty="0"/>
              <a:t>}</a:t>
            </a:r>
          </a:p>
        </p:txBody>
      </p:sp>
      <p:sp>
        <p:nvSpPr>
          <p:cNvPr id="9" name="Rectangle 8">
            <a:extLst>
              <a:ext uri="{FF2B5EF4-FFF2-40B4-BE49-F238E27FC236}">
                <a16:creationId xmlns:a16="http://schemas.microsoft.com/office/drawing/2014/main" id="{F6852036-4FCF-454B-AB6F-08E6E9BCFD93}"/>
              </a:ext>
            </a:extLst>
          </p:cNvPr>
          <p:cNvSpPr/>
          <p:nvPr/>
        </p:nvSpPr>
        <p:spPr>
          <a:xfrm>
            <a:off x="16213" y="2753113"/>
            <a:ext cx="3869987" cy="2255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171450" indent="-171450">
              <a:buFont typeface="Wingdings" panose="05000000000000000000" pitchFamily="2" charset="2"/>
              <a:buChar char="ü"/>
            </a:pPr>
            <a:r>
              <a:rPr lang="en-US" sz="1000" dirty="0"/>
              <a:t>The “movie” collection contains basic information on a movie. This is the data that the application loads by default:</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The “movie_details” collection contains additional, less frequently-accessed data for each movie</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This method improves read performance because it requires the application to read less data to fulfill its most common request. The application can make an additional database call to fetch the less-frequently accessed data if needed.</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When considering where to split your data, the most frequently-accessed portion of the data should go in the collection that the application loads first.</a:t>
            </a:r>
          </a:p>
        </p:txBody>
      </p:sp>
    </p:spTree>
    <p:extLst>
      <p:ext uri="{BB962C8B-B14F-4D97-AF65-F5344CB8AC3E}">
        <p14:creationId xmlns:p14="http://schemas.microsoft.com/office/powerpoint/2010/main" val="270031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8" name="Rectangle 7">
            <a:extLst>
              <a:ext uri="{FF2B5EF4-FFF2-40B4-BE49-F238E27FC236}">
                <a16:creationId xmlns:a16="http://schemas.microsoft.com/office/drawing/2014/main" id="{832FF045-94BD-4343-B8DE-DC6709284B9F}"/>
              </a:ext>
            </a:extLst>
          </p:cNvPr>
          <p:cNvSpPr/>
          <p:nvPr/>
        </p:nvSpPr>
        <p:spPr>
          <a:xfrm>
            <a:off x="155575" y="1447800"/>
            <a:ext cx="222990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Akzidenz"/>
              </a:rPr>
              <a:t>Trade-Offs of the Subset Pattern</a:t>
            </a:r>
            <a:endParaRPr lang="en-US" sz="1200" i="0" dirty="0">
              <a:solidFill>
                <a:schemeClr val="bg1"/>
              </a:solidFill>
              <a:effectLst/>
              <a:latin typeface="Akzidenz"/>
            </a:endParaRPr>
          </a:p>
        </p:txBody>
      </p:sp>
      <p:sp>
        <p:nvSpPr>
          <p:cNvPr id="10" name="Rectangle 9">
            <a:extLst>
              <a:ext uri="{FF2B5EF4-FFF2-40B4-BE49-F238E27FC236}">
                <a16:creationId xmlns:a16="http://schemas.microsoft.com/office/drawing/2014/main" id="{3B0A559E-8EFC-4481-B75B-B860ABA2A768}"/>
              </a:ext>
            </a:extLst>
          </p:cNvPr>
          <p:cNvSpPr/>
          <p:nvPr/>
        </p:nvSpPr>
        <p:spPr>
          <a:xfrm>
            <a:off x="155575" y="1752600"/>
            <a:ext cx="8836025"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Using smaller documents containing more frequently-accessed data reduces the overall size of the working set. These smaller documents result in improved read performance and make more memory available for the application.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However, it is important to understand your application and the way it loads data. If you split your data into multiple collections improperly, your application will often need to make multiple trips to the database and rely on JOIN operations to retrieve all of the data that it needs.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addition, splitting your data into many small collections may increase required database maintenance, as it may become difficult to track what data is stored in which collection.</a:t>
            </a:r>
          </a:p>
        </p:txBody>
      </p:sp>
    </p:spTree>
    <p:extLst>
      <p:ext uri="{BB962C8B-B14F-4D97-AF65-F5344CB8AC3E}">
        <p14:creationId xmlns:p14="http://schemas.microsoft.com/office/powerpoint/2010/main" val="13788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84337</TotalTime>
  <Words>1283</Words>
  <Application>Microsoft Office PowerPoint</Application>
  <PresentationFormat>Custom</PresentationFormat>
  <Paragraphs>129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Akzidenz</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9821</cp:revision>
  <dcterms:created xsi:type="dcterms:W3CDTF">2006-08-16T00:00:00Z</dcterms:created>
  <dcterms:modified xsi:type="dcterms:W3CDTF">2020-11-26T05:13:33Z</dcterms:modified>
</cp:coreProperties>
</file>