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1"/>
  </p:notesMasterIdLst>
  <p:sldIdLst>
    <p:sldId id="465" r:id="rId2"/>
    <p:sldId id="466" r:id="rId3"/>
    <p:sldId id="471" r:id="rId4"/>
    <p:sldId id="467" r:id="rId5"/>
    <p:sldId id="468" r:id="rId6"/>
    <p:sldId id="469" r:id="rId7"/>
    <p:sldId id="472" r:id="rId8"/>
    <p:sldId id="470" r:id="rId9"/>
    <p:sldId id="464" r:id="rId10"/>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11/24/2020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95090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37586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01313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77785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95111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57386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291080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AD0FD68C-037E-4466-AAF4-E339AA28055D}"/>
              </a:ext>
            </a:extLst>
          </p:cNvPr>
          <p:cNvSpPr/>
          <p:nvPr/>
        </p:nvSpPr>
        <p:spPr>
          <a:xfrm>
            <a:off x="155575" y="1752600"/>
            <a:ext cx="8759825" cy="990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Embedding connected data in a single document can reduce the number of read operations required to obtain data.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general, you should structure your schema so your application receives all of its required information in a single read operation.</a:t>
            </a:r>
          </a:p>
        </p:txBody>
      </p:sp>
      <p:sp>
        <p:nvSpPr>
          <p:cNvPr id="12" name="Rectangle 11">
            <a:extLst>
              <a:ext uri="{FF2B5EF4-FFF2-40B4-BE49-F238E27FC236}">
                <a16:creationId xmlns:a16="http://schemas.microsoft.com/office/drawing/2014/main" id="{66055ADF-6EF8-494E-8FEF-F00CAE27ADBE}"/>
              </a:ext>
            </a:extLst>
          </p:cNvPr>
          <p:cNvSpPr/>
          <p:nvPr/>
        </p:nvSpPr>
        <p:spPr>
          <a:xfrm>
            <a:off x="1981199" y="0"/>
            <a:ext cx="4724401"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t>Model One-to-Many Relationships with Embedded Documents</a:t>
            </a:r>
          </a:p>
        </p:txBody>
      </p:sp>
    </p:spTree>
    <p:extLst>
      <p:ext uri="{BB962C8B-B14F-4D97-AF65-F5344CB8AC3E}">
        <p14:creationId xmlns:p14="http://schemas.microsoft.com/office/powerpoint/2010/main" val="41419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1143000" y="0"/>
            <a:ext cx="7010399"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a:t>
            </a:r>
            <a:r>
              <a:rPr lang="en-US" sz="1400" dirty="0">
                <a:solidFill>
                  <a:schemeClr val="bg1"/>
                </a:solidFill>
                <a:latin typeface="Akzidenz"/>
              </a:rPr>
              <a:t>Embedded Document Pattern</a:t>
            </a:r>
            <a:r>
              <a:rPr lang="en-US" sz="1400" dirty="0"/>
              <a:t>)</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Rectangle 4">
            <a:extLst>
              <a:ext uri="{FF2B5EF4-FFF2-40B4-BE49-F238E27FC236}">
                <a16:creationId xmlns:a16="http://schemas.microsoft.com/office/drawing/2014/main" id="{17B8BB70-04EB-44A0-B199-AA71540B8EC9}"/>
              </a:ext>
            </a:extLst>
          </p:cNvPr>
          <p:cNvSpPr/>
          <p:nvPr/>
        </p:nvSpPr>
        <p:spPr>
          <a:xfrm>
            <a:off x="286898" y="361879"/>
            <a:ext cx="3445280" cy="452431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 Person document</a:t>
            </a:r>
          </a:p>
          <a:p>
            <a:r>
              <a:rPr lang="en-US" sz="1200" dirty="0"/>
              <a:t>{</a:t>
            </a:r>
          </a:p>
          <a:p>
            <a:r>
              <a:rPr lang="en-US" sz="1200" dirty="0"/>
              <a:t>   _id: “101",</a:t>
            </a:r>
          </a:p>
          <a:p>
            <a:r>
              <a:rPr lang="en-US" sz="1200" dirty="0"/>
              <a:t>   name: "Joe </a:t>
            </a:r>
            <a:r>
              <a:rPr lang="en-US" sz="1200" dirty="0" err="1"/>
              <a:t>Bookreader</a:t>
            </a:r>
            <a:r>
              <a:rPr lang="en-US" sz="1200" dirty="0"/>
              <a:t>"</a:t>
            </a:r>
          </a:p>
          <a:p>
            <a:r>
              <a:rPr lang="en-US" sz="1200" dirty="0"/>
              <a:t>}</a:t>
            </a:r>
          </a:p>
          <a:p>
            <a:endParaRPr lang="en-US" sz="1200" dirty="0"/>
          </a:p>
          <a:p>
            <a:r>
              <a:rPr lang="en-US" sz="1200" dirty="0"/>
              <a:t>// Address documents</a:t>
            </a:r>
          </a:p>
          <a:p>
            <a:r>
              <a:rPr lang="en-US" sz="1200" dirty="0"/>
              <a:t>{</a:t>
            </a:r>
          </a:p>
          <a:p>
            <a:r>
              <a:rPr lang="en-US" sz="1200" dirty="0"/>
              <a:t>   _id: “2000",</a:t>
            </a:r>
          </a:p>
          <a:p>
            <a:r>
              <a:rPr lang="en-US" sz="1200" dirty="0"/>
              <a:t>   </a:t>
            </a:r>
            <a:r>
              <a:rPr lang="en-US" sz="1200" dirty="0" err="1"/>
              <a:t>person_id</a:t>
            </a:r>
            <a:r>
              <a:rPr lang="en-US" sz="1200" dirty="0"/>
              <a:t>: “101", // reference to Person document</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a:t>
            </a:r>
          </a:p>
          <a:p>
            <a:endParaRPr lang="en-US" sz="1200" dirty="0"/>
          </a:p>
          <a:p>
            <a:r>
              <a:rPr lang="en-US" sz="1200" dirty="0"/>
              <a:t>{</a:t>
            </a:r>
          </a:p>
          <a:p>
            <a:r>
              <a:rPr lang="en-US" sz="1200" dirty="0"/>
              <a:t>   _id: “2001",</a:t>
            </a:r>
          </a:p>
          <a:p>
            <a:r>
              <a:rPr lang="en-US" sz="1200" dirty="0"/>
              <a:t>   </a:t>
            </a:r>
            <a:r>
              <a:rPr lang="en-US" sz="1200" dirty="0" err="1"/>
              <a:t>person_id</a:t>
            </a:r>
            <a:r>
              <a:rPr lang="en-US" sz="1200" dirty="0"/>
              <a:t>: “101", // reference to Person document</a:t>
            </a:r>
          </a:p>
          <a:p>
            <a:r>
              <a:rPr lang="en-US" sz="1200" dirty="0"/>
              <a:t>   street: “676 Lake Street",</a:t>
            </a:r>
          </a:p>
          <a:p>
            <a:r>
              <a:rPr lang="en-US" sz="1200" dirty="0"/>
              <a:t>   city: "Boston",</a:t>
            </a:r>
          </a:p>
          <a:p>
            <a:r>
              <a:rPr lang="en-US" sz="1200" dirty="0"/>
              <a:t>   state: "MA",</a:t>
            </a:r>
          </a:p>
          <a:p>
            <a:r>
              <a:rPr lang="en-US" sz="1200" dirty="0"/>
              <a:t>   zip: “90909"</a:t>
            </a:r>
          </a:p>
          <a:p>
            <a:r>
              <a:rPr lang="en-US" sz="1200" dirty="0"/>
              <a:t>}</a:t>
            </a:r>
          </a:p>
        </p:txBody>
      </p:sp>
      <p:sp>
        <p:nvSpPr>
          <p:cNvPr id="7" name="Speech Bubble: Rectangle with Corners Rounded 6">
            <a:extLst>
              <a:ext uri="{FF2B5EF4-FFF2-40B4-BE49-F238E27FC236}">
                <a16:creationId xmlns:a16="http://schemas.microsoft.com/office/drawing/2014/main" id="{505A0D13-0FAA-40CA-B407-777789D7060A}"/>
              </a:ext>
            </a:extLst>
          </p:cNvPr>
          <p:cNvSpPr/>
          <p:nvPr/>
        </p:nvSpPr>
        <p:spPr>
          <a:xfrm>
            <a:off x="3886200" y="1066800"/>
            <a:ext cx="5178425" cy="3352800"/>
          </a:xfrm>
          <a:prstGeom prst="wedgeRoundRectCallout">
            <a:avLst>
              <a:gd name="adj1" fmla="val -53562"/>
              <a:gd name="adj2" fmla="val 25491"/>
              <a:gd name="adj3" fmla="val 16667"/>
            </a:avLst>
          </a:prstGeom>
          <a:ln w="6350"/>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Consider the following example that maps person and multiple address relationships. </a:t>
            </a:r>
            <a:br>
              <a:rPr lang="en-US" sz="1200" dirty="0"/>
            </a:br>
            <a:endParaRPr lang="en-US" sz="1200" dirty="0"/>
          </a:p>
          <a:p>
            <a:pPr marL="171450" indent="-171450">
              <a:buFont typeface="Wingdings" panose="05000000000000000000" pitchFamily="2" charset="2"/>
              <a:buChar char="ü"/>
            </a:pPr>
            <a:r>
              <a:rPr lang="en-US" sz="1200" dirty="0"/>
              <a:t>In this one-to-many relationship between person and address data, the patron has multiple address entities..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the normalized data model, the address document contains a reference to the person document.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If the address data is frequently retrieved with the name information, then with referencing, your application needs to issue multiple queries to resolve the reference. The better data model would be to embed the address data in the person data.</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With the embedded data model, your application can retrieve the complete person information with one query.</a:t>
            </a:r>
          </a:p>
          <a:p>
            <a:pPr marL="171450" indent="-171450">
              <a:buFont typeface="Wingdings" panose="05000000000000000000" pitchFamily="2" charset="2"/>
              <a:buChar char="ü"/>
            </a:pPr>
            <a:endParaRPr lang="en-US" sz="1200" dirty="0"/>
          </a:p>
        </p:txBody>
      </p:sp>
    </p:spTree>
    <p:extLst>
      <p:ext uri="{BB962C8B-B14F-4D97-AF65-F5344CB8AC3E}">
        <p14:creationId xmlns:p14="http://schemas.microsoft.com/office/powerpoint/2010/main" val="346118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 name="Rectangle 12">
            <a:extLst>
              <a:ext uri="{FF2B5EF4-FFF2-40B4-BE49-F238E27FC236}">
                <a16:creationId xmlns:a16="http://schemas.microsoft.com/office/drawing/2014/main" id="{7F97CC78-1D4C-4E62-9040-2A0C05C2599D}"/>
              </a:ext>
            </a:extLst>
          </p:cNvPr>
          <p:cNvSpPr/>
          <p:nvPr/>
        </p:nvSpPr>
        <p:spPr>
          <a:xfrm>
            <a:off x="282035" y="769938"/>
            <a:ext cx="4353262" cy="3600986"/>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a:t>
            </a:r>
          </a:p>
          <a:p>
            <a:r>
              <a:rPr lang="en-US" sz="1200" dirty="0"/>
              <a:t>   _id: " 101",</a:t>
            </a:r>
          </a:p>
          <a:p>
            <a:r>
              <a:rPr lang="en-US" sz="1200" dirty="0"/>
              <a:t>   name: "Joe </a:t>
            </a:r>
            <a:r>
              <a:rPr lang="en-US" sz="1200" dirty="0" err="1"/>
              <a:t>Bookreader</a:t>
            </a:r>
            <a:r>
              <a:rPr lang="en-US" sz="1200" dirty="0"/>
              <a:t>",</a:t>
            </a:r>
          </a:p>
          <a:p>
            <a:r>
              <a:rPr lang="en-US" sz="1200" dirty="0"/>
              <a:t>   address: [</a:t>
            </a:r>
          </a:p>
          <a:p>
            <a:r>
              <a:rPr lang="en-US" sz="1200" dirty="0"/>
              <a:t>           {</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            },</a:t>
            </a:r>
          </a:p>
          <a:p>
            <a:r>
              <a:rPr lang="en-US" sz="1200" dirty="0"/>
              <a:t>            {</a:t>
            </a:r>
          </a:p>
          <a:p>
            <a:pPr lvl="1"/>
            <a:r>
              <a:rPr lang="en-US" sz="1200" dirty="0"/>
              <a:t>   street: “676 Lake Street",</a:t>
            </a:r>
          </a:p>
          <a:p>
            <a:pPr lvl="1"/>
            <a:r>
              <a:rPr lang="en-US" sz="1200" dirty="0"/>
              <a:t>   city: "Boston",</a:t>
            </a:r>
          </a:p>
          <a:p>
            <a:pPr lvl="1"/>
            <a:r>
              <a:rPr lang="en-US" sz="1200" dirty="0"/>
              <a:t>   state: "MA",</a:t>
            </a:r>
          </a:p>
          <a:p>
            <a:pPr lvl="1"/>
            <a:r>
              <a:rPr lang="en-US" sz="1200" dirty="0"/>
              <a:t>   zip: “90909"</a:t>
            </a:r>
          </a:p>
          <a:p>
            <a:pPr lvl="1"/>
            <a:r>
              <a:rPr lang="en-US" sz="1200" dirty="0"/>
              <a:t>}</a:t>
            </a:r>
          </a:p>
          <a:p>
            <a:endParaRPr lang="en-US" sz="1200" dirty="0"/>
          </a:p>
          <a:p>
            <a:r>
              <a:rPr lang="en-US" sz="1200" dirty="0"/>
              <a:t>      ]</a:t>
            </a:r>
          </a:p>
          <a:p>
            <a:r>
              <a:rPr lang="en-US" sz="1200" dirty="0"/>
              <a:t>}</a:t>
            </a:r>
          </a:p>
        </p:txBody>
      </p:sp>
      <p:sp>
        <p:nvSpPr>
          <p:cNvPr id="8" name="Rectangle 7">
            <a:extLst>
              <a:ext uri="{FF2B5EF4-FFF2-40B4-BE49-F238E27FC236}">
                <a16:creationId xmlns:a16="http://schemas.microsoft.com/office/drawing/2014/main" id="{352D4C1D-1FE4-440C-A1C9-0B8AD5B249EB}"/>
              </a:ext>
            </a:extLst>
          </p:cNvPr>
          <p:cNvSpPr/>
          <p:nvPr/>
        </p:nvSpPr>
        <p:spPr>
          <a:xfrm>
            <a:off x="1143000" y="0"/>
            <a:ext cx="7010399"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a:t>
            </a:r>
            <a:r>
              <a:rPr lang="en-US" sz="1400" dirty="0">
                <a:solidFill>
                  <a:schemeClr val="bg1"/>
                </a:solidFill>
                <a:latin typeface="Akzidenz"/>
              </a:rPr>
              <a:t>Embedded Document Pattern</a:t>
            </a:r>
            <a:r>
              <a:rPr lang="en-US" sz="1400" dirty="0"/>
              <a:t>)</a:t>
            </a:r>
          </a:p>
        </p:txBody>
      </p:sp>
    </p:spTree>
    <p:extLst>
      <p:ext uri="{BB962C8B-B14F-4D97-AF65-F5344CB8AC3E}">
        <p14:creationId xmlns:p14="http://schemas.microsoft.com/office/powerpoint/2010/main" val="219611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sp>
        <p:nvSpPr>
          <p:cNvPr id="8" name="Rectangle 7">
            <a:extLst>
              <a:ext uri="{FF2B5EF4-FFF2-40B4-BE49-F238E27FC236}">
                <a16:creationId xmlns:a16="http://schemas.microsoft.com/office/drawing/2014/main" id="{FB863982-7748-4C59-AA03-A2EABE9B9480}"/>
              </a:ext>
            </a:extLst>
          </p:cNvPr>
          <p:cNvSpPr/>
          <p:nvPr/>
        </p:nvSpPr>
        <p:spPr>
          <a:xfrm>
            <a:off x="307975" y="2095500"/>
            <a:ext cx="8683625"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A potential problem with the embedded document pattern is that it can lead to large documents that contain fields that the application does not need. This unnecessary data can cause extra load on your server and slow down read operations.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Instead, you can use the subset pattern to retrieve the subset of data which is accessed the most frequently in a single database call.</a:t>
            </a:r>
          </a:p>
        </p:txBody>
      </p:sp>
    </p:spTree>
    <p:extLst>
      <p:ext uri="{BB962C8B-B14F-4D97-AF65-F5344CB8AC3E}">
        <p14:creationId xmlns:p14="http://schemas.microsoft.com/office/powerpoint/2010/main" val="151070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Rectangle 4">
            <a:extLst>
              <a:ext uri="{FF2B5EF4-FFF2-40B4-BE49-F238E27FC236}">
                <a16:creationId xmlns:a16="http://schemas.microsoft.com/office/drawing/2014/main" id="{95ABE1DF-6862-4F36-B9EF-2B9E34CF9CE3}"/>
              </a:ext>
            </a:extLst>
          </p:cNvPr>
          <p:cNvSpPr/>
          <p:nvPr/>
        </p:nvSpPr>
        <p:spPr>
          <a:xfrm>
            <a:off x="123149" y="621546"/>
            <a:ext cx="3839251" cy="4247317"/>
          </a:xfrm>
          <a:prstGeom prst="rect">
            <a:avLst/>
          </a:prstGeom>
          <a:ln w="3175">
            <a:solidFill>
              <a:schemeClr val="accent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000" dirty="0"/>
              <a:t>{</a:t>
            </a:r>
          </a:p>
          <a:p>
            <a:r>
              <a:rPr lang="en-US" sz="1000" dirty="0"/>
              <a:t>  "_id": 1,</a:t>
            </a:r>
          </a:p>
          <a:p>
            <a:r>
              <a:rPr lang="en-US" sz="1000" dirty="0"/>
              <a:t>  "name": “Lenovo Laptop",</a:t>
            </a:r>
          </a:p>
          <a:p>
            <a:r>
              <a:rPr lang="en-US" sz="1000" dirty="0"/>
              <a:t>  "description": "This is the most useful.",</a:t>
            </a:r>
          </a:p>
          <a:p>
            <a:r>
              <a:rPr lang="en-US" sz="1000" dirty="0"/>
              <a:t>  "price": { "value": </a:t>
            </a:r>
            <a:r>
              <a:rPr lang="en-US" sz="1000" dirty="0" err="1"/>
              <a:t>NumberDecimal</a:t>
            </a:r>
            <a:r>
              <a:rPr lang="en-US" sz="1000" dirty="0"/>
              <a:t>("1019.99"), "currency": "USD" },</a:t>
            </a:r>
          </a:p>
          <a:p>
            <a:r>
              <a:rPr lang="en-US" sz="1000" dirty="0"/>
              <a:t>  "reviews": [</a:t>
            </a:r>
          </a:p>
          <a:p>
            <a:r>
              <a:rPr lang="en-US" sz="1000" dirty="0"/>
              <a:t>    {</a:t>
            </a:r>
          </a:p>
          <a:p>
            <a:r>
              <a:rPr lang="en-US" sz="1000" dirty="0"/>
              <a:t>      "</a:t>
            </a:r>
            <a:r>
              <a:rPr lang="en-US" sz="1000" dirty="0" err="1"/>
              <a:t>review_id</a:t>
            </a:r>
            <a:r>
              <a:rPr lang="en-US" sz="1000" dirty="0"/>
              <a:t>": 786,</a:t>
            </a:r>
          </a:p>
          <a:p>
            <a:r>
              <a:rPr lang="en-US" sz="1000" dirty="0"/>
              <a:t>      "</a:t>
            </a:r>
            <a:r>
              <a:rPr lang="en-US" sz="1000" dirty="0" err="1"/>
              <a:t>review_author</a:t>
            </a:r>
            <a:r>
              <a:rPr lang="en-US" sz="1000" dirty="0"/>
              <a:t>": "Kristina",</a:t>
            </a:r>
          </a:p>
          <a:p>
            <a:r>
              <a:rPr lang="en-US" sz="1000" dirty="0"/>
              <a:t>      "</a:t>
            </a:r>
            <a:r>
              <a:rPr lang="en-US" sz="1000" dirty="0" err="1"/>
              <a:t>review_text</a:t>
            </a:r>
            <a:r>
              <a:rPr lang="en-US" sz="1000" dirty="0"/>
              <a:t>": "This is indeed an amazing product.",</a:t>
            </a:r>
          </a:p>
          <a:p>
            <a:r>
              <a:rPr lang="en-US" sz="1000" dirty="0"/>
              <a:t>      "</a:t>
            </a:r>
            <a:r>
              <a:rPr lang="en-US" sz="1000" dirty="0" err="1"/>
              <a:t>published_date</a:t>
            </a:r>
            <a:r>
              <a:rPr lang="en-US" sz="1000" dirty="0"/>
              <a:t>": </a:t>
            </a:r>
            <a:r>
              <a:rPr lang="en-US" sz="1000" dirty="0" err="1"/>
              <a:t>ISODate</a:t>
            </a:r>
            <a:r>
              <a:rPr lang="en-US" sz="1000" dirty="0"/>
              <a:t>("2019-02-18")</a:t>
            </a:r>
          </a:p>
          <a:p>
            <a:r>
              <a:rPr lang="en-US" sz="1000" dirty="0"/>
              <a:t>    },</a:t>
            </a:r>
          </a:p>
          <a:p>
            <a:r>
              <a:rPr lang="en-US" sz="1000" dirty="0"/>
              <a:t>    {</a:t>
            </a:r>
          </a:p>
          <a:p>
            <a:r>
              <a:rPr lang="en-US" sz="1000" dirty="0"/>
              <a:t>      "</a:t>
            </a:r>
            <a:r>
              <a:rPr lang="en-US" sz="1000" dirty="0" err="1"/>
              <a:t>review_id</a:t>
            </a:r>
            <a:r>
              <a:rPr lang="en-US" sz="1000" dirty="0"/>
              <a:t>": 785,</a:t>
            </a:r>
          </a:p>
          <a:p>
            <a:r>
              <a:rPr lang="en-US" sz="1000" dirty="0"/>
              <a:t>      "</a:t>
            </a:r>
            <a:r>
              <a:rPr lang="en-US" sz="1000" dirty="0" err="1"/>
              <a:t>review_author</a:t>
            </a:r>
            <a:r>
              <a:rPr lang="en-US" sz="1000" dirty="0"/>
              <a:t>": "Trina",</a:t>
            </a:r>
          </a:p>
          <a:p>
            <a:r>
              <a:rPr lang="en-US" sz="1000" dirty="0"/>
              <a:t>      "</a:t>
            </a:r>
            <a:r>
              <a:rPr lang="en-US" sz="1000" dirty="0" err="1"/>
              <a:t>review_text</a:t>
            </a:r>
            <a:r>
              <a:rPr lang="en-US" sz="1000" dirty="0"/>
              <a:t>": "Nice product. Slow shipping.",</a:t>
            </a:r>
          </a:p>
          <a:p>
            <a:r>
              <a:rPr lang="en-US" sz="1000" dirty="0"/>
              <a:t>      "</a:t>
            </a:r>
            <a:r>
              <a:rPr lang="en-US" sz="1000" dirty="0" err="1"/>
              <a:t>published_date</a:t>
            </a:r>
            <a:r>
              <a:rPr lang="en-US" sz="1000" dirty="0"/>
              <a:t>": </a:t>
            </a:r>
            <a:r>
              <a:rPr lang="en-US" sz="1000" dirty="0" err="1"/>
              <a:t>ISODate</a:t>
            </a:r>
            <a:r>
              <a:rPr lang="en-US" sz="1000" dirty="0"/>
              <a:t>("2019-02-17")</a:t>
            </a:r>
          </a:p>
          <a:p>
            <a:r>
              <a:rPr lang="en-US" sz="1000" dirty="0"/>
              <a:t>    },</a:t>
            </a:r>
          </a:p>
          <a:p>
            <a:r>
              <a:rPr lang="en-US" sz="1000" dirty="0"/>
              <a:t>    ...</a:t>
            </a:r>
          </a:p>
          <a:p>
            <a:r>
              <a:rPr lang="en-US" sz="1000" dirty="0"/>
              <a:t>    {</a:t>
            </a:r>
          </a:p>
          <a:p>
            <a:r>
              <a:rPr lang="en-US" sz="1000" dirty="0"/>
              <a:t>      "</a:t>
            </a:r>
            <a:r>
              <a:rPr lang="en-US" sz="1000" dirty="0" err="1"/>
              <a:t>review_id</a:t>
            </a:r>
            <a:r>
              <a:rPr lang="en-US" sz="1000" dirty="0"/>
              <a:t>": 1,</a:t>
            </a:r>
          </a:p>
          <a:p>
            <a:r>
              <a:rPr lang="en-US" sz="1000" dirty="0"/>
              <a:t>      "</a:t>
            </a:r>
            <a:r>
              <a:rPr lang="en-US" sz="1000" dirty="0" err="1"/>
              <a:t>review_author</a:t>
            </a:r>
            <a:r>
              <a:rPr lang="en-US" sz="1000" dirty="0"/>
              <a:t>": "Hans",</a:t>
            </a:r>
          </a:p>
          <a:p>
            <a:r>
              <a:rPr lang="en-US" sz="1000" dirty="0"/>
              <a:t>      "</a:t>
            </a:r>
            <a:r>
              <a:rPr lang="en-US" sz="1000" dirty="0" err="1"/>
              <a:t>review_text</a:t>
            </a:r>
            <a:r>
              <a:rPr lang="en-US" sz="1000" dirty="0"/>
              <a:t>": "Meh, it's okay.",</a:t>
            </a:r>
          </a:p>
          <a:p>
            <a:r>
              <a:rPr lang="en-US" sz="1000" dirty="0"/>
              <a:t>      "</a:t>
            </a:r>
            <a:r>
              <a:rPr lang="en-US" sz="1000" dirty="0" err="1"/>
              <a:t>published_date</a:t>
            </a:r>
            <a:r>
              <a:rPr lang="en-US" sz="1000" dirty="0"/>
              <a:t>": </a:t>
            </a:r>
            <a:r>
              <a:rPr lang="en-US" sz="1000" dirty="0" err="1"/>
              <a:t>ISODate</a:t>
            </a:r>
            <a:r>
              <a:rPr lang="en-US" sz="1000" dirty="0"/>
              <a:t>("2017-12-06")</a:t>
            </a:r>
          </a:p>
          <a:p>
            <a:r>
              <a:rPr lang="en-US" sz="1000" dirty="0"/>
              <a:t>    }</a:t>
            </a:r>
          </a:p>
          <a:p>
            <a:r>
              <a:rPr lang="en-US" sz="1000" dirty="0"/>
              <a:t>  ]</a:t>
            </a:r>
          </a:p>
          <a:p>
            <a:r>
              <a:rPr lang="en-US" sz="1000" dirty="0"/>
              <a:t>}</a:t>
            </a:r>
          </a:p>
        </p:txBody>
      </p:sp>
      <p:sp>
        <p:nvSpPr>
          <p:cNvPr id="7" name="Rectangle 6">
            <a:extLst>
              <a:ext uri="{FF2B5EF4-FFF2-40B4-BE49-F238E27FC236}">
                <a16:creationId xmlns:a16="http://schemas.microsoft.com/office/drawing/2014/main" id="{0E590439-9BD6-4CFA-9B3D-4ECA2512FAFA}"/>
              </a:ext>
            </a:extLst>
          </p:cNvPr>
          <p:cNvSpPr/>
          <p:nvPr/>
        </p:nvSpPr>
        <p:spPr>
          <a:xfrm>
            <a:off x="4114800" y="2133600"/>
            <a:ext cx="5029200" cy="1447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Consider an e-commerce site that has a list of reviews for a product: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 reviews are sorted in reverse chronological order. When a user visits a product page, the application loads the ten most recent reviews.</a:t>
            </a:r>
            <a:br>
              <a:rPr lang="en-US" sz="1200" dirty="0"/>
            </a:br>
            <a:endParaRPr lang="en-US" sz="1200" dirty="0"/>
          </a:p>
          <a:p>
            <a:pPr marL="171450" indent="-171450">
              <a:buFont typeface="Wingdings" panose="05000000000000000000" pitchFamily="2" charset="2"/>
              <a:buChar char="ü"/>
            </a:pPr>
            <a:r>
              <a:rPr lang="en-US" sz="1200" dirty="0"/>
              <a:t>Instead of storing all of the reviews with the product, you can split the collection into two collections:</a:t>
            </a:r>
          </a:p>
          <a:p>
            <a:pPr marL="171450" indent="-171450">
              <a:buFont typeface="Wingdings" panose="05000000000000000000" pitchFamily="2" charset="2"/>
              <a:buChar char="ü"/>
            </a:pPr>
            <a:endParaRPr lang="en-US" sz="1200" dirty="0"/>
          </a:p>
        </p:txBody>
      </p:sp>
      <p:sp>
        <p:nvSpPr>
          <p:cNvPr id="8" name="TextBox 7">
            <a:extLst>
              <a:ext uri="{FF2B5EF4-FFF2-40B4-BE49-F238E27FC236}">
                <a16:creationId xmlns:a16="http://schemas.microsoft.com/office/drawing/2014/main" id="{B287637A-A63B-4109-9C94-0F6D5BC6B52E}"/>
              </a:ext>
            </a:extLst>
          </p:cNvPr>
          <p:cNvSpPr txBox="1"/>
          <p:nvPr/>
        </p:nvSpPr>
        <p:spPr>
          <a:xfrm>
            <a:off x="126556" y="307777"/>
            <a:ext cx="674287" cy="27699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200" dirty="0"/>
              <a:t>Product</a:t>
            </a:r>
          </a:p>
        </p:txBody>
      </p:sp>
      <p:sp>
        <p:nvSpPr>
          <p:cNvPr id="10" name="Rectangle 9">
            <a:extLst>
              <a:ext uri="{FF2B5EF4-FFF2-40B4-BE49-F238E27FC236}">
                <a16:creationId xmlns:a16="http://schemas.microsoft.com/office/drawing/2014/main" id="{6B146169-7197-4A75-820B-49AAF9312ECD}"/>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spTree>
    <p:extLst>
      <p:ext uri="{BB962C8B-B14F-4D97-AF65-F5344CB8AC3E}">
        <p14:creationId xmlns:p14="http://schemas.microsoft.com/office/powerpoint/2010/main" val="133935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AB3F93-AEF1-45DB-9101-2164466F0B0D}"/>
              </a:ext>
            </a:extLst>
          </p:cNvPr>
          <p:cNvSpPr/>
          <p:nvPr/>
        </p:nvSpPr>
        <p:spPr>
          <a:xfrm>
            <a:off x="4893012" y="702733"/>
            <a:ext cx="3959225" cy="3816429"/>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a:t>
            </a:r>
            <a:r>
              <a:rPr lang="en-US" sz="1100" dirty="0" err="1"/>
              <a:t>review_id</a:t>
            </a:r>
            <a:r>
              <a:rPr lang="en-US" sz="1100" dirty="0"/>
              <a:t>": 786,</a:t>
            </a:r>
          </a:p>
          <a:p>
            <a:r>
              <a:rPr lang="en-US" sz="1100" dirty="0"/>
              <a:t>  "</a:t>
            </a:r>
            <a:r>
              <a:rPr lang="en-US" sz="1100" dirty="0" err="1"/>
              <a:t>product_id</a:t>
            </a:r>
            <a:r>
              <a:rPr lang="en-US" sz="1100" dirty="0"/>
              <a:t>": 1,</a:t>
            </a:r>
          </a:p>
          <a:p>
            <a:r>
              <a:rPr lang="en-US" sz="1100" dirty="0"/>
              <a:t>  "</a:t>
            </a:r>
            <a:r>
              <a:rPr lang="en-US" sz="1100" dirty="0" err="1"/>
              <a:t>review_author</a:t>
            </a:r>
            <a:r>
              <a:rPr lang="en-US" sz="1100" dirty="0"/>
              <a:t>": "Kristina",</a:t>
            </a:r>
          </a:p>
          <a:p>
            <a:r>
              <a:rPr lang="en-US" sz="1100" dirty="0"/>
              <a:t>  "</a:t>
            </a:r>
            <a:r>
              <a:rPr lang="en-US" sz="1100" dirty="0" err="1"/>
              <a:t>review_text</a:t>
            </a:r>
            <a:r>
              <a:rPr lang="en-US" sz="1100" dirty="0"/>
              <a:t>": "This is indeed an amazing product.",</a:t>
            </a:r>
          </a:p>
          <a:p>
            <a:r>
              <a:rPr lang="en-US" sz="1100" dirty="0"/>
              <a:t>  "</a:t>
            </a:r>
            <a:r>
              <a:rPr lang="en-US" sz="1100" dirty="0" err="1"/>
              <a:t>published_date</a:t>
            </a:r>
            <a:r>
              <a:rPr lang="en-US" sz="1100" dirty="0"/>
              <a:t>": </a:t>
            </a:r>
            <a:r>
              <a:rPr lang="en-US" sz="1100" dirty="0" err="1"/>
              <a:t>ISODate</a:t>
            </a:r>
            <a:r>
              <a:rPr lang="en-US" sz="1100" dirty="0"/>
              <a:t>("2019-02-18")</a:t>
            </a:r>
          </a:p>
          <a:p>
            <a:r>
              <a:rPr lang="en-US" sz="1100" dirty="0"/>
              <a:t>}</a:t>
            </a:r>
          </a:p>
          <a:p>
            <a:r>
              <a:rPr lang="en-US" sz="1100" dirty="0"/>
              <a:t>{</a:t>
            </a:r>
          </a:p>
          <a:p>
            <a:r>
              <a:rPr lang="en-US" sz="1100" dirty="0"/>
              <a:t>  "</a:t>
            </a:r>
            <a:r>
              <a:rPr lang="en-US" sz="1100" dirty="0" err="1"/>
              <a:t>review_id</a:t>
            </a:r>
            <a:r>
              <a:rPr lang="en-US" sz="1100" dirty="0"/>
              <a:t>": 785,</a:t>
            </a:r>
          </a:p>
          <a:p>
            <a:r>
              <a:rPr lang="en-US" sz="1100" dirty="0"/>
              <a:t>  "</a:t>
            </a:r>
            <a:r>
              <a:rPr lang="en-US" sz="1100" dirty="0" err="1"/>
              <a:t>product_id</a:t>
            </a:r>
            <a:r>
              <a:rPr lang="en-US" sz="1100" dirty="0"/>
              <a:t>": 1,</a:t>
            </a:r>
          </a:p>
          <a:p>
            <a:r>
              <a:rPr lang="en-US" sz="1100" dirty="0"/>
              <a:t>  "</a:t>
            </a:r>
            <a:r>
              <a:rPr lang="en-US" sz="1100" dirty="0" err="1"/>
              <a:t>review_author</a:t>
            </a:r>
            <a:r>
              <a:rPr lang="en-US" sz="1100" dirty="0"/>
              <a:t>": "Trina",</a:t>
            </a:r>
          </a:p>
          <a:p>
            <a:r>
              <a:rPr lang="en-US" sz="1100" dirty="0"/>
              <a:t>  "</a:t>
            </a:r>
            <a:r>
              <a:rPr lang="en-US" sz="1100" dirty="0" err="1"/>
              <a:t>review_text</a:t>
            </a:r>
            <a:r>
              <a:rPr lang="en-US" sz="1100" dirty="0"/>
              <a:t>": "Nice product. Slow shipping.",</a:t>
            </a:r>
          </a:p>
          <a:p>
            <a:r>
              <a:rPr lang="en-US" sz="1100" dirty="0"/>
              <a:t>  "</a:t>
            </a:r>
            <a:r>
              <a:rPr lang="en-US" sz="1100" dirty="0" err="1"/>
              <a:t>published_date</a:t>
            </a:r>
            <a:r>
              <a:rPr lang="en-US" sz="1100" dirty="0"/>
              <a:t>": </a:t>
            </a:r>
            <a:r>
              <a:rPr lang="en-US" sz="1100" dirty="0" err="1"/>
              <a:t>ISODate</a:t>
            </a:r>
            <a:r>
              <a:rPr lang="en-US" sz="1100" dirty="0"/>
              <a:t>("2019-02-17")</a:t>
            </a:r>
          </a:p>
          <a:p>
            <a:r>
              <a:rPr lang="en-US" sz="1100" dirty="0"/>
              <a:t>}</a:t>
            </a:r>
          </a:p>
          <a:p>
            <a:r>
              <a:rPr lang="en-US" sz="1100" dirty="0"/>
              <a:t>...</a:t>
            </a:r>
          </a:p>
          <a:p>
            <a:r>
              <a:rPr lang="en-US" sz="1100" dirty="0"/>
              <a:t>{</a:t>
            </a:r>
          </a:p>
          <a:p>
            <a:r>
              <a:rPr lang="en-US" sz="1100" dirty="0"/>
              <a:t>  "</a:t>
            </a:r>
            <a:r>
              <a:rPr lang="en-US" sz="1100" dirty="0" err="1"/>
              <a:t>review_id</a:t>
            </a:r>
            <a:r>
              <a:rPr lang="en-US" sz="1100" dirty="0"/>
              <a:t>": 1,</a:t>
            </a:r>
          </a:p>
          <a:p>
            <a:r>
              <a:rPr lang="en-US" sz="1100" dirty="0"/>
              <a:t>  "</a:t>
            </a:r>
            <a:r>
              <a:rPr lang="en-US" sz="1100" dirty="0" err="1"/>
              <a:t>product_id</a:t>
            </a:r>
            <a:r>
              <a:rPr lang="en-US" sz="1100" dirty="0"/>
              <a:t>": 1,</a:t>
            </a:r>
          </a:p>
          <a:p>
            <a:r>
              <a:rPr lang="en-US" sz="1100" dirty="0"/>
              <a:t>  "</a:t>
            </a:r>
            <a:r>
              <a:rPr lang="en-US" sz="1100" dirty="0" err="1"/>
              <a:t>review_author</a:t>
            </a:r>
            <a:r>
              <a:rPr lang="en-US" sz="1100" dirty="0"/>
              <a:t>": "Hans",</a:t>
            </a:r>
          </a:p>
          <a:p>
            <a:r>
              <a:rPr lang="en-US" sz="1100" dirty="0"/>
              <a:t>  "</a:t>
            </a:r>
            <a:r>
              <a:rPr lang="en-US" sz="1100" dirty="0" err="1"/>
              <a:t>review_text</a:t>
            </a:r>
            <a:r>
              <a:rPr lang="en-US" sz="1100" dirty="0"/>
              <a:t>": "Meh, it's okay.",</a:t>
            </a:r>
          </a:p>
          <a:p>
            <a:r>
              <a:rPr lang="en-US" sz="1100" dirty="0"/>
              <a:t>  "</a:t>
            </a:r>
            <a:r>
              <a:rPr lang="en-US" sz="1100" dirty="0" err="1"/>
              <a:t>published_date</a:t>
            </a:r>
            <a:r>
              <a:rPr lang="en-US" sz="1100" dirty="0"/>
              <a:t>": </a:t>
            </a:r>
            <a:r>
              <a:rPr lang="en-US" sz="1100" dirty="0" err="1"/>
              <a:t>ISODate</a:t>
            </a:r>
            <a:r>
              <a:rPr lang="en-US" sz="1100" dirty="0"/>
              <a:t>("2017-12-06")</a:t>
            </a:r>
          </a:p>
          <a:p>
            <a:r>
              <a:rPr lang="en-US" sz="1100" dirty="0"/>
              <a:t>}</a:t>
            </a:r>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Rectangle 9">
            <a:extLst>
              <a:ext uri="{FF2B5EF4-FFF2-40B4-BE49-F238E27FC236}">
                <a16:creationId xmlns:a16="http://schemas.microsoft.com/office/drawing/2014/main" id="{33288F3D-0462-4605-B9BB-6849D74215FD}"/>
              </a:ext>
            </a:extLst>
          </p:cNvPr>
          <p:cNvSpPr/>
          <p:nvPr/>
        </p:nvSpPr>
        <p:spPr>
          <a:xfrm>
            <a:off x="327430" y="702733"/>
            <a:ext cx="4111625" cy="3477875"/>
          </a:xfrm>
          <a:prstGeom prst="rect">
            <a:avLst/>
          </a:prstGeom>
          <a:ln w="3175">
            <a:solidFill>
              <a:schemeClr val="accent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"_id": 1,</a:t>
            </a:r>
          </a:p>
          <a:p>
            <a:r>
              <a:rPr lang="en-US" sz="1100" dirty="0"/>
              <a:t>  "name": “Lenovo Laptop",</a:t>
            </a:r>
          </a:p>
          <a:p>
            <a:r>
              <a:rPr lang="en-US" sz="1100" dirty="0"/>
              <a:t>  "description": "This is the most useful.",</a:t>
            </a:r>
          </a:p>
          <a:p>
            <a:r>
              <a:rPr lang="en-US" sz="1100" dirty="0"/>
              <a:t>  "price": { "value": </a:t>
            </a:r>
            <a:r>
              <a:rPr lang="en-US" sz="1100" dirty="0" err="1"/>
              <a:t>NumberDecimal</a:t>
            </a:r>
            <a:r>
              <a:rPr lang="en-US" sz="1100" dirty="0"/>
              <a:t>("1019.99"), "currency": "USD" },</a:t>
            </a:r>
          </a:p>
          <a:p>
            <a:r>
              <a:rPr lang="en-US" sz="1100" dirty="0"/>
              <a:t>  "reviews": [</a:t>
            </a:r>
          </a:p>
          <a:p>
            <a:r>
              <a:rPr lang="en-US" sz="1100" dirty="0"/>
              <a:t>    {</a:t>
            </a:r>
          </a:p>
          <a:p>
            <a:r>
              <a:rPr lang="en-US" sz="1100" dirty="0"/>
              <a:t>      "</a:t>
            </a:r>
            <a:r>
              <a:rPr lang="en-US" sz="1100" dirty="0" err="1"/>
              <a:t>review_id</a:t>
            </a:r>
            <a:r>
              <a:rPr lang="en-US" sz="1100" dirty="0"/>
              <a:t>": 786,</a:t>
            </a:r>
          </a:p>
          <a:p>
            <a:r>
              <a:rPr lang="en-US" sz="1100" dirty="0"/>
              <a:t>      "</a:t>
            </a:r>
            <a:r>
              <a:rPr lang="en-US" sz="1100" dirty="0" err="1"/>
              <a:t>review_author</a:t>
            </a:r>
            <a:r>
              <a:rPr lang="en-US" sz="1100" dirty="0"/>
              <a:t>": "Kristina",</a:t>
            </a:r>
          </a:p>
          <a:p>
            <a:r>
              <a:rPr lang="en-US" sz="1100" dirty="0"/>
              <a:t>      "</a:t>
            </a:r>
            <a:r>
              <a:rPr lang="en-US" sz="1100" dirty="0" err="1"/>
              <a:t>review_text</a:t>
            </a:r>
            <a:r>
              <a:rPr lang="en-US" sz="1100" dirty="0"/>
              <a:t>": "This is indeed an amazing product.",</a:t>
            </a:r>
          </a:p>
          <a:p>
            <a:r>
              <a:rPr lang="en-US" sz="1100" dirty="0"/>
              <a:t>      "</a:t>
            </a:r>
            <a:r>
              <a:rPr lang="en-US" sz="1100" dirty="0" err="1"/>
              <a:t>published_date</a:t>
            </a:r>
            <a:r>
              <a:rPr lang="en-US" sz="1100" dirty="0"/>
              <a:t>": </a:t>
            </a:r>
            <a:r>
              <a:rPr lang="en-US" sz="1100" dirty="0" err="1"/>
              <a:t>ISODate</a:t>
            </a:r>
            <a:r>
              <a:rPr lang="en-US" sz="1100" dirty="0"/>
              <a:t>("2019-02-18")</a:t>
            </a:r>
          </a:p>
          <a:p>
            <a:r>
              <a:rPr lang="en-US" sz="1100" dirty="0"/>
              <a:t>    },</a:t>
            </a:r>
          </a:p>
          <a:p>
            <a:r>
              <a:rPr lang="en-US" sz="1100" dirty="0"/>
              <a:t>    {</a:t>
            </a:r>
          </a:p>
          <a:p>
            <a:r>
              <a:rPr lang="en-US" sz="1100" dirty="0"/>
              <a:t>      "</a:t>
            </a:r>
            <a:r>
              <a:rPr lang="en-US" sz="1100" dirty="0" err="1"/>
              <a:t>review_id</a:t>
            </a:r>
            <a:r>
              <a:rPr lang="en-US" sz="1100" dirty="0"/>
              <a:t>": 785,</a:t>
            </a:r>
          </a:p>
          <a:p>
            <a:r>
              <a:rPr lang="en-US" sz="1100" dirty="0"/>
              <a:t>      "</a:t>
            </a:r>
            <a:r>
              <a:rPr lang="en-US" sz="1100" dirty="0" err="1"/>
              <a:t>review_author</a:t>
            </a:r>
            <a:r>
              <a:rPr lang="en-US" sz="1100" dirty="0"/>
              <a:t>": "Trina",</a:t>
            </a:r>
          </a:p>
          <a:p>
            <a:r>
              <a:rPr lang="en-US" sz="1100" dirty="0"/>
              <a:t>      "</a:t>
            </a:r>
            <a:r>
              <a:rPr lang="en-US" sz="1100" dirty="0" err="1"/>
              <a:t>review_text</a:t>
            </a:r>
            <a:r>
              <a:rPr lang="en-US" sz="1100" dirty="0"/>
              <a:t>": "Nice product. Slow shipping.",</a:t>
            </a:r>
          </a:p>
          <a:p>
            <a:r>
              <a:rPr lang="en-US" sz="1100" dirty="0"/>
              <a:t>      "</a:t>
            </a:r>
            <a:r>
              <a:rPr lang="en-US" sz="1100" dirty="0" err="1"/>
              <a:t>published_date</a:t>
            </a:r>
            <a:r>
              <a:rPr lang="en-US" sz="1100" dirty="0"/>
              <a:t>": </a:t>
            </a:r>
            <a:r>
              <a:rPr lang="en-US" sz="1100" dirty="0" err="1"/>
              <a:t>ISODate</a:t>
            </a:r>
            <a:r>
              <a:rPr lang="en-US" sz="1100" dirty="0"/>
              <a:t>("2019-02-17")</a:t>
            </a:r>
          </a:p>
          <a:p>
            <a:r>
              <a:rPr lang="en-US" sz="1100" dirty="0"/>
              <a:t>    },</a:t>
            </a:r>
          </a:p>
          <a:p>
            <a:r>
              <a:rPr lang="en-US" sz="1100" dirty="0"/>
              <a:t>  ]</a:t>
            </a:r>
          </a:p>
          <a:p>
            <a:r>
              <a:rPr lang="en-US" sz="1100" dirty="0"/>
              <a:t>}</a:t>
            </a:r>
          </a:p>
        </p:txBody>
      </p:sp>
      <p:sp>
        <p:nvSpPr>
          <p:cNvPr id="13" name="TextBox 12">
            <a:extLst>
              <a:ext uri="{FF2B5EF4-FFF2-40B4-BE49-F238E27FC236}">
                <a16:creationId xmlns:a16="http://schemas.microsoft.com/office/drawing/2014/main" id="{AD9A4711-B512-4866-955F-B7A8DC4DFE01}"/>
              </a:ext>
            </a:extLst>
          </p:cNvPr>
          <p:cNvSpPr txBox="1"/>
          <p:nvPr/>
        </p:nvSpPr>
        <p:spPr>
          <a:xfrm>
            <a:off x="327430" y="397933"/>
            <a:ext cx="674287" cy="27699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200" dirty="0"/>
              <a:t>Product</a:t>
            </a:r>
          </a:p>
        </p:txBody>
      </p:sp>
      <p:sp>
        <p:nvSpPr>
          <p:cNvPr id="15" name="TextBox 14">
            <a:extLst>
              <a:ext uri="{FF2B5EF4-FFF2-40B4-BE49-F238E27FC236}">
                <a16:creationId xmlns:a16="http://schemas.microsoft.com/office/drawing/2014/main" id="{76D47DE3-9670-4E14-9EEF-C9D623D2DF4D}"/>
              </a:ext>
            </a:extLst>
          </p:cNvPr>
          <p:cNvSpPr txBox="1"/>
          <p:nvPr/>
        </p:nvSpPr>
        <p:spPr>
          <a:xfrm>
            <a:off x="4893012" y="384299"/>
            <a:ext cx="632481" cy="27699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200" dirty="0"/>
              <a:t>Review</a:t>
            </a:r>
          </a:p>
        </p:txBody>
      </p:sp>
      <p:sp>
        <p:nvSpPr>
          <p:cNvPr id="12" name="Rectangle 11">
            <a:extLst>
              <a:ext uri="{FF2B5EF4-FFF2-40B4-BE49-F238E27FC236}">
                <a16:creationId xmlns:a16="http://schemas.microsoft.com/office/drawing/2014/main" id="{E044EDF0-EB3A-4796-A8AE-386D8592517B}"/>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spTree>
    <p:extLst>
      <p:ext uri="{BB962C8B-B14F-4D97-AF65-F5344CB8AC3E}">
        <p14:creationId xmlns:p14="http://schemas.microsoft.com/office/powerpoint/2010/main" val="270031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 name="Rectangle 15">
            <a:extLst>
              <a:ext uri="{FF2B5EF4-FFF2-40B4-BE49-F238E27FC236}">
                <a16:creationId xmlns:a16="http://schemas.microsoft.com/office/drawing/2014/main" id="{FB8B675F-34FA-4A7D-B119-10344D2F838A}"/>
              </a:ext>
            </a:extLst>
          </p:cNvPr>
          <p:cNvSpPr/>
          <p:nvPr/>
        </p:nvSpPr>
        <p:spPr>
          <a:xfrm>
            <a:off x="307975" y="1905000"/>
            <a:ext cx="8683625" cy="19812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r>
              <a:rPr lang="en-US" sz="1200" dirty="0"/>
              <a:t>The product collection stores information on each product, including the product’s ten most recent reviews: The review collection stores all reviews. Each review contains a reference to the product for which it was written.</a:t>
            </a:r>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r>
              <a:rPr lang="en-US" sz="1200" dirty="0"/>
              <a:t>By storing the ten most recent reviews in the product collection, only the required subset of the overall data is returned in the call to the product collection. If a user wants to see additional reviews, the application makes a call to the review collection.</a:t>
            </a:r>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r>
              <a:rPr lang="en-US" sz="1200" dirty="0"/>
              <a:t>When considering where to split your data, the most frequently-accessed portion of the data should go in the collection that the application loads first. In this example, the schema is split at ten reviews because that is the number of reviews visible in the application by default.</a:t>
            </a:r>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p:txBody>
      </p:sp>
      <p:sp>
        <p:nvSpPr>
          <p:cNvPr id="8" name="Rectangle 7">
            <a:extLst>
              <a:ext uri="{FF2B5EF4-FFF2-40B4-BE49-F238E27FC236}">
                <a16:creationId xmlns:a16="http://schemas.microsoft.com/office/drawing/2014/main" id="{D9406C57-4848-4A26-A92C-81F2C02C0A8D}"/>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spTree>
    <p:extLst>
      <p:ext uri="{BB962C8B-B14F-4D97-AF65-F5344CB8AC3E}">
        <p14:creationId xmlns:p14="http://schemas.microsoft.com/office/powerpoint/2010/main" val="71306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a:extLst>
              <a:ext uri="{FF2B5EF4-FFF2-40B4-BE49-F238E27FC236}">
                <a16:creationId xmlns:a16="http://schemas.microsoft.com/office/drawing/2014/main" id="{832FF045-94BD-4343-B8DE-DC6709284B9F}"/>
              </a:ext>
            </a:extLst>
          </p:cNvPr>
          <p:cNvSpPr/>
          <p:nvPr/>
        </p:nvSpPr>
        <p:spPr>
          <a:xfrm>
            <a:off x="155575" y="1447800"/>
            <a:ext cx="222990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Akzidenz"/>
              </a:rPr>
              <a:t>Trade-Offs of the Subset Pattern</a:t>
            </a:r>
            <a:endParaRPr lang="en-US" sz="1200" i="0" dirty="0">
              <a:solidFill>
                <a:schemeClr val="bg1"/>
              </a:solidFill>
              <a:effectLst/>
              <a:latin typeface="Akzidenz"/>
            </a:endParaRPr>
          </a:p>
        </p:txBody>
      </p:sp>
      <p:sp>
        <p:nvSpPr>
          <p:cNvPr id="10" name="Rectangle 9">
            <a:extLst>
              <a:ext uri="{FF2B5EF4-FFF2-40B4-BE49-F238E27FC236}">
                <a16:creationId xmlns:a16="http://schemas.microsoft.com/office/drawing/2014/main" id="{3B0A559E-8EFC-4481-B75B-B860ABA2A768}"/>
              </a:ext>
            </a:extLst>
          </p:cNvPr>
          <p:cNvSpPr/>
          <p:nvPr/>
        </p:nvSpPr>
        <p:spPr>
          <a:xfrm>
            <a:off x="155575" y="1752600"/>
            <a:ext cx="8836025" cy="25908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Using smaller documents containing more frequently-accessed data reduces the overall size of the working set. These smaller documents result in improved read performance for the data that the application accesses most frequently.</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However, the subset pattern results in data duplication. In the example, reviews are maintained in both the product collection and the reviews collection. Extra steps must be taken to ensure that the reviews are consistent between each collection. For example, when a customer edits their review, the application may need to make two write operations: one to update the product collection and one to update the reviews collection.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You must also implement logic in your application to ensure that the reviews in the product collection are always the ten most recent reviews for that product.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Comments on a blog post, when you only want to show the most recent or highest-rated comments by default.</a:t>
            </a:r>
          </a:p>
          <a:p>
            <a:pPr marL="171450" indent="-171450">
              <a:buFont typeface="Wingdings" panose="05000000000000000000" pitchFamily="2" charset="2"/>
              <a:buChar char="ü"/>
            </a:pPr>
            <a:endParaRPr lang="en-US" sz="1200" dirty="0"/>
          </a:p>
        </p:txBody>
      </p:sp>
      <p:sp>
        <p:nvSpPr>
          <p:cNvPr id="12" name="Rectangle 11">
            <a:extLst>
              <a:ext uri="{FF2B5EF4-FFF2-40B4-BE49-F238E27FC236}">
                <a16:creationId xmlns:a16="http://schemas.microsoft.com/office/drawing/2014/main" id="{8F1C369B-4862-4872-B570-6B36CEFF271C}"/>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spTree>
    <p:extLst>
      <p:ext uri="{BB962C8B-B14F-4D97-AF65-F5344CB8AC3E}">
        <p14:creationId xmlns:p14="http://schemas.microsoft.com/office/powerpoint/2010/main" val="13788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48321"/>
            <a:ext cx="20574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Data Modelling in MongoDB</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542FC081-F797-41A7-9D28-FD1C2256605E}"/>
              </a:ext>
            </a:extLst>
          </p:cNvPr>
          <p:cNvSpPr/>
          <p:nvPr/>
        </p:nvSpPr>
        <p:spPr>
          <a:xfrm>
            <a:off x="2286000" y="2052935"/>
            <a:ext cx="4572000" cy="923330"/>
          </a:xfrm>
          <a:prstGeom prst="rect">
            <a:avLst/>
          </a:prstGeom>
        </p:spPr>
        <p:txBody>
          <a:bodyPr>
            <a:spAutoFit/>
          </a:bodyPr>
          <a:lstStyle/>
          <a:p>
            <a:r>
              <a:rPr lang="en-US" dirty="0"/>
              <a:t>https://docs.mongodb.com/manual/tutorial/model-embedded-one-to-one-relationships-between-documents/</a:t>
            </a:r>
          </a:p>
        </p:txBody>
      </p:sp>
    </p:spTree>
    <p:extLst>
      <p:ext uri="{BB962C8B-B14F-4D97-AF65-F5344CB8AC3E}">
        <p14:creationId xmlns:p14="http://schemas.microsoft.com/office/powerpoint/2010/main" val="404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84284</TotalTime>
  <Words>1370</Words>
  <Application>Microsoft Office PowerPoint</Application>
  <PresentationFormat>Custom</PresentationFormat>
  <Paragraphs>172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Akzidenz</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9844</cp:revision>
  <dcterms:created xsi:type="dcterms:W3CDTF">2006-08-16T00:00:00Z</dcterms:created>
  <dcterms:modified xsi:type="dcterms:W3CDTF">2020-11-24T12:59:38Z</dcterms:modified>
</cp:coreProperties>
</file>