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64" r:id="rId2"/>
    <p:sldId id="467" r:id="rId3"/>
    <p:sldId id="465" r:id="rId4"/>
    <p:sldId id="468" r:id="rId5"/>
    <p:sldId id="466" r:id="rId6"/>
    <p:sldId id="469"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11/13/2020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2438400" y="35739"/>
            <a:ext cx="4267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 Tutorial - </a:t>
            </a:r>
            <a:r>
              <a:rPr lang="en-US" sz="1200" dirty="0" err="1"/>
              <a:t>createIndex</a:t>
            </a:r>
            <a:r>
              <a:rPr lang="en-US" sz="1200" dirty="0"/>
              <a:t>(), </a:t>
            </a:r>
            <a:r>
              <a:rPr lang="en-US" sz="1200" dirty="0" err="1"/>
              <a:t>dropindex</a:t>
            </a:r>
            <a:r>
              <a:rPr lang="en-US" sz="1200" dirty="0"/>
              <a:t>() Example</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Rectangle 7"/>
          <p:cNvSpPr/>
          <p:nvPr/>
        </p:nvSpPr>
        <p:spPr>
          <a:xfrm>
            <a:off x="155575" y="1066800"/>
            <a:ext cx="8836025" cy="25908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200" dirty="0"/>
          </a:p>
          <a:p>
            <a:pPr marL="171450" indent="-171450">
              <a:buFont typeface="Wingdings" pitchFamily="2" charset="2"/>
              <a:buChar char="ü"/>
            </a:pPr>
            <a:r>
              <a:rPr lang="en-US" sz="1200" dirty="0"/>
              <a:t>Indexes are very important in any database, With the use of Indexes, performing queries in </a:t>
            </a:r>
            <a:r>
              <a:rPr lang="en-US" sz="1200" dirty="0" err="1"/>
              <a:t>MongoDB</a:t>
            </a:r>
            <a:r>
              <a:rPr lang="en-US" sz="1200" dirty="0"/>
              <a:t> becomes more efficient.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If you had a collection with thousands of documents with no indexes, and then you query to find certain documents, then in such case </a:t>
            </a:r>
            <a:r>
              <a:rPr lang="en-US" sz="1200" dirty="0" err="1"/>
              <a:t>MongoDB</a:t>
            </a:r>
            <a:r>
              <a:rPr lang="en-US" sz="1200" dirty="0"/>
              <a:t> would need to scan the entire collection to find the documents. But if you had indexes, </a:t>
            </a:r>
            <a:r>
              <a:rPr lang="en-US" sz="1200" dirty="0" err="1"/>
              <a:t>MongoDB</a:t>
            </a:r>
            <a:r>
              <a:rPr lang="en-US" sz="1200" dirty="0"/>
              <a:t> would use these indexes to limit the number of documents that had to be searched in the collection.</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Indexes are special data sets which store a partial part of the collection's data. Since the data is partial, it becomes easier to read this data. This partial set stores the value of a specific field or a set of fields ordered by the value of the field.</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 Even though from the introduction we have seen that indexes are good for queries, but having too many indexes can slow down other operations such as the Insert, Delete and Update operation. If there are frequent insert, delete and update operations carried out on documents, then the indexes would need to change that often, which would just be an overhead for the collection.</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Defining indexes are important for faster and efficient searching of documents in a collection.</a:t>
            </a:r>
          </a:p>
          <a:p>
            <a:pPr algn="ctr"/>
            <a:endParaRPr lang="en-US" sz="1200" dirty="0"/>
          </a:p>
        </p:txBody>
      </p:sp>
    </p:spTree>
    <p:extLst>
      <p:ext uri="{BB962C8B-B14F-4D97-AF65-F5344CB8AC3E}">
        <p14:creationId xmlns:p14="http://schemas.microsoft.com/office/powerpoint/2010/main" val="4044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2438400" y="35739"/>
            <a:ext cx="4267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 Tutorial - </a:t>
            </a:r>
            <a:r>
              <a:rPr lang="en-US" sz="1200" dirty="0" err="1"/>
              <a:t>createIndex</a:t>
            </a:r>
            <a:r>
              <a:rPr lang="en-US" sz="1200" dirty="0"/>
              <a:t>(), </a:t>
            </a:r>
            <a:r>
              <a:rPr lang="en-US" sz="1200" dirty="0" err="1"/>
              <a:t>dropindex</a:t>
            </a:r>
            <a:r>
              <a:rPr lang="en-US" sz="1200" dirty="0"/>
              <a:t>() Example</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Rectangle 7"/>
          <p:cNvSpPr/>
          <p:nvPr/>
        </p:nvSpPr>
        <p:spPr>
          <a:xfrm>
            <a:off x="3352799" y="3505200"/>
            <a:ext cx="2209801" cy="40957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t>db.employee.getIndexes</a:t>
            </a:r>
            <a:r>
              <a:rPr lang="en-US" sz="1400" dirty="0"/>
              <a:t>()</a:t>
            </a:r>
          </a:p>
        </p:txBody>
      </p:sp>
      <p:sp>
        <p:nvSpPr>
          <p:cNvPr id="7" name="Rectangular Callout 6"/>
          <p:cNvSpPr/>
          <p:nvPr/>
        </p:nvSpPr>
        <p:spPr>
          <a:xfrm>
            <a:off x="298450" y="1295400"/>
            <a:ext cx="8683625" cy="838200"/>
          </a:xfrm>
          <a:prstGeom prst="wedgeRectCallout">
            <a:avLst>
              <a:gd name="adj1" fmla="val -6440"/>
              <a:gd name="adj2" fmla="val 213325"/>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Finding an Index in </a:t>
            </a:r>
            <a:r>
              <a:rPr lang="en-US" sz="1200" dirty="0" err="1"/>
              <a:t>MongoDB</a:t>
            </a:r>
            <a:r>
              <a:rPr lang="en-US" sz="1200" dirty="0"/>
              <a:t> is done by using the </a:t>
            </a:r>
            <a:r>
              <a:rPr lang="en-US" sz="1200" b="1" dirty="0"/>
              <a:t>"</a:t>
            </a:r>
            <a:r>
              <a:rPr lang="en-US" sz="1200" b="1" dirty="0" err="1"/>
              <a:t>getIndexes</a:t>
            </a:r>
            <a:r>
              <a:rPr lang="en-US" sz="1200" b="1" dirty="0"/>
              <a:t>" </a:t>
            </a:r>
            <a:r>
              <a:rPr lang="en-US" sz="1200" dirty="0"/>
              <a:t>method.</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a:t>
            </a:r>
            <a:r>
              <a:rPr lang="en-US" sz="1200" dirty="0" err="1"/>
              <a:t>getIndexes</a:t>
            </a:r>
            <a:r>
              <a:rPr lang="en-US" sz="1200" dirty="0"/>
              <a:t> method is used to find all of the indexes in a collection</a:t>
            </a:r>
          </a:p>
        </p:txBody>
      </p:sp>
    </p:spTree>
    <p:extLst>
      <p:ext uri="{BB962C8B-B14F-4D97-AF65-F5344CB8AC3E}">
        <p14:creationId xmlns:p14="http://schemas.microsoft.com/office/powerpoint/2010/main" val="206576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2438400" y="35739"/>
            <a:ext cx="4267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 Tutorial - </a:t>
            </a:r>
            <a:r>
              <a:rPr lang="en-US" sz="1200" dirty="0" err="1"/>
              <a:t>createIndex</a:t>
            </a:r>
            <a:r>
              <a:rPr lang="en-US" sz="1200" dirty="0"/>
              <a:t>(), </a:t>
            </a:r>
            <a:r>
              <a:rPr lang="en-US" sz="1200" dirty="0" err="1"/>
              <a:t>dropindex</a:t>
            </a:r>
            <a:r>
              <a:rPr lang="en-US" sz="1200" dirty="0"/>
              <a:t>() Example</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Rectangle 7"/>
          <p:cNvSpPr/>
          <p:nvPr/>
        </p:nvSpPr>
        <p:spPr>
          <a:xfrm>
            <a:off x="3162300" y="4038600"/>
            <a:ext cx="2819400" cy="40957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err="1"/>
              <a:t>db.employee.createIndex</a:t>
            </a:r>
            <a:r>
              <a:rPr lang="en-US" sz="1200" dirty="0"/>
              <a:t>({Employeeid:1})</a:t>
            </a:r>
          </a:p>
        </p:txBody>
      </p:sp>
      <p:sp>
        <p:nvSpPr>
          <p:cNvPr id="7" name="Rectangular Callout 6"/>
          <p:cNvSpPr/>
          <p:nvPr/>
        </p:nvSpPr>
        <p:spPr>
          <a:xfrm>
            <a:off x="307975" y="769938"/>
            <a:ext cx="8683625" cy="1897062"/>
          </a:xfrm>
          <a:prstGeom prst="wedgeRectCallout">
            <a:avLst>
              <a:gd name="adj1" fmla="val -7756"/>
              <a:gd name="adj2" fmla="val 124689"/>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Creating an Index in </a:t>
            </a:r>
            <a:r>
              <a:rPr lang="en-US" sz="1200" dirty="0" err="1"/>
              <a:t>MongoDB</a:t>
            </a:r>
            <a:r>
              <a:rPr lang="en-US" sz="1200" dirty="0"/>
              <a:t> is done by using the "</a:t>
            </a:r>
            <a:r>
              <a:rPr lang="en-US" sz="1200" b="1" dirty="0" err="1"/>
              <a:t>createIndex</a:t>
            </a:r>
            <a:r>
              <a:rPr lang="en-US" sz="1200" dirty="0"/>
              <a:t>" method.</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a:t>
            </a:r>
            <a:r>
              <a:rPr lang="en-US" sz="1200" b="1" dirty="0" err="1"/>
              <a:t>createIndex</a:t>
            </a:r>
            <a:r>
              <a:rPr lang="en-US" sz="1200" dirty="0"/>
              <a:t> method is used to create an index based on the "</a:t>
            </a:r>
            <a:r>
              <a:rPr lang="en-US" sz="1200" dirty="0" err="1"/>
              <a:t>Employeeid</a:t>
            </a:r>
            <a:r>
              <a:rPr lang="en-US" sz="1200" dirty="0"/>
              <a:t>" of the document.</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The '1' parameter indicates that when the index is created with the "</a:t>
            </a:r>
            <a:r>
              <a:rPr lang="en-US" sz="1200" dirty="0" err="1"/>
              <a:t>Employeeid</a:t>
            </a:r>
            <a:r>
              <a:rPr lang="en-US" sz="1200" dirty="0"/>
              <a:t>" Field values, they should be sorted in ascending order. Please note that this is different from the _id field (The id field is used to uniquely identify each document in the collection) which is created automatically in the collection by </a:t>
            </a:r>
            <a:r>
              <a:rPr lang="en-US" sz="1200" dirty="0" err="1"/>
              <a:t>MongoDB</a:t>
            </a:r>
            <a:r>
              <a:rPr lang="en-US" sz="1200" dirty="0"/>
              <a:t>. The documents will now be sorted as per the </a:t>
            </a:r>
            <a:r>
              <a:rPr lang="en-US" sz="1200" dirty="0" err="1"/>
              <a:t>Employeeid</a:t>
            </a:r>
            <a:r>
              <a:rPr lang="en-US" sz="1200" dirty="0"/>
              <a:t> and not the _id field.</a:t>
            </a:r>
          </a:p>
          <a:p>
            <a:pPr marL="171450" indent="-171450">
              <a:buFont typeface="Wingdings" pitchFamily="2" charset="2"/>
              <a:buChar char="ü"/>
            </a:pPr>
            <a:endParaRPr lang="en-US" sz="1200" dirty="0"/>
          </a:p>
        </p:txBody>
      </p:sp>
    </p:spTree>
    <p:extLst>
      <p:ext uri="{BB962C8B-B14F-4D97-AF65-F5344CB8AC3E}">
        <p14:creationId xmlns:p14="http://schemas.microsoft.com/office/powerpoint/2010/main" val="292195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2438400" y="35739"/>
            <a:ext cx="4267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 Tutorial - </a:t>
            </a:r>
            <a:r>
              <a:rPr lang="en-US" sz="1200" dirty="0" err="1"/>
              <a:t>createIndex</a:t>
            </a:r>
            <a:r>
              <a:rPr lang="en-US" sz="1200" dirty="0"/>
              <a:t>(), </a:t>
            </a:r>
            <a:r>
              <a:rPr lang="en-US" sz="1200" dirty="0" err="1"/>
              <a:t>dropindex</a:t>
            </a:r>
            <a:r>
              <a:rPr lang="en-US" sz="1200" dirty="0"/>
              <a:t>() Example</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Rectangle 7"/>
          <p:cNvSpPr/>
          <p:nvPr/>
        </p:nvSpPr>
        <p:spPr>
          <a:xfrm>
            <a:off x="3352799" y="3505200"/>
            <a:ext cx="3276601" cy="40957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lang="en-US" sz="1400" dirty="0" err="1"/>
              <a:t>db.employee.dropIndex</a:t>
            </a:r>
            <a:r>
              <a:rPr lang="en-US" sz="1400" b="1" dirty="0"/>
              <a:t>({Employeeid:1})</a:t>
            </a:r>
          </a:p>
        </p:txBody>
      </p:sp>
      <p:sp>
        <p:nvSpPr>
          <p:cNvPr id="7" name="Rectangular Callout 6"/>
          <p:cNvSpPr/>
          <p:nvPr/>
        </p:nvSpPr>
        <p:spPr>
          <a:xfrm>
            <a:off x="1143000" y="1371600"/>
            <a:ext cx="6553200" cy="762000"/>
          </a:xfrm>
          <a:prstGeom prst="wedgeRectCallout">
            <a:avLst>
              <a:gd name="adj1" fmla="val -718"/>
              <a:gd name="adj2" fmla="val 237189"/>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Removing an Index in </a:t>
            </a:r>
            <a:r>
              <a:rPr lang="en-US" sz="1200" dirty="0" err="1"/>
              <a:t>MongoDB</a:t>
            </a:r>
            <a:r>
              <a:rPr lang="en-US" sz="1200" dirty="0"/>
              <a:t> is done by using the </a:t>
            </a:r>
            <a:r>
              <a:rPr lang="en-US" sz="1200" dirty="0" err="1"/>
              <a:t>dropIndex</a:t>
            </a:r>
            <a:r>
              <a:rPr lang="en-US" sz="1200" dirty="0"/>
              <a:t> method.</a:t>
            </a:r>
          </a:p>
          <a:p>
            <a:pPr marL="171450" indent="-171450">
              <a:buFont typeface="Wingdings" pitchFamily="2" charset="2"/>
              <a:buChar char="ü"/>
            </a:pPr>
            <a:r>
              <a:rPr lang="en-US" sz="1200" dirty="0"/>
              <a:t>The </a:t>
            </a:r>
            <a:r>
              <a:rPr lang="en-US" sz="1200" dirty="0" err="1"/>
              <a:t>dropIndex</a:t>
            </a:r>
            <a:r>
              <a:rPr lang="en-US" sz="1200" dirty="0"/>
              <a:t> method takes the required Field values which needs to be removed from the Index.</a:t>
            </a:r>
          </a:p>
        </p:txBody>
      </p:sp>
    </p:spTree>
    <p:extLst>
      <p:ext uri="{BB962C8B-B14F-4D97-AF65-F5344CB8AC3E}">
        <p14:creationId xmlns:p14="http://schemas.microsoft.com/office/powerpoint/2010/main" val="93361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2438400" y="35739"/>
            <a:ext cx="4267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 Tutorial - </a:t>
            </a:r>
            <a:r>
              <a:rPr lang="en-US" sz="1200" dirty="0" err="1"/>
              <a:t>createIndex</a:t>
            </a:r>
            <a:r>
              <a:rPr lang="en-US" sz="1200" dirty="0"/>
              <a:t>(), </a:t>
            </a:r>
            <a:r>
              <a:rPr lang="en-US" sz="1200" dirty="0" err="1"/>
              <a:t>dropindex</a:t>
            </a:r>
            <a:r>
              <a:rPr lang="en-US" sz="1200" dirty="0"/>
              <a:t>() Example</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Rectangle 7"/>
          <p:cNvSpPr/>
          <p:nvPr/>
        </p:nvSpPr>
        <p:spPr>
          <a:xfrm>
            <a:off x="2057401" y="3505200"/>
            <a:ext cx="4724400" cy="40957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r>
              <a:rPr lang="en-US" sz="1400" dirty="0" err="1"/>
              <a:t>db.employee.createIndex</a:t>
            </a:r>
            <a:r>
              <a:rPr lang="en-US" sz="1400" b="1" dirty="0"/>
              <a:t>({Employeeid:1, EmployeeName:1})</a:t>
            </a:r>
          </a:p>
        </p:txBody>
      </p:sp>
      <p:sp>
        <p:nvSpPr>
          <p:cNvPr id="7" name="Rectangular Callout 6"/>
          <p:cNvSpPr/>
          <p:nvPr/>
        </p:nvSpPr>
        <p:spPr>
          <a:xfrm>
            <a:off x="298450" y="1295400"/>
            <a:ext cx="8683625" cy="838200"/>
          </a:xfrm>
          <a:prstGeom prst="wedgeRectCallout">
            <a:avLst>
              <a:gd name="adj1" fmla="val -6440"/>
              <a:gd name="adj2" fmla="val 213325"/>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The </a:t>
            </a:r>
            <a:r>
              <a:rPr lang="en-US" sz="1200" dirty="0" err="1"/>
              <a:t>createIndex</a:t>
            </a:r>
            <a:r>
              <a:rPr lang="en-US" sz="1200" dirty="0"/>
              <a:t> method now takes into account multiple Field values which will now cause the index to be created based on the "</a:t>
            </a:r>
            <a:r>
              <a:rPr lang="en-US" sz="1200" dirty="0" err="1"/>
              <a:t>Employeeid</a:t>
            </a:r>
            <a:r>
              <a:rPr lang="en-US" sz="1200" dirty="0"/>
              <a:t>" and "</a:t>
            </a:r>
            <a:r>
              <a:rPr lang="en-US" sz="1200" dirty="0" err="1"/>
              <a:t>EmployeeName</a:t>
            </a:r>
            <a:r>
              <a:rPr lang="en-US" sz="1200" dirty="0"/>
              <a:t>". The Employeeid:1 and EmployeeName:1 indicates that the index should be created on these 2 field values with the :1 indicating that it should be in ascending order.</a:t>
            </a:r>
          </a:p>
        </p:txBody>
      </p:sp>
    </p:spTree>
    <p:extLst>
      <p:ext uri="{BB962C8B-B14F-4D97-AF65-F5344CB8AC3E}">
        <p14:creationId xmlns:p14="http://schemas.microsoft.com/office/powerpoint/2010/main" val="3242623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2438400" y="35739"/>
            <a:ext cx="4267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err="1"/>
              <a:t>MongoDB</a:t>
            </a:r>
            <a:r>
              <a:rPr lang="en-US" sz="1200" dirty="0"/>
              <a:t> Indexing Tutorial - </a:t>
            </a:r>
            <a:r>
              <a:rPr lang="en-US" sz="1200" dirty="0" err="1"/>
              <a:t>createIndex</a:t>
            </a:r>
            <a:r>
              <a:rPr lang="en-US" sz="1200" dirty="0"/>
              <a:t>(), </a:t>
            </a:r>
            <a:r>
              <a:rPr lang="en-US" sz="1200" dirty="0" err="1"/>
              <a:t>dropindex</a:t>
            </a:r>
            <a:r>
              <a:rPr lang="en-US" sz="1200" dirty="0"/>
              <a:t>() Example</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8" name="Rectangle 7"/>
          <p:cNvSpPr/>
          <p:nvPr/>
        </p:nvSpPr>
        <p:spPr>
          <a:xfrm>
            <a:off x="3352799" y="3505200"/>
            <a:ext cx="2895601" cy="409575"/>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err="1"/>
              <a:t>db.employee.dropIndexes</a:t>
            </a:r>
            <a:r>
              <a:rPr lang="en-US" sz="1600" b="1" dirty="0"/>
              <a:t>()</a:t>
            </a:r>
            <a:endParaRPr lang="en-US" sz="1400" dirty="0"/>
          </a:p>
        </p:txBody>
      </p:sp>
      <p:sp>
        <p:nvSpPr>
          <p:cNvPr id="7" name="Rectangular Callout 6"/>
          <p:cNvSpPr/>
          <p:nvPr/>
        </p:nvSpPr>
        <p:spPr>
          <a:xfrm>
            <a:off x="1143000" y="1371600"/>
            <a:ext cx="6553200" cy="762000"/>
          </a:xfrm>
          <a:prstGeom prst="wedgeRectCallout">
            <a:avLst>
              <a:gd name="adj1" fmla="val -718"/>
              <a:gd name="adj2" fmla="val 237189"/>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To remove all of the indexes at once in the collection, one can use the </a:t>
            </a:r>
            <a:r>
              <a:rPr lang="en-US" sz="1200" dirty="0" err="1"/>
              <a:t>dropIndexes</a:t>
            </a:r>
            <a:r>
              <a:rPr lang="en-US" sz="1200" dirty="0"/>
              <a:t> command.</a:t>
            </a:r>
          </a:p>
          <a:p>
            <a:pPr marL="171450" indent="-171450">
              <a:buFont typeface="Wingdings" pitchFamily="2" charset="2"/>
              <a:buChar char="ü"/>
            </a:pPr>
            <a:r>
              <a:rPr lang="en-US" sz="1200" dirty="0"/>
              <a:t>The </a:t>
            </a:r>
            <a:r>
              <a:rPr lang="en-US" sz="1200" dirty="0" err="1"/>
              <a:t>dropIndexes</a:t>
            </a:r>
            <a:r>
              <a:rPr lang="en-US" sz="1200" dirty="0"/>
              <a:t> method will drop all of the indexes except for the _id index.</a:t>
            </a:r>
          </a:p>
        </p:txBody>
      </p:sp>
    </p:spTree>
    <p:extLst>
      <p:ext uri="{BB962C8B-B14F-4D97-AF65-F5344CB8AC3E}">
        <p14:creationId xmlns:p14="http://schemas.microsoft.com/office/powerpoint/2010/main" val="15839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84088</TotalTime>
  <Words>601</Words>
  <Application>Microsoft Office PowerPoint</Application>
  <PresentationFormat>Custom</PresentationFormat>
  <Paragraphs>40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9644</cp:revision>
  <dcterms:created xsi:type="dcterms:W3CDTF">2006-08-16T00:00:00Z</dcterms:created>
  <dcterms:modified xsi:type="dcterms:W3CDTF">2020-11-13T04:00:56Z</dcterms:modified>
</cp:coreProperties>
</file>