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Primary Key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ular Callout 9"/>
          <p:cNvSpPr/>
          <p:nvPr/>
        </p:nvSpPr>
        <p:spPr>
          <a:xfrm>
            <a:off x="193675" y="477720"/>
            <a:ext cx="8534400" cy="1808280"/>
          </a:xfrm>
          <a:prstGeom prst="wedgeRectCallout">
            <a:avLst>
              <a:gd name="adj1" fmla="val -17022"/>
              <a:gd name="adj2" fmla="val 7418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</a:t>
            </a:r>
            <a:r>
              <a:rPr lang="en-US" sz="1200" dirty="0" err="1"/>
              <a:t>MongoDB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0000"/>
                </a:solidFill>
              </a:rPr>
              <a:t>_id </a:t>
            </a:r>
            <a:r>
              <a:rPr lang="en-US" sz="1200" dirty="0"/>
              <a:t>field as the primary key for the collection so that each document can be uniquely identified in the collection. The </a:t>
            </a:r>
            <a:r>
              <a:rPr lang="en-US" sz="1200" dirty="0">
                <a:solidFill>
                  <a:srgbClr val="FF0000"/>
                </a:solidFill>
              </a:rPr>
              <a:t>_id </a:t>
            </a:r>
            <a:r>
              <a:rPr lang="en-US" sz="1200" dirty="0"/>
              <a:t>field contains a unique </a:t>
            </a:r>
            <a:r>
              <a:rPr lang="en-US" sz="1200" dirty="0" err="1">
                <a:solidFill>
                  <a:srgbClr val="FF0000"/>
                </a:solidFill>
              </a:rPr>
              <a:t>ObjectId</a:t>
            </a:r>
            <a:r>
              <a:rPr lang="en-US" sz="1200" dirty="0"/>
              <a:t> value.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By default when inserting documents in the collection, if you don't add a field name with the </a:t>
            </a:r>
            <a:r>
              <a:rPr lang="en-US" sz="1200" dirty="0">
                <a:solidFill>
                  <a:srgbClr val="FF0000"/>
                </a:solidFill>
              </a:rPr>
              <a:t>_id </a:t>
            </a:r>
            <a:r>
              <a:rPr lang="en-US" sz="1200" dirty="0"/>
              <a:t>in the field name, then MongoDB will automatically add an </a:t>
            </a:r>
            <a:r>
              <a:rPr lang="en-US" sz="1200" dirty="0" err="1">
                <a:solidFill>
                  <a:srgbClr val="FF0000"/>
                </a:solidFill>
              </a:rPr>
              <a:t>ObjectId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field as shown below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want to ensure that </a:t>
            </a:r>
            <a:r>
              <a:rPr lang="en-US" sz="1200" dirty="0" err="1"/>
              <a:t>MongoDB</a:t>
            </a:r>
            <a:r>
              <a:rPr lang="en-US" sz="1200" dirty="0"/>
              <a:t> does not create the </a:t>
            </a:r>
            <a:r>
              <a:rPr lang="en-US" sz="1200" dirty="0">
                <a:solidFill>
                  <a:srgbClr val="FF0000"/>
                </a:solidFill>
              </a:rPr>
              <a:t>_id </a:t>
            </a:r>
            <a:r>
              <a:rPr lang="en-US" sz="1200" dirty="0"/>
              <a:t>Field when the collection is created and if you want to specify your own id as the </a:t>
            </a:r>
            <a:r>
              <a:rPr lang="en-US" sz="1200" dirty="0">
                <a:solidFill>
                  <a:srgbClr val="FF0000"/>
                </a:solidFill>
              </a:rPr>
              <a:t>_id </a:t>
            </a:r>
            <a:r>
              <a:rPr lang="en-US" sz="1200" dirty="0"/>
              <a:t>of the collection, then you need to explicitly define this while creating the collection. When explicitly creating an id field, it needs to be created with </a:t>
            </a:r>
            <a:r>
              <a:rPr lang="en-US" sz="1200" dirty="0">
                <a:solidFill>
                  <a:srgbClr val="FF0000"/>
                </a:solidFill>
              </a:rPr>
              <a:t>_id </a:t>
            </a:r>
            <a:r>
              <a:rPr lang="en-US" sz="1200" dirty="0"/>
              <a:t>in its name.</a:t>
            </a:r>
          </a:p>
        </p:txBody>
      </p:sp>
      <p:sp>
        <p:nvSpPr>
          <p:cNvPr id="7" name="Rectangle 6"/>
          <p:cNvSpPr/>
          <p:nvPr/>
        </p:nvSpPr>
        <p:spPr>
          <a:xfrm>
            <a:off x="631031" y="4267200"/>
            <a:ext cx="5922170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db.employee.insert</a:t>
            </a:r>
            <a:r>
              <a:rPr lang="en-US" sz="1200" dirty="0"/>
              <a:t>({_</a:t>
            </a:r>
            <a:r>
              <a:rPr lang="en-US" sz="1200" dirty="0" err="1"/>
              <a:t>id:NumberInt</a:t>
            </a:r>
            <a:r>
              <a:rPr lang="en-US" sz="1200" dirty="0"/>
              <a:t>(10), "</a:t>
            </a:r>
            <a:r>
              <a:rPr lang="en-US" sz="1200" dirty="0" err="1"/>
              <a:t>EmployeeName</a:t>
            </a:r>
            <a:r>
              <a:rPr lang="en-US" sz="1200" dirty="0"/>
              <a:t>" : "Smith","age":</a:t>
            </a:r>
            <a:r>
              <a:rPr lang="en-US" sz="1200" dirty="0" err="1"/>
              <a:t>NumberInt</a:t>
            </a:r>
            <a:r>
              <a:rPr lang="en-US" sz="1200" dirty="0"/>
              <a:t>(30)})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498DF-D1E7-48BD-B316-82614F26E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743201"/>
            <a:ext cx="4639322" cy="11241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83985</TotalTime>
  <Words>168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9602</cp:revision>
  <dcterms:created xsi:type="dcterms:W3CDTF">2006-08-16T00:00:00Z</dcterms:created>
  <dcterms:modified xsi:type="dcterms:W3CDTF">2020-11-09T10:39:16Z</dcterms:modified>
</cp:coreProperties>
</file>