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5" r:id="rId2"/>
    <p:sldId id="466" r:id="rId3"/>
    <p:sldId id="467" r:id="rId4"/>
    <p:sldId id="468" r:id="rId5"/>
    <p:sldId id="464"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11/20/2020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10055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09734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22867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5" name="AutoShape 2" descr="Image result for xml symbol"/>
          <p:cNvSpPr>
            <a:spLocks noChangeAspect="1" noChangeArrowheads="1"/>
          </p:cNvSpPr>
          <p:nvPr/>
        </p:nvSpPr>
        <p:spPr bwMode="auto">
          <a:xfrm>
            <a:off x="1314122" y="62888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a:extLst>
              <a:ext uri="{FF2B5EF4-FFF2-40B4-BE49-F238E27FC236}">
                <a16:creationId xmlns:a16="http://schemas.microsoft.com/office/drawing/2014/main" id="{76A7D31C-BF33-404F-8FF0-CA4BF8800623}"/>
              </a:ext>
            </a:extLst>
          </p:cNvPr>
          <p:cNvSpPr/>
          <p:nvPr/>
        </p:nvSpPr>
        <p:spPr>
          <a:xfrm>
            <a:off x="160472" y="1123666"/>
            <a:ext cx="8823055" cy="1823946"/>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Unlike SQL databases, where you must determine and declare a table’s schema before inserting data, MongoDB’s </a:t>
            </a:r>
            <a:r>
              <a:rPr lang="en-US" sz="1200" dirty="0">
                <a:solidFill>
                  <a:srgbClr val="FF0000"/>
                </a:solidFill>
              </a:rPr>
              <a:t>collections</a:t>
            </a:r>
            <a:r>
              <a:rPr lang="en-US" sz="1200" dirty="0"/>
              <a:t>, by default, does not require its </a:t>
            </a:r>
            <a:r>
              <a:rPr lang="en-US" sz="1200" dirty="0">
                <a:solidFill>
                  <a:srgbClr val="FF0000"/>
                </a:solidFill>
              </a:rPr>
              <a:t>documents</a:t>
            </a:r>
            <a:r>
              <a:rPr lang="en-US" sz="1200" dirty="0"/>
              <a:t> to have the same schema. That is:</a:t>
            </a:r>
          </a:p>
          <a:p>
            <a:endParaRPr lang="en-US" sz="1200" dirty="0"/>
          </a:p>
          <a:p>
            <a:pPr marL="285750" indent="-285750">
              <a:buFont typeface="Wingdings" panose="05000000000000000000" pitchFamily="2" charset="2"/>
              <a:buChar char="ü"/>
            </a:pPr>
            <a:r>
              <a:rPr lang="en-US" sz="1200" dirty="0"/>
              <a:t>The documents in a single collection do not need to have the same set of fields and the data type for a field can differ across documents within a collection.</a:t>
            </a:r>
          </a:p>
          <a:p>
            <a:pPr marL="285750" indent="-285750">
              <a:buFont typeface="Wingdings" panose="05000000000000000000" pitchFamily="2" charset="2"/>
              <a:buChar char="ü"/>
            </a:pPr>
            <a:endParaRPr lang="en-US" sz="1200" dirty="0"/>
          </a:p>
          <a:p>
            <a:pPr marL="285750" indent="-285750">
              <a:buFont typeface="Wingdings" panose="05000000000000000000" pitchFamily="2" charset="2"/>
              <a:buChar char="ü"/>
            </a:pPr>
            <a:r>
              <a:rPr lang="en-US" sz="1200" dirty="0"/>
              <a:t>To change the structure of the documents in a collection, such as add new fields, remove existing fields, or change the field values to a new type, update the documents to the new structure.</a:t>
            </a:r>
          </a:p>
          <a:p>
            <a:pPr algn="ctr"/>
            <a:endParaRPr lang="en-US" sz="1200" dirty="0"/>
          </a:p>
        </p:txBody>
      </p:sp>
      <p:sp>
        <p:nvSpPr>
          <p:cNvPr id="10" name="TextBox 9">
            <a:extLst>
              <a:ext uri="{FF2B5EF4-FFF2-40B4-BE49-F238E27FC236}">
                <a16:creationId xmlns:a16="http://schemas.microsoft.com/office/drawing/2014/main" id="{BAD29EA1-043C-4B31-B7CD-2BC07DB47A39}"/>
              </a:ext>
            </a:extLst>
          </p:cNvPr>
          <p:cNvSpPr txBox="1"/>
          <p:nvPr/>
        </p:nvSpPr>
        <p:spPr>
          <a:xfrm>
            <a:off x="160472" y="747627"/>
            <a:ext cx="1352165" cy="30777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400" dirty="0"/>
              <a:t>Flexible Schema</a:t>
            </a:r>
          </a:p>
        </p:txBody>
      </p:sp>
      <p:sp>
        <p:nvSpPr>
          <p:cNvPr id="11" name="Rectangle 10">
            <a:extLst>
              <a:ext uri="{FF2B5EF4-FFF2-40B4-BE49-F238E27FC236}">
                <a16:creationId xmlns:a16="http://schemas.microsoft.com/office/drawing/2014/main" id="{495723C2-27FB-43F3-824E-CE1004771DAD}"/>
              </a:ext>
            </a:extLst>
          </p:cNvPr>
          <p:cNvSpPr/>
          <p:nvPr/>
        </p:nvSpPr>
        <p:spPr>
          <a:xfrm>
            <a:off x="173442" y="3713095"/>
            <a:ext cx="8823055" cy="799573"/>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key decision in designing data models for MongoDB applications revolves around the structure of documents and how the application represents relationships between data. MongoDB allows related data to be embedded within a single document.</a:t>
            </a:r>
            <a:endParaRPr lang="en-US" sz="1050" dirty="0"/>
          </a:p>
        </p:txBody>
      </p:sp>
      <p:sp>
        <p:nvSpPr>
          <p:cNvPr id="12" name="TextBox 11">
            <a:extLst>
              <a:ext uri="{FF2B5EF4-FFF2-40B4-BE49-F238E27FC236}">
                <a16:creationId xmlns:a16="http://schemas.microsoft.com/office/drawing/2014/main" id="{4029954B-8E1A-43E1-AC10-9CC8018BD041}"/>
              </a:ext>
            </a:extLst>
          </p:cNvPr>
          <p:cNvSpPr txBox="1"/>
          <p:nvPr/>
        </p:nvSpPr>
        <p:spPr>
          <a:xfrm>
            <a:off x="173442" y="3318449"/>
            <a:ext cx="1666610" cy="30777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400" dirty="0"/>
              <a:t>Document Structure</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pic>
        <p:nvPicPr>
          <p:cNvPr id="7" name="Picture 6">
            <a:extLst>
              <a:ext uri="{FF2B5EF4-FFF2-40B4-BE49-F238E27FC236}">
                <a16:creationId xmlns:a16="http://schemas.microsoft.com/office/drawing/2014/main" id="{245C4439-0D60-4A50-928E-3E44BB96249B}"/>
              </a:ext>
            </a:extLst>
          </p:cNvPr>
          <p:cNvPicPr>
            <a:picLocks noChangeAspect="1"/>
          </p:cNvPicPr>
          <p:nvPr/>
        </p:nvPicPr>
        <p:blipFill>
          <a:blip r:embed="rId3"/>
          <a:stretch>
            <a:fillRect/>
          </a:stretch>
        </p:blipFill>
        <p:spPr>
          <a:xfrm>
            <a:off x="460375" y="1960523"/>
            <a:ext cx="5864225" cy="3068677"/>
          </a:xfrm>
          <a:prstGeom prst="rect">
            <a:avLst/>
          </a:prstGeom>
        </p:spPr>
      </p:pic>
      <p:sp>
        <p:nvSpPr>
          <p:cNvPr id="13" name="Speech Bubble: Rectangle with Corners Rounded 12">
            <a:extLst>
              <a:ext uri="{FF2B5EF4-FFF2-40B4-BE49-F238E27FC236}">
                <a16:creationId xmlns:a16="http://schemas.microsoft.com/office/drawing/2014/main" id="{B0681DDA-5E7C-471E-B1ED-11ECA72B64F2}"/>
              </a:ext>
            </a:extLst>
          </p:cNvPr>
          <p:cNvSpPr/>
          <p:nvPr/>
        </p:nvSpPr>
        <p:spPr>
          <a:xfrm>
            <a:off x="307975" y="465137"/>
            <a:ext cx="8759825" cy="1342986"/>
          </a:xfrm>
          <a:prstGeom prst="wedgeRoundRectCallout">
            <a:avLst>
              <a:gd name="adj1" fmla="val -20833"/>
              <a:gd name="adj2" fmla="val 6726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Embedded documents capture relationships between data by storing related data in a single document structure. MongoDB documents make it possible to embed document structures in a field or array within a document.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These </a:t>
            </a:r>
            <a:r>
              <a:rPr lang="en-US" sz="1200" i="1" dirty="0"/>
              <a:t>denormalized</a:t>
            </a:r>
            <a:r>
              <a:rPr lang="en-US" sz="1200" dirty="0"/>
              <a:t> data models allow applications to retrieve and manipulate related data in a single database operation.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For many use cases in MongoDB, the denormalized data model is optimal.</a:t>
            </a:r>
          </a:p>
        </p:txBody>
      </p:sp>
    </p:spTree>
    <p:extLst>
      <p:ext uri="{BB962C8B-B14F-4D97-AF65-F5344CB8AC3E}">
        <p14:creationId xmlns:p14="http://schemas.microsoft.com/office/powerpoint/2010/main" val="97366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pic>
        <p:nvPicPr>
          <p:cNvPr id="5" name="Picture 4">
            <a:extLst>
              <a:ext uri="{FF2B5EF4-FFF2-40B4-BE49-F238E27FC236}">
                <a16:creationId xmlns:a16="http://schemas.microsoft.com/office/drawing/2014/main" id="{88E12173-8D69-48B1-8F21-42EA3E8AEAAF}"/>
              </a:ext>
            </a:extLst>
          </p:cNvPr>
          <p:cNvPicPr>
            <a:picLocks noChangeAspect="1"/>
          </p:cNvPicPr>
          <p:nvPr/>
        </p:nvPicPr>
        <p:blipFill>
          <a:blip r:embed="rId3"/>
          <a:stretch>
            <a:fillRect/>
          </a:stretch>
        </p:blipFill>
        <p:spPr>
          <a:xfrm>
            <a:off x="651686" y="1846053"/>
            <a:ext cx="5305921" cy="3022810"/>
          </a:xfrm>
          <a:prstGeom prst="rect">
            <a:avLst/>
          </a:prstGeom>
        </p:spPr>
      </p:pic>
      <p:sp>
        <p:nvSpPr>
          <p:cNvPr id="8" name="Speech Bubble: Rectangle with Corners Rounded 7">
            <a:extLst>
              <a:ext uri="{FF2B5EF4-FFF2-40B4-BE49-F238E27FC236}">
                <a16:creationId xmlns:a16="http://schemas.microsoft.com/office/drawing/2014/main" id="{53DA6B6D-BDFF-4D60-977E-FAF7471EB338}"/>
              </a:ext>
            </a:extLst>
          </p:cNvPr>
          <p:cNvSpPr/>
          <p:nvPr/>
        </p:nvSpPr>
        <p:spPr>
          <a:xfrm>
            <a:off x="460376" y="575468"/>
            <a:ext cx="7540624" cy="1076116"/>
          </a:xfrm>
          <a:prstGeom prst="wedgeRoundRectCallout">
            <a:avLst>
              <a:gd name="adj1" fmla="val -6912"/>
              <a:gd name="adj2" fmla="val 6997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References store the relationships between data by including links or </a:t>
            </a:r>
            <a:r>
              <a:rPr lang="en-US" sz="1200" i="1" dirty="0"/>
              <a:t>references</a:t>
            </a:r>
            <a:r>
              <a:rPr lang="en-US" sz="1200" dirty="0"/>
              <a:t> from one document to another. </a:t>
            </a:r>
            <a:br>
              <a:rPr lang="en-US" sz="1200" dirty="0"/>
            </a:br>
            <a:endParaRPr lang="en-US" sz="1200" dirty="0"/>
          </a:p>
          <a:p>
            <a:pPr marL="171450" indent="-171450">
              <a:buFont typeface="Wingdings" panose="05000000000000000000" pitchFamily="2" charset="2"/>
              <a:buChar char="ü"/>
            </a:pPr>
            <a:r>
              <a:rPr lang="en-US" sz="1200" dirty="0"/>
              <a:t>Applications can resolve these references to access the related data. Broadly, these are </a:t>
            </a:r>
            <a:r>
              <a:rPr lang="en-US" sz="1200" i="1" dirty="0"/>
              <a:t>normalized</a:t>
            </a:r>
            <a:r>
              <a:rPr lang="en-US" sz="1200" dirty="0"/>
              <a:t> data models.</a:t>
            </a:r>
          </a:p>
        </p:txBody>
      </p:sp>
    </p:spTree>
    <p:extLst>
      <p:ext uri="{BB962C8B-B14F-4D97-AF65-F5344CB8AC3E}">
        <p14:creationId xmlns:p14="http://schemas.microsoft.com/office/powerpoint/2010/main" val="318408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73223"/>
            <a:ext cx="2209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Data Modeling Introduction</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D98777E-40D1-41B3-85B0-E7C53812B366}"/>
              </a:ext>
            </a:extLst>
          </p:cNvPr>
          <p:cNvSpPr/>
          <p:nvPr/>
        </p:nvSpPr>
        <p:spPr>
          <a:xfrm>
            <a:off x="321789" y="607239"/>
            <a:ext cx="2986587"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solidFill>
                  <a:schemeClr val="bg1"/>
                </a:solidFill>
                <a:latin typeface="Akzidenz"/>
              </a:rPr>
              <a:t>Atomicity of Write Operations</a:t>
            </a:r>
            <a:endParaRPr lang="en-US" b="0" i="0" dirty="0">
              <a:solidFill>
                <a:schemeClr val="bg1"/>
              </a:solidFill>
              <a:effectLst/>
              <a:latin typeface="Akzidenz"/>
            </a:endParaRPr>
          </a:p>
        </p:txBody>
      </p:sp>
      <p:sp>
        <p:nvSpPr>
          <p:cNvPr id="7" name="Rectangle 6">
            <a:extLst>
              <a:ext uri="{FF2B5EF4-FFF2-40B4-BE49-F238E27FC236}">
                <a16:creationId xmlns:a16="http://schemas.microsoft.com/office/drawing/2014/main" id="{F06BEDD4-E655-47E4-9CBA-11A51AAB33B7}"/>
              </a:ext>
            </a:extLst>
          </p:cNvPr>
          <p:cNvSpPr/>
          <p:nvPr/>
        </p:nvSpPr>
        <p:spPr>
          <a:xfrm>
            <a:off x="305576" y="1020505"/>
            <a:ext cx="853122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In MongoDB, a write operation is atomic on the level of a single document, even if the operation modifies multiple embedded documents </a:t>
            </a:r>
            <a:r>
              <a:rPr lang="en-US" sz="1200" i="1" dirty="0"/>
              <a:t>within</a:t>
            </a:r>
            <a:r>
              <a:rPr lang="en-US" sz="1200" dirty="0"/>
              <a:t> a single document.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A denormalized data model with embedded data combines all related data in a single document instead of normalizing across multiple documents and collections. This data model facilitates atomic operations.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When a single write operation (e.g. </a:t>
            </a:r>
            <a:r>
              <a:rPr lang="en-US" sz="1200" dirty="0" err="1">
                <a:solidFill>
                  <a:srgbClr val="FF0000"/>
                </a:solidFill>
              </a:rPr>
              <a:t>db.collection.updateMany</a:t>
            </a:r>
            <a:r>
              <a:rPr lang="en-US" sz="1200" dirty="0">
                <a:solidFill>
                  <a:srgbClr val="FF0000"/>
                </a:solidFill>
              </a:rPr>
              <a:t>()</a:t>
            </a:r>
            <a:r>
              <a:rPr lang="en-US" sz="1200" dirty="0"/>
              <a:t>) modifies multiple documents, the modification of each document is atomic, but the operation as a whole is not atomic.</a:t>
            </a:r>
          </a:p>
        </p:txBody>
      </p:sp>
      <p:sp>
        <p:nvSpPr>
          <p:cNvPr id="11" name="Rectangle 10">
            <a:extLst>
              <a:ext uri="{FF2B5EF4-FFF2-40B4-BE49-F238E27FC236}">
                <a16:creationId xmlns:a16="http://schemas.microsoft.com/office/drawing/2014/main" id="{7BE39EBD-4ADA-4F2D-BDB4-8BAA812DC9E3}"/>
              </a:ext>
            </a:extLst>
          </p:cNvPr>
          <p:cNvSpPr/>
          <p:nvPr/>
        </p:nvSpPr>
        <p:spPr>
          <a:xfrm>
            <a:off x="323411" y="3396734"/>
            <a:ext cx="2693366"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Data Use and Performance</a:t>
            </a:r>
          </a:p>
        </p:txBody>
      </p:sp>
      <p:sp>
        <p:nvSpPr>
          <p:cNvPr id="12" name="Rectangle 11">
            <a:extLst>
              <a:ext uri="{FF2B5EF4-FFF2-40B4-BE49-F238E27FC236}">
                <a16:creationId xmlns:a16="http://schemas.microsoft.com/office/drawing/2014/main" id="{D49C3920-1168-43FC-B63D-3614CBAF7066}"/>
              </a:ext>
            </a:extLst>
          </p:cNvPr>
          <p:cNvSpPr/>
          <p:nvPr/>
        </p:nvSpPr>
        <p:spPr>
          <a:xfrm>
            <a:off x="307198" y="3810000"/>
            <a:ext cx="8529603"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When designing a data model, consider how applications will use your database. For instance, if your application only uses recently inserted documents, consider using Capped Collections. Or if your application needs are mainly read operations to a collection, adding indexes to support common queries can improve performance.</a:t>
            </a:r>
          </a:p>
        </p:txBody>
      </p:sp>
    </p:spTree>
    <p:extLst>
      <p:ext uri="{BB962C8B-B14F-4D97-AF65-F5344CB8AC3E}">
        <p14:creationId xmlns:p14="http://schemas.microsoft.com/office/powerpoint/2010/main" val="357944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84194</TotalTime>
  <Words>446</Words>
  <Application>Microsoft Office PowerPoint</Application>
  <PresentationFormat>Custom</PresentationFormat>
  <Paragraphs>34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Akzidenz</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9755</cp:revision>
  <dcterms:created xsi:type="dcterms:W3CDTF">2006-08-16T00:00:00Z</dcterms:created>
  <dcterms:modified xsi:type="dcterms:W3CDTF">2020-11-20T13:42:22Z</dcterms:modified>
</cp:coreProperties>
</file>