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7" r:id="rId4"/>
    <p:sldId id="46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4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73223"/>
            <a:ext cx="2209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Modeling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14122" y="62888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7D31C-BF33-404F-8FF0-CA4BF8800623}"/>
              </a:ext>
            </a:extLst>
          </p:cNvPr>
          <p:cNvSpPr/>
          <p:nvPr/>
        </p:nvSpPr>
        <p:spPr>
          <a:xfrm>
            <a:off x="160472" y="1123666"/>
            <a:ext cx="8823055" cy="18239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Unlike SQL databases, where you must determine and declare a table’s schema before inserting data, MongoDB’s </a:t>
            </a:r>
            <a:r>
              <a:rPr lang="en-US" sz="1200" dirty="0">
                <a:solidFill>
                  <a:srgbClr val="FF0000"/>
                </a:solidFill>
              </a:rPr>
              <a:t>collections</a:t>
            </a:r>
            <a:r>
              <a:rPr lang="en-US" sz="1200" dirty="0"/>
              <a:t>, by default, does not require its </a:t>
            </a:r>
            <a:r>
              <a:rPr lang="en-US" sz="1200" dirty="0">
                <a:solidFill>
                  <a:srgbClr val="FF0000"/>
                </a:solidFill>
              </a:rPr>
              <a:t>documents</a:t>
            </a:r>
            <a:r>
              <a:rPr lang="en-US" sz="1200" dirty="0"/>
              <a:t> to have the same schema. That is: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The documents in a single collection do not need to have the same set of fields and the data type for a field can differ across documents within a collection.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To change the structure of the documents in a collection, such as add new fields, remove existing fields, or change the field values to a new type, update the documents to the new structure.</a:t>
            </a:r>
          </a:p>
          <a:p>
            <a:pPr algn="ctr"/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9EA1-043C-4B31-B7CD-2BC07DB47A39}"/>
              </a:ext>
            </a:extLst>
          </p:cNvPr>
          <p:cNvSpPr txBox="1"/>
          <p:nvPr/>
        </p:nvSpPr>
        <p:spPr>
          <a:xfrm>
            <a:off x="160472" y="747627"/>
            <a:ext cx="1352165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Flexible Schema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723C2-27FB-43F3-824E-CE1004771DAD}"/>
              </a:ext>
            </a:extLst>
          </p:cNvPr>
          <p:cNvSpPr/>
          <p:nvPr/>
        </p:nvSpPr>
        <p:spPr>
          <a:xfrm>
            <a:off x="173442" y="3713095"/>
            <a:ext cx="8823055" cy="79957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key decision in designing data models for MongoDB applications revolves around the</a:t>
            </a:r>
            <a:r>
              <a:rPr lang="en-US" sz="1200" dirty="0">
                <a:solidFill>
                  <a:srgbClr val="FF0000"/>
                </a:solidFill>
              </a:rPr>
              <a:t> structure of documents</a:t>
            </a:r>
            <a:r>
              <a:rPr lang="en-US" sz="1200" dirty="0"/>
              <a:t> and how the application represents </a:t>
            </a:r>
            <a:r>
              <a:rPr lang="en-US" sz="1200" dirty="0">
                <a:solidFill>
                  <a:srgbClr val="FF0000"/>
                </a:solidFill>
              </a:rPr>
              <a:t>relationships between data</a:t>
            </a:r>
            <a:r>
              <a:rPr lang="en-US" sz="1200" dirty="0"/>
              <a:t>. MongoDB allows related data to be embedded within a single document.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9954B-8E1A-43E1-AC10-9CC8018BD041}"/>
              </a:ext>
            </a:extLst>
          </p:cNvPr>
          <p:cNvSpPr txBox="1"/>
          <p:nvPr/>
        </p:nvSpPr>
        <p:spPr>
          <a:xfrm>
            <a:off x="173442" y="3318449"/>
            <a:ext cx="166661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Document Structure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73223"/>
            <a:ext cx="2209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Modeling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C4439-0D60-4A50-928E-3E44BB96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960523"/>
            <a:ext cx="5864225" cy="3068677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0681DDA-5E7C-471E-B1ED-11ECA72B64F2}"/>
              </a:ext>
            </a:extLst>
          </p:cNvPr>
          <p:cNvSpPr/>
          <p:nvPr/>
        </p:nvSpPr>
        <p:spPr>
          <a:xfrm>
            <a:off x="307975" y="465137"/>
            <a:ext cx="8759825" cy="1342986"/>
          </a:xfrm>
          <a:prstGeom prst="wedgeRoundRectCallout">
            <a:avLst>
              <a:gd name="adj1" fmla="val -20833"/>
              <a:gd name="adj2" fmla="val 672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Embedded documents</a:t>
            </a:r>
            <a:r>
              <a:rPr lang="en-US" sz="1200" dirty="0"/>
              <a:t> capture relationships between data by storing related data in a single document structure. MongoDB documents make it possible to embed document structures in a field or array within a document.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These </a:t>
            </a:r>
            <a:r>
              <a:rPr lang="en-US" sz="1200" i="1" dirty="0">
                <a:solidFill>
                  <a:srgbClr val="FF0000"/>
                </a:solidFill>
              </a:rPr>
              <a:t>denormalized</a:t>
            </a:r>
            <a:r>
              <a:rPr lang="en-US" sz="1200" dirty="0">
                <a:solidFill>
                  <a:srgbClr val="FF0000"/>
                </a:solidFill>
              </a:rPr>
              <a:t> data models</a:t>
            </a:r>
            <a:r>
              <a:rPr lang="en-US" sz="1200" dirty="0"/>
              <a:t> allow applications to retrieve and manipulate related data in a single database operation.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For many use cases in MongoDB, the </a:t>
            </a:r>
            <a:r>
              <a:rPr lang="en-US" sz="1200" dirty="0">
                <a:solidFill>
                  <a:srgbClr val="FF0000"/>
                </a:solidFill>
              </a:rPr>
              <a:t>denormalized data model</a:t>
            </a:r>
            <a:r>
              <a:rPr lang="en-US" sz="1200" dirty="0"/>
              <a:t> is optimal.</a:t>
            </a:r>
          </a:p>
        </p:txBody>
      </p:sp>
    </p:spTree>
    <p:extLst>
      <p:ext uri="{BB962C8B-B14F-4D97-AF65-F5344CB8AC3E}">
        <p14:creationId xmlns:p14="http://schemas.microsoft.com/office/powerpoint/2010/main" val="9736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73223"/>
            <a:ext cx="2209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Modeling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12173-8D69-48B1-8F21-42EA3E8A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6" y="1846053"/>
            <a:ext cx="5305921" cy="302281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3DA6B6D-BDFF-4D60-977E-FAF7471EB338}"/>
              </a:ext>
            </a:extLst>
          </p:cNvPr>
          <p:cNvSpPr/>
          <p:nvPr/>
        </p:nvSpPr>
        <p:spPr>
          <a:xfrm>
            <a:off x="460376" y="575468"/>
            <a:ext cx="7540624" cy="1076116"/>
          </a:xfrm>
          <a:prstGeom prst="wedgeRoundRectCallout">
            <a:avLst>
              <a:gd name="adj1" fmla="val -6912"/>
              <a:gd name="adj2" fmla="val 699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References</a:t>
            </a:r>
            <a:r>
              <a:rPr lang="en-US" sz="1200" dirty="0"/>
              <a:t> store the relationships between data by including links or </a:t>
            </a:r>
            <a:r>
              <a:rPr lang="en-US" sz="1200" i="1" dirty="0"/>
              <a:t>references</a:t>
            </a:r>
            <a:r>
              <a:rPr lang="en-US" sz="1200" dirty="0"/>
              <a:t> from one document to another. 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Applications can resolve these references to access the related data. Broadly, these are </a:t>
            </a:r>
            <a:r>
              <a:rPr lang="en-US" sz="1200" i="1" dirty="0">
                <a:solidFill>
                  <a:srgbClr val="FF0000"/>
                </a:solidFill>
              </a:rPr>
              <a:t>normalized</a:t>
            </a:r>
            <a:r>
              <a:rPr lang="en-US" sz="1200" dirty="0">
                <a:solidFill>
                  <a:srgbClr val="FF0000"/>
                </a:solidFill>
              </a:rPr>
              <a:t> data models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08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73223"/>
            <a:ext cx="2209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Modeling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8777E-40D1-41B3-85B0-E7C53812B366}"/>
              </a:ext>
            </a:extLst>
          </p:cNvPr>
          <p:cNvSpPr/>
          <p:nvPr/>
        </p:nvSpPr>
        <p:spPr>
          <a:xfrm>
            <a:off x="321789" y="607239"/>
            <a:ext cx="298658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kzidenz"/>
              </a:rPr>
              <a:t>Atomicity of Write Operations</a:t>
            </a:r>
            <a:endParaRPr lang="en-US" b="0" i="0" dirty="0">
              <a:solidFill>
                <a:schemeClr val="bg1"/>
              </a:solidFill>
              <a:effectLst/>
              <a:latin typeface="Akzidenz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BEDD4-E655-47E4-9CBA-11A51AAB33B7}"/>
              </a:ext>
            </a:extLst>
          </p:cNvPr>
          <p:cNvSpPr/>
          <p:nvPr/>
        </p:nvSpPr>
        <p:spPr>
          <a:xfrm>
            <a:off x="305576" y="1020505"/>
            <a:ext cx="8531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MongoDB, a write operation is </a:t>
            </a:r>
            <a:r>
              <a:rPr lang="en-US" sz="1200" dirty="0">
                <a:solidFill>
                  <a:srgbClr val="FF0000"/>
                </a:solidFill>
              </a:rPr>
              <a:t>atomic</a:t>
            </a:r>
            <a:r>
              <a:rPr lang="en-US" sz="1200" dirty="0"/>
              <a:t> on the level of a single document, even if the operation modifies multiple embedded documents </a:t>
            </a:r>
            <a:r>
              <a:rPr lang="en-US" sz="1200" i="1" dirty="0"/>
              <a:t>within</a:t>
            </a:r>
            <a:r>
              <a:rPr lang="en-US" sz="1200" dirty="0"/>
              <a:t> a single document.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 denormalized data model with embedded data combines all related data in a single document instead of normalizing across multiple documents and collections. This data model facilitates atomic operations.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When a single write operation (e.g. </a:t>
            </a:r>
            <a:r>
              <a:rPr lang="en-US" sz="1200" dirty="0" err="1">
                <a:solidFill>
                  <a:srgbClr val="FF0000"/>
                </a:solidFill>
              </a:rPr>
              <a:t>db.collection.updateMany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 modifies multiple documents, the modification of each document is atomic, but the operation as a whole is not atomic.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39EBD-4ADA-4F2D-BDB4-8BAA812DC9E3}"/>
              </a:ext>
            </a:extLst>
          </p:cNvPr>
          <p:cNvSpPr/>
          <p:nvPr/>
        </p:nvSpPr>
        <p:spPr>
          <a:xfrm>
            <a:off x="323411" y="3396734"/>
            <a:ext cx="26933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Data Use and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C3920-1168-43FC-B63D-3614CBAF7066}"/>
              </a:ext>
            </a:extLst>
          </p:cNvPr>
          <p:cNvSpPr/>
          <p:nvPr/>
        </p:nvSpPr>
        <p:spPr>
          <a:xfrm>
            <a:off x="307198" y="3810000"/>
            <a:ext cx="8529603" cy="838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When designing a data model, consider how applications will use your database. For instance, if your application only uses recently inserted documents, consider using </a:t>
            </a:r>
            <a:r>
              <a:rPr lang="en-US" sz="1200" dirty="0">
                <a:solidFill>
                  <a:srgbClr val="FF0000"/>
                </a:solidFill>
              </a:rPr>
              <a:t>Capped Collections</a:t>
            </a:r>
            <a:r>
              <a:rPr lang="en-US" sz="1200" dirty="0"/>
              <a:t>. Or if your application needs are mainly read operations to a collection, adding </a:t>
            </a:r>
            <a:r>
              <a:rPr lang="en-US" sz="1200" dirty="0">
                <a:solidFill>
                  <a:srgbClr val="FF0000"/>
                </a:solidFill>
              </a:rPr>
              <a:t>indexes</a:t>
            </a:r>
            <a:r>
              <a:rPr lang="en-US" sz="1200" dirty="0"/>
              <a:t> to support common queries can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7944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84518</TotalTime>
  <Words>427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Akzidenz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9761</cp:revision>
  <dcterms:created xsi:type="dcterms:W3CDTF">2006-08-16T00:00:00Z</dcterms:created>
  <dcterms:modified xsi:type="dcterms:W3CDTF">2020-11-25T09:39:27Z</dcterms:modified>
</cp:coreProperties>
</file>