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1"/>
  </p:notesMasterIdLst>
  <p:sldIdLst>
    <p:sldId id="432" r:id="rId2"/>
    <p:sldId id="433" r:id="rId3"/>
    <p:sldId id="440" r:id="rId4"/>
    <p:sldId id="434" r:id="rId5"/>
    <p:sldId id="435" r:id="rId6"/>
    <p:sldId id="437" r:id="rId7"/>
    <p:sldId id="436" r:id="rId8"/>
    <p:sldId id="438" r:id="rId9"/>
    <p:sldId id="439" r:id="rId10"/>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2611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8</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9</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le 4"/>
          <p:cNvSpPr/>
          <p:nvPr/>
        </p:nvSpPr>
        <p:spPr>
          <a:xfrm>
            <a:off x="2872581" y="1752600"/>
            <a:ext cx="3962400" cy="13716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Font typeface="+mj-lt"/>
              <a:buAutoNum type="arabicPeriod"/>
            </a:pPr>
            <a:endParaRPr lang="en-US" sz="1200" dirty="0"/>
          </a:p>
          <a:p>
            <a:pPr marL="228600" indent="-228600">
              <a:buFont typeface="+mj-lt"/>
              <a:buAutoNum type="arabicPeriod"/>
            </a:pPr>
            <a:r>
              <a:rPr lang="en-US" sz="1200" dirty="0"/>
              <a:t>IP Address</a:t>
            </a:r>
          </a:p>
          <a:p>
            <a:pPr marL="228600" indent="-228600">
              <a:buFont typeface="+mj-lt"/>
              <a:buAutoNum type="arabicPeriod"/>
            </a:pPr>
            <a:r>
              <a:rPr lang="en-US" sz="1200" dirty="0"/>
              <a:t>Protocol</a:t>
            </a:r>
          </a:p>
          <a:p>
            <a:pPr marL="228600" indent="-228600">
              <a:buFont typeface="+mj-lt"/>
              <a:buAutoNum type="arabicPeriod"/>
            </a:pPr>
            <a:r>
              <a:rPr lang="en-US" sz="1200" dirty="0"/>
              <a:t>Port Number</a:t>
            </a:r>
          </a:p>
          <a:p>
            <a:pPr marL="228600" indent="-228600">
              <a:buFont typeface="+mj-lt"/>
              <a:buAutoNum type="arabicPeriod"/>
            </a:pPr>
            <a:r>
              <a:rPr lang="en-US" sz="1200" dirty="0"/>
              <a:t>MAC Address</a:t>
            </a:r>
          </a:p>
          <a:p>
            <a:pPr marL="228600" indent="-228600">
              <a:buFont typeface="+mj-lt"/>
              <a:buAutoNum type="arabicPeriod"/>
            </a:pPr>
            <a:r>
              <a:rPr lang="en-US" sz="1200" dirty="0"/>
              <a:t>Connection-oriented and connection-less protocol</a:t>
            </a:r>
          </a:p>
          <a:p>
            <a:pPr marL="228600" indent="-228600">
              <a:buFont typeface="+mj-lt"/>
              <a:buAutoNum type="arabicPeriod"/>
            </a:pPr>
            <a:r>
              <a:rPr lang="en-US" sz="1200" dirty="0"/>
              <a:t>Socket</a:t>
            </a:r>
          </a:p>
          <a:p>
            <a:pPr marL="228600" indent="-228600" algn="ctr">
              <a:buFont typeface="+mj-lt"/>
              <a:buAutoNum type="arabicPeriod"/>
            </a:pPr>
            <a:endParaRPr lang="en-US" sz="1200" dirty="0"/>
          </a:p>
        </p:txBody>
      </p:sp>
      <p:sp>
        <p:nvSpPr>
          <p:cNvPr id="7" name="Rectangle 6"/>
          <p:cNvSpPr/>
          <p:nvPr/>
        </p:nvSpPr>
        <p:spPr>
          <a:xfrm>
            <a:off x="3846069" y="1452860"/>
            <a:ext cx="201542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algn="ctr"/>
            <a:r>
              <a:rPr lang="en-US" sz="1200" dirty="0"/>
              <a:t>Java Networking Terminology</a:t>
            </a:r>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93674" y="1268016"/>
            <a:ext cx="5521325"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An Internet Protocol address (IP address) is a numerical label assigned </a:t>
            </a:r>
          </a:p>
          <a:p>
            <a:r>
              <a:rPr lang="en-US" sz="1200" dirty="0"/>
              <a:t>to each device connected to a computer network that uses the Internet Protocol for communication. e.g. 192.168.0.1. It is composed of octets that range from 0 to 255.</a:t>
            </a:r>
            <a:br>
              <a:rPr lang="en-US" sz="1200" dirty="0"/>
            </a:br>
            <a:endParaRPr lang="en-US" sz="1200" dirty="0"/>
          </a:p>
          <a:p>
            <a:pPr marL="171450" indent="-171450">
              <a:buFont typeface="Wingdings" pitchFamily="2" charset="2"/>
              <a:buChar char="ü"/>
            </a:pPr>
            <a:r>
              <a:rPr lang="en-US" sz="1200" dirty="0"/>
              <a:t>It is a logical address that can be changed.</a:t>
            </a:r>
          </a:p>
        </p:txBody>
      </p:sp>
      <p:pic>
        <p:nvPicPr>
          <p:cNvPr id="1026" name="Picture 2" descr="Image result for ip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62" y="3124199"/>
            <a:ext cx="4114800" cy="13716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72990" y="914400"/>
            <a:ext cx="83824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IP Address</a:t>
            </a:r>
          </a:p>
        </p:txBody>
      </p:sp>
    </p:spTree>
    <p:extLst>
      <p:ext uri="{BB962C8B-B14F-4D97-AF65-F5344CB8AC3E}">
        <p14:creationId xmlns:p14="http://schemas.microsoft.com/office/powerpoint/2010/main" val="332931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7C4144BB-74A1-4905-A363-C3D66BF76206}"/>
              </a:ext>
            </a:extLst>
          </p:cNvPr>
          <p:cNvPicPr>
            <a:picLocks noChangeAspect="1"/>
          </p:cNvPicPr>
          <p:nvPr/>
        </p:nvPicPr>
        <p:blipFill>
          <a:blip r:embed="rId3"/>
          <a:stretch>
            <a:fillRect/>
          </a:stretch>
        </p:blipFill>
        <p:spPr>
          <a:xfrm>
            <a:off x="298247" y="985657"/>
            <a:ext cx="5356765" cy="4015742"/>
          </a:xfrm>
          <a:prstGeom prst="rect">
            <a:avLst/>
          </a:prstGeom>
        </p:spPr>
      </p:pic>
      <p:sp>
        <p:nvSpPr>
          <p:cNvPr id="9" name="TextBox 8">
            <a:extLst>
              <a:ext uri="{FF2B5EF4-FFF2-40B4-BE49-F238E27FC236}">
                <a16:creationId xmlns:a16="http://schemas.microsoft.com/office/drawing/2014/main" id="{4C683633-CBB5-447F-931D-026DF5A24E51}"/>
              </a:ext>
            </a:extLst>
          </p:cNvPr>
          <p:cNvSpPr txBox="1"/>
          <p:nvPr/>
        </p:nvSpPr>
        <p:spPr>
          <a:xfrm>
            <a:off x="298247" y="528457"/>
            <a:ext cx="853823" cy="30777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400" dirty="0"/>
              <a:t>&gt;ipconfig</a:t>
            </a:r>
          </a:p>
        </p:txBody>
      </p:sp>
      <p:cxnSp>
        <p:nvCxnSpPr>
          <p:cNvPr id="11" name="Straight Arrow Connector 10">
            <a:extLst>
              <a:ext uri="{FF2B5EF4-FFF2-40B4-BE49-F238E27FC236}">
                <a16:creationId xmlns:a16="http://schemas.microsoft.com/office/drawing/2014/main" id="{A83214BE-0435-42E9-BF98-4D29F5568ED7}"/>
              </a:ext>
            </a:extLst>
          </p:cNvPr>
          <p:cNvCxnSpPr>
            <a:cxnSpLocks/>
          </p:cNvCxnSpPr>
          <p:nvPr/>
        </p:nvCxnSpPr>
        <p:spPr>
          <a:xfrm flipH="1">
            <a:off x="3763962" y="3926771"/>
            <a:ext cx="2408238" cy="9500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24377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828800" y="1407706"/>
            <a:ext cx="5521325" cy="2308324"/>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228600" indent="-228600">
              <a:buFont typeface="+mj-lt"/>
              <a:buAutoNum type="arabicPeriod"/>
            </a:pPr>
            <a:r>
              <a:rPr lang="en-US" sz="1200" dirty="0"/>
              <a:t>A protocol is a set of rules and guidelines for communicating data. Rules are defined for each step and process during communication between two or more computers. Networks have to follow these rules to successfully transmit data.</a:t>
            </a:r>
          </a:p>
          <a:p>
            <a:pPr marL="228600" indent="-228600">
              <a:buFont typeface="+mj-lt"/>
              <a:buAutoNum type="arabicPeriod"/>
            </a:pPr>
            <a:endParaRPr lang="en-US" sz="1200" dirty="0"/>
          </a:p>
          <a:p>
            <a:pPr marL="228600" indent="-228600">
              <a:buFont typeface="+mj-lt"/>
              <a:buAutoNum type="arabicPeriod"/>
            </a:pPr>
            <a:r>
              <a:rPr lang="en-US" sz="1200" dirty="0"/>
              <a:t>A protocol is a set of rules basically that is followed for communication. For example:</a:t>
            </a:r>
            <a:br>
              <a:rPr lang="en-US" sz="1200" dirty="0"/>
            </a:br>
            <a:endParaRPr lang="en-US" sz="1200" dirty="0"/>
          </a:p>
          <a:p>
            <a:pPr marL="685800" lvl="1" indent="-228600">
              <a:buFont typeface="Wingdings" pitchFamily="2" charset="2"/>
              <a:buChar char="ü"/>
            </a:pPr>
            <a:r>
              <a:rPr lang="en-US" sz="1200" dirty="0"/>
              <a:t>TCP</a:t>
            </a:r>
          </a:p>
          <a:p>
            <a:pPr marL="685800" lvl="1" indent="-228600">
              <a:buFont typeface="Wingdings" pitchFamily="2" charset="2"/>
              <a:buChar char="ü"/>
            </a:pPr>
            <a:r>
              <a:rPr lang="en-US" sz="1200" dirty="0"/>
              <a:t>FTP</a:t>
            </a:r>
          </a:p>
          <a:p>
            <a:pPr marL="685800" lvl="1" indent="-228600">
              <a:buFont typeface="Wingdings" pitchFamily="2" charset="2"/>
              <a:buChar char="ü"/>
            </a:pPr>
            <a:r>
              <a:rPr lang="en-US" sz="1200" dirty="0"/>
              <a:t>Telnet</a:t>
            </a:r>
          </a:p>
          <a:p>
            <a:pPr marL="685800" lvl="1" indent="-228600">
              <a:buFont typeface="Wingdings" pitchFamily="2" charset="2"/>
              <a:buChar char="ü"/>
            </a:pPr>
            <a:r>
              <a:rPr lang="en-US" sz="1200" dirty="0"/>
              <a:t>SMTP</a:t>
            </a:r>
          </a:p>
          <a:p>
            <a:pPr marL="685800" lvl="1" indent="-228600">
              <a:buFont typeface="Wingdings" pitchFamily="2" charset="2"/>
              <a:buChar char="ü"/>
            </a:pPr>
            <a:r>
              <a:rPr lang="en-US" sz="1200" dirty="0"/>
              <a:t>POP etc.</a:t>
            </a:r>
          </a:p>
        </p:txBody>
      </p:sp>
      <p:sp>
        <p:nvSpPr>
          <p:cNvPr id="8" name="Rectangle 7"/>
          <p:cNvSpPr/>
          <p:nvPr/>
        </p:nvSpPr>
        <p:spPr>
          <a:xfrm>
            <a:off x="4008116" y="1054090"/>
            <a:ext cx="71000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Protocol</a:t>
            </a:r>
          </a:p>
        </p:txBody>
      </p:sp>
    </p:spTree>
    <p:extLst>
      <p:ext uri="{BB962C8B-B14F-4D97-AF65-F5344CB8AC3E}">
        <p14:creationId xmlns:p14="http://schemas.microsoft.com/office/powerpoint/2010/main" val="332931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55575" y="1054090"/>
            <a:ext cx="5521325"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The port number is used to uniquely identify different applications/services. It acts as a communication endpoint between applications/services.</a:t>
            </a:r>
            <a:br>
              <a:rPr lang="en-US" sz="1200" dirty="0"/>
            </a:br>
            <a:endParaRPr lang="en-US" sz="1200" dirty="0"/>
          </a:p>
          <a:p>
            <a:pPr marL="171450" indent="-171450">
              <a:buFont typeface="Wingdings" pitchFamily="2" charset="2"/>
              <a:buChar char="ü"/>
            </a:pPr>
            <a:r>
              <a:rPr lang="en-US" sz="1200" dirty="0"/>
              <a:t>The port number is associated with the IP address for communication between two applications/services.</a:t>
            </a:r>
          </a:p>
        </p:txBody>
      </p:sp>
      <p:sp>
        <p:nvSpPr>
          <p:cNvPr id="8" name="Rectangle 7"/>
          <p:cNvSpPr/>
          <p:nvPr/>
        </p:nvSpPr>
        <p:spPr>
          <a:xfrm>
            <a:off x="2334891" y="700474"/>
            <a:ext cx="99591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Port Number</a:t>
            </a:r>
          </a:p>
        </p:txBody>
      </p:sp>
      <p:pic>
        <p:nvPicPr>
          <p:cNvPr id="2050" name="Picture 2" descr="Image result for url with port number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438401"/>
            <a:ext cx="4724400" cy="25717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5562600" y="2286000"/>
            <a:ext cx="304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059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155575" y="1054090"/>
            <a:ext cx="6550025" cy="646331"/>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MAC (Media Access Control) Address is a unique identifier of NIC (Network Interface Controller). </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 network node can have multiple NIC but each with unique MAC.</a:t>
            </a:r>
          </a:p>
        </p:txBody>
      </p:sp>
      <p:sp>
        <p:nvSpPr>
          <p:cNvPr id="8" name="Rectangle 7"/>
          <p:cNvSpPr/>
          <p:nvPr/>
        </p:nvSpPr>
        <p:spPr>
          <a:xfrm>
            <a:off x="2559967" y="762000"/>
            <a:ext cx="102143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MAC Address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92" y="1905000"/>
            <a:ext cx="3425825" cy="1907562"/>
          </a:xfrm>
          <a:prstGeom prst="rect">
            <a:avLst/>
          </a:prstGeom>
          <a:ln/>
        </p:spPr>
        <p:style>
          <a:lnRef idx="1">
            <a:schemeClr val="accent4"/>
          </a:lnRef>
          <a:fillRef idx="2">
            <a:schemeClr val="accent4"/>
          </a:fillRef>
          <a:effectRef idx="1">
            <a:schemeClr val="accent4"/>
          </a:effectRef>
          <a:fontRef idx="minor">
            <a:schemeClr val="dk1"/>
          </a:fontRef>
        </p:style>
      </p:pic>
      <p:pic>
        <p:nvPicPr>
          <p:cNvPr id="4100" name="Picture 4" descr="Image result for what is MAC Add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150598"/>
            <a:ext cx="4526200" cy="166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Image result for MAC Add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56" y="1364710"/>
            <a:ext cx="4733925"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A800308-F9D0-4984-AAEA-B9D4F56C801E}"/>
              </a:ext>
            </a:extLst>
          </p:cNvPr>
          <p:cNvSpPr/>
          <p:nvPr/>
        </p:nvSpPr>
        <p:spPr>
          <a:xfrm>
            <a:off x="460375" y="873756"/>
            <a:ext cx="1258421"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dirty="0"/>
              <a:t>&gt;ipconfig /all</a:t>
            </a:r>
          </a:p>
        </p:txBody>
      </p:sp>
    </p:spTree>
    <p:extLst>
      <p:ext uri="{BB962C8B-B14F-4D97-AF65-F5344CB8AC3E}">
        <p14:creationId xmlns:p14="http://schemas.microsoft.com/office/powerpoint/2010/main" val="362826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48" y="397150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7976" y="1981200"/>
            <a:ext cx="8607424" cy="101566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pPr marL="171450" indent="-171450">
              <a:buFont typeface="Wingdings" pitchFamily="2" charset="2"/>
              <a:buChar char="ü"/>
            </a:pPr>
            <a:r>
              <a:rPr lang="en-US" sz="1200" dirty="0"/>
              <a:t>In connection-oriented protocol, acknowledgement is sent by the receiver. So it is reliable but slow. The example of connection-oriented protocol is TCP.</a:t>
            </a:r>
            <a:br>
              <a:rPr lang="en-US" sz="1200" dirty="0"/>
            </a:br>
            <a:endParaRPr lang="en-US" sz="1200" dirty="0"/>
          </a:p>
          <a:p>
            <a:pPr marL="171450" indent="-171450">
              <a:buFont typeface="Wingdings" pitchFamily="2" charset="2"/>
              <a:buChar char="ü"/>
            </a:pPr>
            <a:r>
              <a:rPr lang="en-US" sz="1200" dirty="0"/>
              <a:t>But, in connection-less protocol, acknowledgement is not sent by the receiver. So it is not reliable but fast. The example of connection-less protocol is UDP.</a:t>
            </a:r>
          </a:p>
        </p:txBody>
      </p:sp>
      <p:sp>
        <p:nvSpPr>
          <p:cNvPr id="8" name="Rectangle 7"/>
          <p:cNvSpPr/>
          <p:nvPr/>
        </p:nvSpPr>
        <p:spPr>
          <a:xfrm>
            <a:off x="2985738" y="1685151"/>
            <a:ext cx="3321743"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Connection-oriented and connection-less protocol</a:t>
            </a:r>
          </a:p>
        </p:txBody>
      </p:sp>
    </p:spTree>
    <p:extLst>
      <p:ext uri="{BB962C8B-B14F-4D97-AF65-F5344CB8AC3E}">
        <p14:creationId xmlns:p14="http://schemas.microsoft.com/office/powerpoint/2010/main" val="1898715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763962" y="27801"/>
            <a:ext cx="217963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Networking Terminology</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9175750" y="43434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Image result for lapto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495800" y="1175950"/>
            <a:ext cx="59567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Socket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529149"/>
            <a:ext cx="4295775" cy="240030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91914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80478</TotalTime>
  <Words>322</Words>
  <Application>Microsoft Office PowerPoint</Application>
  <PresentationFormat>Custom</PresentationFormat>
  <Paragraphs>52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Home</cp:lastModifiedBy>
  <cp:revision>8475</cp:revision>
  <dcterms:created xsi:type="dcterms:W3CDTF">2006-08-16T00:00:00Z</dcterms:created>
  <dcterms:modified xsi:type="dcterms:W3CDTF">2020-12-03T04:39:32Z</dcterms:modified>
</cp:coreProperties>
</file>