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gE9LIeFj0adKJpCqEaZHOGj4PZ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19af2266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b19af2266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71abb09e7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71abb09e7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d71abb09e7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71abb09e7_2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71abb09e7_2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d71abb09e7_2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71abb09e7_2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71abb09e7_2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d71abb09e7_2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71abb09e7_4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71abb09e7_4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d71abb09e7_4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71abb09e7_4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71abb09e7_4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 say this may point towards the publishing house being more popular or bigger.  </a:t>
            </a:r>
            <a:endParaRPr/>
          </a:p>
        </p:txBody>
      </p:sp>
      <p:sp>
        <p:nvSpPr>
          <p:cNvPr id="169" name="Google Shape;169;gd71abb09e7_4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71abb09e7_2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71abb09e7_2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d71abb09e7_2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71abb09e7_3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71abb09e7_3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d71abb09e7_3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71abb09e7_2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71abb09e7_2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d71abb09e7_2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71abb09e7_2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71abb09e7_2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d71abb09e7_2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71abb09e7_2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71abb09e7_2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d71abb09e7_2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71abb09e7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71abb09e7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d71abb09e7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71abb09e7_2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71abb09e7_2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d71abb09e7_2_1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71abb09e7_2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71abb09e7_2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d71abb09e7_2_1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71abb09e7_2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71abb09e7_2_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d71abb09e7_2_1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71abb09e7_2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71abb09e7_2_1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d71abb09e7_2_1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71abb09e7_3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71abb09e7_3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d71abb09e7_3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71abb09e7_2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71abb09e7_2_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d71abb09e7_2_1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71abb09e7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71abb09e7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d71abb09e7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719a7996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d719a7996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d719a7996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71abb09e7_2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71abb09e7_2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d71abb09e7_2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71abb09e7_2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71abb09e7_2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d71abb09e7_2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71abb09e7_2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71abb09e7_2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d71abb09e7_2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71abb09e7_2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71abb09e7_2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d71abb09e7_2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71abb09e7_2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71abb09e7_2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d71abb09e7_2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>
  <p:cSld name="Title Slid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b="1" i="0" sz="60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University at Buffalo, The State University of New York logo" id="17" name="Google Shape;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00" y="6041329"/>
            <a:ext cx="4800600" cy="355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Photo">
  <p:cSld name="Content and 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/>
          <p:nvPr>
            <p:ph idx="2" type="pic"/>
          </p:nvPr>
        </p:nvSpPr>
        <p:spPr>
          <a:xfrm>
            <a:off x="5098566" y="1079500"/>
            <a:ext cx="7093434" cy="5778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23"/>
          <p:cNvSpPr txBox="1"/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" type="body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Three Photos">
  <p:cSld name="Content and Three Photo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4"/>
          <p:cNvSpPr/>
          <p:nvPr>
            <p:ph idx="2" type="pic"/>
          </p:nvPr>
        </p:nvSpPr>
        <p:spPr>
          <a:xfrm>
            <a:off x="5114631" y="1066800"/>
            <a:ext cx="7077369" cy="2932598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24"/>
          <p:cNvSpPr/>
          <p:nvPr>
            <p:ph idx="3" type="pic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4"/>
          <p:cNvSpPr/>
          <p:nvPr>
            <p:ph idx="4" type="pic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Width Photo">
  <p:cSld name="Full Width Photo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/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/>
          <p:nvPr>
            <p:ph idx="2" type="pic"/>
          </p:nvPr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 txBox="1"/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" type="body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566928" y="2185416"/>
            <a:ext cx="5138928" cy="393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" name="Google Shape;24;p22"/>
          <p:cNvSpPr txBox="1"/>
          <p:nvPr>
            <p:ph idx="2" type="body"/>
          </p:nvPr>
        </p:nvSpPr>
        <p:spPr>
          <a:xfrm>
            <a:off x="566928" y="2593340"/>
            <a:ext cx="5140515" cy="3535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3" type="body"/>
          </p:nvPr>
        </p:nvSpPr>
        <p:spPr>
          <a:xfrm>
            <a:off x="6172200" y="2185416"/>
            <a:ext cx="5138928" cy="394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" name="Google Shape;26;p22"/>
          <p:cNvSpPr txBox="1"/>
          <p:nvPr>
            <p:ph idx="4" type="body"/>
          </p:nvPr>
        </p:nvSpPr>
        <p:spPr>
          <a:xfrm>
            <a:off x="6172200" y="2590800"/>
            <a:ext cx="5138928" cy="3538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ed List">
  <p:cSld name="Bulleted Lis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2" showMasterSp="0">
  <p:cSld name="Divider Slid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b="1" i="0" sz="60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subTitle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b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University at Buffalo, The State University of New York logo" id="33" name="Google Shape;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00" y="321249"/>
            <a:ext cx="4800600" cy="355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Graph">
  <p:cSld name="Content and Graph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/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" type="body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6"/>
          <p:cNvSpPr/>
          <p:nvPr>
            <p:ph idx="2" type="chart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 showMasterSp="0">
  <p:cSld name="Title Slid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b="0" i="0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University at Buffalo, The State University of New York logo" id="41" name="Google Shape;4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02" y="6041329"/>
            <a:ext cx="4800595" cy="355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1" showMasterSp="0">
  <p:cSld name="Divider Slid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" type="subTitle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b="0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University at Buffalo, The State University of New York logo" id="45" name="Google Shape;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00" y="321146"/>
            <a:ext cx="4800600" cy="356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ouble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566928" y="2185416"/>
            <a:ext cx="4500372" cy="3948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2" type="body"/>
          </p:nvPr>
        </p:nvSpPr>
        <p:spPr>
          <a:xfrm>
            <a:off x="5410200" y="2185416"/>
            <a:ext cx="4498848" cy="3950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5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760" lvl="2" marL="13716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5760" lvl="3" marL="18288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5760" lvl="4" marL="22860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University at Buffalo, The State University of New York logo" id="12" name="Google Shape;1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5600" y="321249"/>
            <a:ext cx="4800600" cy="35582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4"/>
          <p:cNvSpPr txBox="1"/>
          <p:nvPr/>
        </p:nvSpPr>
        <p:spPr>
          <a:xfrm>
            <a:off x="6938176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arashnic/book-recommendation-datase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19af22660_0_0"/>
          <p:cNvSpPr txBox="1"/>
          <p:nvPr>
            <p:ph type="ctrTitle"/>
          </p:nvPr>
        </p:nvSpPr>
        <p:spPr>
          <a:xfrm>
            <a:off x="939525" y="345500"/>
            <a:ext cx="8373000" cy="33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Recommender System 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for Books based on User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Ratings</a:t>
            </a:r>
            <a:endParaRPr b="0" sz="400" u="sng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1" name="Google Shape;71;gb19af22660_0_0"/>
          <p:cNvSpPr txBox="1"/>
          <p:nvPr/>
        </p:nvSpPr>
        <p:spPr>
          <a:xfrm>
            <a:off x="939525" y="3922325"/>
            <a:ext cx="74688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 Abhilash Rajaram, Apurva Saha, Khushal Arora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71abb09e7_4_0"/>
          <p:cNvSpPr txBox="1"/>
          <p:nvPr>
            <p:ph type="title"/>
          </p:nvPr>
        </p:nvSpPr>
        <p:spPr>
          <a:xfrm>
            <a:off x="931678" y="1224366"/>
            <a:ext cx="4248900" cy="59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Prediction Criteria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gd71abb09e7_4_0"/>
          <p:cNvSpPr txBox="1"/>
          <p:nvPr>
            <p:ph idx="1" type="body"/>
          </p:nvPr>
        </p:nvSpPr>
        <p:spPr>
          <a:xfrm>
            <a:off x="548275" y="1943175"/>
            <a:ext cx="5937000" cy="437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consider the ‘k’ nearest neighbors similar to the user based on ratings and can take to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approaches to predict new ratin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gs-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i) rˆaj = (1/ |N (a)|) * ∑ i∈N(a) (rij)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normal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average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over the nearest user ratings.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rˆaj = (1/ ∑ i∈N(a) (sai)) * ( ∑ i∈N(a)  (sai * rij))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Here we take the weighted average by including the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similarity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between the users.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gd71abb09e7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275" y="1815375"/>
            <a:ext cx="5281400" cy="39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71abb09e7_2_44"/>
          <p:cNvSpPr txBox="1"/>
          <p:nvPr>
            <p:ph type="title"/>
          </p:nvPr>
        </p:nvSpPr>
        <p:spPr>
          <a:xfrm>
            <a:off x="865072" y="1320100"/>
            <a:ext cx="8301300" cy="59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Structure of the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gd71abb09e7_2_44"/>
          <p:cNvSpPr txBox="1"/>
          <p:nvPr>
            <p:ph idx="1" type="body"/>
          </p:nvPr>
        </p:nvSpPr>
        <p:spPr>
          <a:xfrm>
            <a:off x="566925" y="2031325"/>
            <a:ext cx="10745100" cy="429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Link: </a:t>
            </a:r>
            <a:r>
              <a:rPr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https://www.kaggle.com/arashnic/book-recommendation-dataset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data consists of 3 datasets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Users: User-ID - primary attribute. Demographic data: (`Location`, `Age`), NA - if not specified.</a:t>
            </a:r>
            <a:endParaRPr sz="2400">
              <a:solidFill>
                <a:srgbClr val="000000"/>
              </a:solidFill>
              <a:highlight>
                <a:srgbClr val="F4F4F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Books : ISBN -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primary attribute, with other features.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Ratings: Connected by User-ID and ISBN.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Either Explicit (0-10) or Implicit (0 - no ratings)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datasets are merged and only unique users and books are considered.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71abb09e7_2_73"/>
          <p:cNvSpPr txBox="1"/>
          <p:nvPr>
            <p:ph type="title"/>
          </p:nvPr>
        </p:nvSpPr>
        <p:spPr>
          <a:xfrm>
            <a:off x="902375" y="1275975"/>
            <a:ext cx="4714500" cy="59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r>
              <a:rPr lang="en-US"/>
              <a:t>at</a:t>
            </a:r>
            <a:r>
              <a:rPr lang="en-US"/>
              <a:t>a P</a:t>
            </a:r>
            <a:r>
              <a:rPr lang="en-US"/>
              <a:t>reprocessing:</a:t>
            </a:r>
            <a:endParaRPr/>
          </a:p>
        </p:txBody>
      </p:sp>
      <p:sp>
        <p:nvSpPr>
          <p:cNvPr id="157" name="Google Shape;157;gd71abb09e7_2_73"/>
          <p:cNvSpPr txBox="1"/>
          <p:nvPr>
            <p:ph idx="1" type="body"/>
          </p:nvPr>
        </p:nvSpPr>
        <p:spPr>
          <a:xfrm>
            <a:off x="902375" y="1994050"/>
            <a:ext cx="10842000" cy="460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he missing values are determined.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AGE variable is inconsistent with 110762 missing values.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Image URL’s are removed.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Ratings with 0 rating values are removed.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non-zero ratings of (0-10) is converted into (0-5) ratings.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top users who have rated is determined. The user who have rated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above 40 books are considered for recommendation.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top books which have been rated is determined. The books with total ratings of 200 and above are considered for recommendation.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71abb09e7_4_10"/>
          <p:cNvSpPr txBox="1"/>
          <p:nvPr>
            <p:ph type="title"/>
          </p:nvPr>
        </p:nvSpPr>
        <p:spPr>
          <a:xfrm>
            <a:off x="977751" y="1201450"/>
            <a:ext cx="10624800" cy="59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Authors whose books are rated the most times</a:t>
            </a:r>
            <a:endParaRPr/>
          </a:p>
        </p:txBody>
      </p:sp>
      <p:sp>
        <p:nvSpPr>
          <p:cNvPr id="164" name="Google Shape;164;gd71abb09e7_4_10"/>
          <p:cNvSpPr txBox="1"/>
          <p:nvPr>
            <p:ph idx="1" type="body"/>
          </p:nvPr>
        </p:nvSpPr>
        <p:spPr>
          <a:xfrm>
            <a:off x="2683576" y="4137171"/>
            <a:ext cx="2132100" cy="20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gd71abb09e7_4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751" y="2497200"/>
            <a:ext cx="9392400" cy="39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71abb09e7_4_19"/>
          <p:cNvSpPr txBox="1"/>
          <p:nvPr>
            <p:ph type="title"/>
          </p:nvPr>
        </p:nvSpPr>
        <p:spPr>
          <a:xfrm>
            <a:off x="566920" y="1499625"/>
            <a:ext cx="11213700" cy="59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Publishing houses with high number of books rated</a:t>
            </a:r>
            <a:endParaRPr/>
          </a:p>
        </p:txBody>
      </p:sp>
      <p:pic>
        <p:nvPicPr>
          <p:cNvPr id="172" name="Google Shape;172;gd71abb09e7_4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800" y="2314050"/>
            <a:ext cx="8870675" cy="38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gd71abb09e7_2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850" y="2345125"/>
            <a:ext cx="7739675" cy="36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d71abb09e7_2_80"/>
          <p:cNvSpPr txBox="1"/>
          <p:nvPr>
            <p:ph type="title"/>
          </p:nvPr>
        </p:nvSpPr>
        <p:spPr>
          <a:xfrm>
            <a:off x="936400" y="1443700"/>
            <a:ext cx="10488600" cy="59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Users who have rated most number of times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d71abb09e7_3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850" y="2345125"/>
            <a:ext cx="7739675" cy="36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d71abb09e7_3_19"/>
          <p:cNvSpPr txBox="1"/>
          <p:nvPr>
            <p:ph type="title"/>
          </p:nvPr>
        </p:nvSpPr>
        <p:spPr>
          <a:xfrm>
            <a:off x="936400" y="1443700"/>
            <a:ext cx="10488600" cy="59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Users who have rated most number of times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71abb09e7_2_90"/>
          <p:cNvSpPr txBox="1"/>
          <p:nvPr>
            <p:ph type="title"/>
          </p:nvPr>
        </p:nvSpPr>
        <p:spPr>
          <a:xfrm>
            <a:off x="915100" y="1276000"/>
            <a:ext cx="9739800" cy="59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Books that are rated most number of times</a:t>
            </a:r>
            <a:endParaRPr/>
          </a:p>
        </p:txBody>
      </p:sp>
      <p:pic>
        <p:nvPicPr>
          <p:cNvPr id="193" name="Google Shape;193;gd71abb09e7_2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025" y="2353350"/>
            <a:ext cx="7171950" cy="38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71abb09e7_2_51"/>
          <p:cNvSpPr txBox="1"/>
          <p:nvPr>
            <p:ph type="title"/>
          </p:nvPr>
        </p:nvSpPr>
        <p:spPr>
          <a:xfrm>
            <a:off x="900650" y="1253075"/>
            <a:ext cx="7224600" cy="59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Computational</a:t>
            </a:r>
            <a:r>
              <a:rPr lang="en-US" sz="1500">
                <a:solidFill>
                  <a:srgbClr val="000000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Approach</a:t>
            </a:r>
            <a:endParaRPr/>
          </a:p>
        </p:txBody>
      </p:sp>
      <p:sp>
        <p:nvSpPr>
          <p:cNvPr id="200" name="Google Shape;200;gd71abb09e7_2_51"/>
          <p:cNvSpPr txBox="1"/>
          <p:nvPr>
            <p:ph idx="1" type="body"/>
          </p:nvPr>
        </p:nvSpPr>
        <p:spPr>
          <a:xfrm>
            <a:off x="562925" y="2056063"/>
            <a:ext cx="5143500" cy="433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spcBef>
                <a:spcPts val="6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rgbClr val="000000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recommenderlab package provides the infrastructure to develop and test recommender algorithms for rating data.</a:t>
            </a:r>
            <a:endParaRPr sz="2400">
              <a:solidFill>
                <a:srgbClr val="000000"/>
              </a:solidFill>
              <a:highlight>
                <a:srgbClr val="F4F4F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rgbClr val="000000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Preprocessed data is converted into realRatingMatrix  object which stores the data in sparse format.</a:t>
            </a:r>
            <a:endParaRPr sz="2400">
              <a:solidFill>
                <a:srgbClr val="000000"/>
              </a:solidFill>
              <a:highlight>
                <a:srgbClr val="F4F4F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rgbClr val="000000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 types of Recommender systems are built</a:t>
            </a:r>
            <a:endParaRPr sz="2400">
              <a:solidFill>
                <a:srgbClr val="000000"/>
              </a:solidFill>
              <a:highlight>
                <a:srgbClr val="F4F4F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descr="Computational engineering" id="201" name="Google Shape;201;gd71abb09e7_2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925" y="2185425"/>
            <a:ext cx="4703551" cy="407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71abb09e7_2_101"/>
          <p:cNvSpPr txBox="1"/>
          <p:nvPr>
            <p:ph idx="1" type="body"/>
          </p:nvPr>
        </p:nvSpPr>
        <p:spPr>
          <a:xfrm>
            <a:off x="585600" y="1009025"/>
            <a:ext cx="11020800" cy="61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</a:rPr>
              <a:t>Popularity- Based Recommendation System</a:t>
            </a:r>
            <a:endParaRPr sz="2100"/>
          </a:p>
        </p:txBody>
      </p:sp>
      <p:pic>
        <p:nvPicPr>
          <p:cNvPr id="208" name="Google Shape;208;gd71abb09e7_2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325" y="2031300"/>
            <a:ext cx="7081625" cy="34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d71abb09e7_2_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875" y="5709750"/>
            <a:ext cx="8831575" cy="8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71abb09e7_0_6"/>
          <p:cNvSpPr txBox="1"/>
          <p:nvPr>
            <p:ph type="title"/>
          </p:nvPr>
        </p:nvSpPr>
        <p:spPr>
          <a:xfrm>
            <a:off x="921003" y="1089641"/>
            <a:ext cx="4248900" cy="64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gd71abb09e7_0_6"/>
          <p:cNvSpPr txBox="1"/>
          <p:nvPr>
            <p:ph idx="1" type="body"/>
          </p:nvPr>
        </p:nvSpPr>
        <p:spPr>
          <a:xfrm>
            <a:off x="606325" y="2008050"/>
            <a:ext cx="5096400" cy="427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Large OTT platforms like Netflix,Amazon, Hostar have side lined the interest for books in general public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Our Idea : To create awareness among the not so avid readers about the books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which  are not very  popular but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with high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ratings,, using the recommender system.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gd71abb09e7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75" y="1555550"/>
            <a:ext cx="5479600" cy="39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gd71abb09e7_2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00" y="2012675"/>
            <a:ext cx="9439600" cy="425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d71abb09e7_2_119"/>
          <p:cNvSpPr txBox="1"/>
          <p:nvPr/>
        </p:nvSpPr>
        <p:spPr>
          <a:xfrm>
            <a:off x="913150" y="987700"/>
            <a:ext cx="101565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</a:rPr>
              <a:t>User</a:t>
            </a:r>
            <a:r>
              <a:rPr lang="en-US" sz="3600">
                <a:solidFill>
                  <a:schemeClr val="dk2"/>
                </a:solidFill>
              </a:rPr>
              <a:t>- Based Recommendation System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gd71abb09e7_2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994050"/>
            <a:ext cx="8535225" cy="45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d71abb09e7_2_149"/>
          <p:cNvSpPr txBox="1"/>
          <p:nvPr/>
        </p:nvSpPr>
        <p:spPr>
          <a:xfrm>
            <a:off x="1285913" y="1118175"/>
            <a:ext cx="93924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</a:rPr>
              <a:t>Item</a:t>
            </a:r>
            <a:r>
              <a:rPr lang="en-US" sz="3600">
                <a:solidFill>
                  <a:schemeClr val="dk2"/>
                </a:solidFill>
              </a:rPr>
              <a:t>- Based Recommendation System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71abb09e7_2_158"/>
          <p:cNvSpPr txBox="1"/>
          <p:nvPr>
            <p:ph type="title"/>
          </p:nvPr>
        </p:nvSpPr>
        <p:spPr>
          <a:xfrm>
            <a:off x="921000" y="1238700"/>
            <a:ext cx="10074300" cy="64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Factorization with Collaborative Filtering</a:t>
            </a:r>
            <a:endParaRPr/>
          </a:p>
        </p:txBody>
      </p:sp>
      <p:sp>
        <p:nvSpPr>
          <p:cNvPr id="230" name="Google Shape;230;gd71abb09e7_2_158"/>
          <p:cNvSpPr txBox="1"/>
          <p:nvPr>
            <p:ph idx="1" type="body"/>
          </p:nvPr>
        </p:nvSpPr>
        <p:spPr>
          <a:xfrm>
            <a:off x="566921" y="2185425"/>
            <a:ext cx="10567500" cy="396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/>
              <a:t>To deal with the large dataset we </a:t>
            </a:r>
            <a:r>
              <a:rPr lang="en-US" sz="2100"/>
              <a:t>propose</a:t>
            </a:r>
            <a:r>
              <a:rPr lang="en-US" sz="2100"/>
              <a:t> the factorization of the matrix using different techniques: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/>
              <a:t>1). Vanilla Matrix Factorisation : 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/>
              <a:t>		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/>
              <a:t>2).</a:t>
            </a:r>
            <a:r>
              <a:rPr lang="en-US" sz="2100"/>
              <a:t> Matrix Factorization with Biases: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231" name="Google Shape;231;gd71abb09e7_2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700" y="3778325"/>
            <a:ext cx="2974750" cy="804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d71abb09e7_2_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4825" y="5414150"/>
            <a:ext cx="6621525" cy="6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71abb09e7_2_174"/>
          <p:cNvSpPr txBox="1"/>
          <p:nvPr>
            <p:ph idx="1" type="body"/>
          </p:nvPr>
        </p:nvSpPr>
        <p:spPr>
          <a:xfrm>
            <a:off x="488100" y="2205125"/>
            <a:ext cx="9621600" cy="157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3) Matrix Factorization with Side Features:</a:t>
            </a:r>
            <a:endParaRPr sz="21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239" name="Google Shape;239;gd71abb09e7_2_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175" y="2793125"/>
            <a:ext cx="6621500" cy="77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d71abb09e7_2_174"/>
          <p:cNvSpPr txBox="1"/>
          <p:nvPr/>
        </p:nvSpPr>
        <p:spPr>
          <a:xfrm>
            <a:off x="488100" y="3783725"/>
            <a:ext cx="887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4) </a:t>
            </a:r>
            <a:r>
              <a:rPr lang="en-US" sz="2100">
                <a:solidFill>
                  <a:schemeClr val="dk1"/>
                </a:solidFill>
              </a:rPr>
              <a:t>Matrix Factorization with Temporal Features</a:t>
            </a:r>
            <a:endParaRPr/>
          </a:p>
        </p:txBody>
      </p:sp>
      <p:pic>
        <p:nvPicPr>
          <p:cNvPr id="241" name="Google Shape;241;gd71abb09e7_2_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7425" y="4838175"/>
            <a:ext cx="8986350" cy="902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71abb09e7_3_12"/>
          <p:cNvSpPr txBox="1"/>
          <p:nvPr>
            <p:ph type="title"/>
          </p:nvPr>
        </p:nvSpPr>
        <p:spPr>
          <a:xfrm>
            <a:off x="956396" y="1276000"/>
            <a:ext cx="10279200" cy="59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Factorization in Recommendation System</a:t>
            </a:r>
            <a:endParaRPr/>
          </a:p>
        </p:txBody>
      </p:sp>
      <p:sp>
        <p:nvSpPr>
          <p:cNvPr id="248" name="Google Shape;248;gd71abb09e7_3_12"/>
          <p:cNvSpPr txBox="1"/>
          <p:nvPr>
            <p:ph idx="1" type="body"/>
          </p:nvPr>
        </p:nvSpPr>
        <p:spPr>
          <a:xfrm>
            <a:off x="1163275" y="2204075"/>
            <a:ext cx="9123600" cy="368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Keynote</a:t>
            </a:r>
            <a:r>
              <a:rPr lang="en-US" sz="2400">
                <a:solidFill>
                  <a:srgbClr val="000000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400">
              <a:solidFill>
                <a:srgbClr val="000000"/>
              </a:solidFill>
              <a:highlight>
                <a:srgbClr val="F4F4F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When splitting up the data into training and test sets, you should randomly select (user, book) pairs, not select random users or books.</a:t>
            </a:r>
            <a:endParaRPr sz="2400">
              <a:solidFill>
                <a:srgbClr val="000000"/>
              </a:solidFill>
              <a:highlight>
                <a:srgbClr val="F4F4F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whole idea is the model should be able to predict ratings for books users haven't seen, based on the ratings provided for ones you have. If a user is present only in the testing set, the model cannot possibly be basing predictions based on their other ratings </a:t>
            </a:r>
            <a:endParaRPr sz="2400">
              <a:solidFill>
                <a:srgbClr val="000000"/>
              </a:solidFill>
              <a:highlight>
                <a:srgbClr val="F4F4F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4F4F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71abb09e7_2_187"/>
          <p:cNvSpPr txBox="1"/>
          <p:nvPr>
            <p:ph type="title"/>
          </p:nvPr>
        </p:nvSpPr>
        <p:spPr>
          <a:xfrm>
            <a:off x="1655400" y="2719575"/>
            <a:ext cx="7409700" cy="978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/>
              <a:t>Thank You!</a:t>
            </a:r>
            <a:endParaRPr sz="6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71abb09e7_0_13"/>
          <p:cNvSpPr txBox="1"/>
          <p:nvPr>
            <p:ph type="title"/>
          </p:nvPr>
        </p:nvSpPr>
        <p:spPr>
          <a:xfrm>
            <a:off x="920999" y="1243425"/>
            <a:ext cx="6093900" cy="59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Recommender Systems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gd71abb09e7_0_13"/>
          <p:cNvSpPr txBox="1"/>
          <p:nvPr>
            <p:ph idx="1" type="body"/>
          </p:nvPr>
        </p:nvSpPr>
        <p:spPr>
          <a:xfrm>
            <a:off x="566925" y="1975825"/>
            <a:ext cx="4950900" cy="32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386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6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ecisions making strategy for users under complex information environments.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386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6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Algorithms aimed at suggesting relevant items to users, e.g.movies to watch, text to read or  products to buy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gd71abb09e7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550" y="1834425"/>
            <a:ext cx="6346300" cy="36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719a79965_0_0"/>
          <p:cNvSpPr txBox="1"/>
          <p:nvPr>
            <p:ph type="title"/>
          </p:nvPr>
        </p:nvSpPr>
        <p:spPr>
          <a:xfrm>
            <a:off x="894872" y="1187525"/>
            <a:ext cx="87150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Type of Recommendation Systems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gd719a79965_0_0"/>
          <p:cNvSpPr txBox="1"/>
          <p:nvPr>
            <p:ph idx="1" type="body"/>
          </p:nvPr>
        </p:nvSpPr>
        <p:spPr>
          <a:xfrm>
            <a:off x="428975" y="1936400"/>
            <a:ext cx="5795400" cy="48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User Based Collaborative Filtering methods (UBCF):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Based on the previous “user and item interactions” to help predict/provide some new recommendations.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Item Based Collaborative Filtering(IBCF):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Similarity between items calculated using people's ratings of those items.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95" name="Google Shape;95;gd719a7996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100" y="1986825"/>
            <a:ext cx="5647500" cy="35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71abb09e7_2_7"/>
          <p:cNvSpPr txBox="1"/>
          <p:nvPr>
            <p:ph type="title"/>
          </p:nvPr>
        </p:nvSpPr>
        <p:spPr>
          <a:xfrm>
            <a:off x="922523" y="1207200"/>
            <a:ext cx="7769100" cy="108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Conceptual Approach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d71abb09e7_2_7"/>
          <p:cNvSpPr txBox="1"/>
          <p:nvPr>
            <p:ph idx="1" type="body"/>
          </p:nvPr>
        </p:nvSpPr>
        <p:spPr>
          <a:xfrm>
            <a:off x="389575" y="1975825"/>
            <a:ext cx="56112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reciprocation of the ratings by the users are in this case need to be stored in the form of a Utility Matrix.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Without the utility matrix making recommendations will be nearly impossible to make. </a:t>
            </a:r>
            <a:endParaRPr sz="2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 ratings are preferred on a defined scale (1 to 5, 1 to 10 etc.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03" name="Google Shape;103;gd71abb09e7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9825" y="1539575"/>
            <a:ext cx="5611150" cy="469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71abb09e7_2_14"/>
          <p:cNvSpPr txBox="1"/>
          <p:nvPr>
            <p:ph type="title"/>
          </p:nvPr>
        </p:nvSpPr>
        <p:spPr>
          <a:xfrm>
            <a:off x="883728" y="1015066"/>
            <a:ext cx="4248900" cy="59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Similarity: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gd71abb09e7_2_14"/>
          <p:cNvSpPr txBox="1"/>
          <p:nvPr>
            <p:ph idx="1" type="body"/>
          </p:nvPr>
        </p:nvSpPr>
        <p:spPr>
          <a:xfrm>
            <a:off x="566924" y="1606077"/>
            <a:ext cx="5079900" cy="4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How two people are alike or their preference are also likewise is what can be said as similarity.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This concept can be extended to formulate numeric ways to see how akin two ratings are in this case, which gives rise the need to go different types of similarities.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1" name="Google Shape;111;gd71abb09e7_2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300" y="1437575"/>
            <a:ext cx="5283800" cy="494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71abb09e7_2_23"/>
          <p:cNvSpPr txBox="1"/>
          <p:nvPr>
            <p:ph type="title"/>
          </p:nvPr>
        </p:nvSpPr>
        <p:spPr>
          <a:xfrm>
            <a:off x="894528" y="1150216"/>
            <a:ext cx="4248900" cy="59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Jaccard Similarity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gd71abb09e7_2_23"/>
          <p:cNvSpPr txBox="1"/>
          <p:nvPr>
            <p:ph idx="1" type="body"/>
          </p:nvPr>
        </p:nvSpPr>
        <p:spPr>
          <a:xfrm>
            <a:off x="566925" y="1923675"/>
            <a:ext cx="5881200" cy="47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3860" lvl="0" marL="457200" rtl="0" algn="l">
              <a:spcBef>
                <a:spcPts val="600"/>
              </a:spcBef>
              <a:spcAft>
                <a:spcPts val="0"/>
              </a:spcAft>
              <a:buSzPts val="276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Jaccard similarity is used after we convert the matrix into a binary (0,1) matrix. We find the common items compared to the total items they have interacted with and get the ratio giving us a similarity of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what items they possible prefer.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386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6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simJaccard(X , Y) = |X ∩ Y|/|X ∪ Y|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38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6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This just takes into account the common items between users without caring for the value of the rating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gd71abb09e7_2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450" y="2049525"/>
            <a:ext cx="4733300" cy="41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71abb09e7_2_30"/>
          <p:cNvSpPr txBox="1"/>
          <p:nvPr>
            <p:ph type="title"/>
          </p:nvPr>
        </p:nvSpPr>
        <p:spPr>
          <a:xfrm>
            <a:off x="921003" y="1462341"/>
            <a:ext cx="4248900" cy="59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Cosine Similarity</a:t>
            </a:r>
            <a:endParaRPr/>
          </a:p>
        </p:txBody>
      </p:sp>
      <p:sp>
        <p:nvSpPr>
          <p:cNvPr id="126" name="Google Shape;126;gd71abb09e7_2_30"/>
          <p:cNvSpPr txBox="1"/>
          <p:nvPr>
            <p:ph idx="1" type="body"/>
          </p:nvPr>
        </p:nvSpPr>
        <p:spPr>
          <a:xfrm>
            <a:off x="566925" y="2185425"/>
            <a:ext cx="55455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3860" lvl="0" marL="457200" rtl="0" algn="l">
              <a:spcBef>
                <a:spcPts val="600"/>
              </a:spcBef>
              <a:spcAft>
                <a:spcPts val="0"/>
              </a:spcAft>
              <a:buSzPts val="276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 the cosine distance we get the similarity from the formula for the cross product between vectors.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3860" lvl="0" marL="457200" rtl="0" algn="l">
              <a:spcBef>
                <a:spcPts val="0"/>
              </a:spcBef>
              <a:spcAft>
                <a:spcPts val="0"/>
              </a:spcAft>
              <a:buSzPts val="276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 this method we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consider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the null values as 0 and proceed with the method.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3860" lvl="0" marL="457200" rtl="0" algn="l">
              <a:spcBef>
                <a:spcPts val="0"/>
              </a:spcBef>
              <a:spcAft>
                <a:spcPts val="0"/>
              </a:spcAft>
              <a:buSzPts val="276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drawback is that the ‘0’ ratings are considered as ‘negative’ ratings. This is unfavourable in many cases.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gd71abb09e7_2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025" y="1714500"/>
            <a:ext cx="4914950" cy="46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71abb09e7_2_37"/>
          <p:cNvSpPr txBox="1"/>
          <p:nvPr>
            <p:ph type="title"/>
          </p:nvPr>
        </p:nvSpPr>
        <p:spPr>
          <a:xfrm>
            <a:off x="902378" y="1257341"/>
            <a:ext cx="4248900" cy="59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Pearson Similarity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gd71abb09e7_2_37"/>
          <p:cNvSpPr txBox="1"/>
          <p:nvPr>
            <p:ph idx="1" type="body"/>
          </p:nvPr>
        </p:nvSpPr>
        <p:spPr>
          <a:xfrm>
            <a:off x="533524" y="1970525"/>
            <a:ext cx="4986600" cy="396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7510" lvl="0" marL="457200" rtl="0" algn="l">
              <a:spcBef>
                <a:spcPts val="600"/>
              </a:spcBef>
              <a:spcAft>
                <a:spcPts val="0"/>
              </a:spcAft>
              <a:buSzPts val="266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There is a user’s bias which can be present in the rating matrix.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7510" lvl="0" marL="457200" rtl="0" algn="l">
              <a:spcBef>
                <a:spcPts val="0"/>
              </a:spcBef>
              <a:spcAft>
                <a:spcPts val="0"/>
              </a:spcAft>
              <a:buSzPts val="266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To guard against it we normalize the dataset by subtracting the average user rating and centering each users rating around 0.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7510" lvl="0" marL="457200" rtl="0" algn="l">
              <a:spcBef>
                <a:spcPts val="0"/>
              </a:spcBef>
              <a:spcAft>
                <a:spcPts val="0"/>
              </a:spcAft>
              <a:buSzPts val="266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This helps give a more accurate similarity calculation.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vatar" id="135" name="Google Shape;135;gd71abb09e7_2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300" y="1970525"/>
            <a:ext cx="6169299" cy="2916951"/>
          </a:xfrm>
          <a:prstGeom prst="rect">
            <a:avLst/>
          </a:prstGeom>
          <a:noFill/>
          <a:ln cap="flat" cmpd="sng" w="9525">
            <a:solidFill>
              <a:srgbClr val="EEEEEE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2019-04-04T19:20:28Z</dcterms:created>
  <dc:creator>Division of University Communications</dc:creator>
</cp:coreProperties>
</file>